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B5F9E98A-4FF4-43D6-9C48-6DF0E7F2D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9">
            <a:extLst>
              <a:ext uri="{FF2B5EF4-FFF2-40B4-BE49-F238E27FC236}">
                <a16:creationId xmlns:a16="http://schemas.microsoft.com/office/drawing/2014/main" id="{D207A636-DC99-4588-80C4-9E069B97C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1E326-7B83-4F4F-9441-1A065397F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933" y="960241"/>
            <a:ext cx="6849699" cy="4203872"/>
          </a:xfrm>
        </p:spPr>
        <p:txBody>
          <a:bodyPr anchor="ctr">
            <a:normAutofit/>
          </a:bodyPr>
          <a:lstStyle/>
          <a:p>
            <a:pPr algn="r"/>
            <a:r>
              <a:rPr lang="en-US" sz="5400"/>
              <a:t>INfoGraphic </a:t>
            </a:r>
            <a:endParaRPr lang="th-TH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634AEC-1BD6-4A2D-86FB-A9860F3D5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3071" y="964028"/>
            <a:ext cx="2770873" cy="4196299"/>
          </a:xfrm>
        </p:spPr>
        <p:txBody>
          <a:bodyPr anchor="ctr">
            <a:normAutofit/>
          </a:bodyPr>
          <a:lstStyle/>
          <a:p>
            <a:r>
              <a:rPr lang="en-US"/>
              <a:t>What is it ? </a:t>
            </a:r>
            <a:endParaRPr lang="th-TH"/>
          </a:p>
        </p:txBody>
      </p:sp>
      <p:cxnSp>
        <p:nvCxnSpPr>
          <p:cNvPr id="30" name="Straight Connector 11">
            <a:extLst>
              <a:ext uri="{FF2B5EF4-FFF2-40B4-BE49-F238E27FC236}">
                <a16:creationId xmlns:a16="http://schemas.microsoft.com/office/drawing/2014/main" id="{0F2BAA51-3181-4303-929A-FCD9C33F8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7685" y="1328764"/>
            <a:ext cx="0" cy="3466826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4ED6A5F-3B06-48C5-850F-8045C4DF6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15">
            <a:extLst>
              <a:ext uri="{FF2B5EF4-FFF2-40B4-BE49-F238E27FC236}">
                <a16:creationId xmlns:a16="http://schemas.microsoft.com/office/drawing/2014/main" id="{C9A60B9D-8DAC-4DA9-88DE-9911621A2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726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" name="Picture 10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8" name="Straight Connector 12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4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16">
            <a:extLst>
              <a:ext uri="{FF2B5EF4-FFF2-40B4-BE49-F238E27FC236}">
                <a16:creationId xmlns:a16="http://schemas.microsoft.com/office/drawing/2014/main" id="{1BF0792A-0F2B-4A2E-AB38-0A4F18A30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F57DB18D-C2F1-4C8C-8808-9C01ECE6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5D935FA-3336-4941-9214-E250A5727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45671" y="644327"/>
            <a:ext cx="9299965" cy="4811366"/>
            <a:chOff x="7639235" y="600024"/>
            <a:chExt cx="3898557" cy="687892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5D9E2ED-FF90-4200-A7EE-6D41D6526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639235" y="600024"/>
              <a:ext cx="3898557" cy="6878929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A4BEB8D-68AD-4314-8A2B-F8DC85A530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0263" y="1062693"/>
              <a:ext cx="3635738" cy="59547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ABDEE32-DC20-4F37-95B4-8A4949940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408" y="1534438"/>
            <a:ext cx="7405874" cy="2813775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en-US" sz="2300">
                <a:solidFill>
                  <a:srgbClr val="000000"/>
                </a:solidFill>
              </a:rPr>
              <a:t>อินโฟกราฟฟิก มาจากคำว่า Information (ข้อมูล) + Graphic (รูป) </a:t>
            </a:r>
            <a:br>
              <a:rPr lang="en-US" sz="2300">
                <a:solidFill>
                  <a:srgbClr val="000000"/>
                </a:solidFill>
              </a:rPr>
            </a:br>
            <a:r>
              <a:rPr lang="en-US" sz="2300">
                <a:solidFill>
                  <a:srgbClr val="000000"/>
                </a:solidFill>
              </a:rPr>
              <a:t>อธิบายแบบเข้าใจง่าย ๆ เลย คือ “การนำข้อมูลต่าง ๆ มาทำเป็นรูป”</a:t>
            </a:r>
            <a:br>
              <a:rPr lang="en-US" sz="2300">
                <a:solidFill>
                  <a:srgbClr val="000000"/>
                </a:solidFill>
              </a:rPr>
            </a:br>
            <a:br>
              <a:rPr lang="en-US" sz="2300">
                <a:solidFill>
                  <a:srgbClr val="000000"/>
                </a:solidFill>
              </a:rPr>
            </a:br>
            <a:r>
              <a:rPr lang="en-US" sz="2300">
                <a:solidFill>
                  <a:srgbClr val="000000"/>
                </a:solidFill>
              </a:rPr>
              <a:t>สาเหตุที่เราไม่เอาข้อมูลตัวหนังสือแปะไปยาว ๆ แต่ทำเป็นรูปสวยงามแทน ก็เพราะว่า </a:t>
            </a:r>
            <a:br>
              <a:rPr lang="en-US" sz="2300">
                <a:solidFill>
                  <a:srgbClr val="000000"/>
                </a:solidFill>
              </a:rPr>
            </a:br>
            <a:r>
              <a:rPr lang="en-US" sz="2300">
                <a:solidFill>
                  <a:srgbClr val="000000"/>
                </a:solidFill>
              </a:rPr>
              <a:t>สมองคนเรา ประมวลผลภาได้เร็วกว่าตัวหนังสือถึง 60,000 เท่า เพราะฉะนั้น บางเรื่องที่ดูซับซ้อนต้องอธิบายเป็นชั่วโมง เราอาจจะย่อยเป็น Infographic ที่อ่าน 5 นาทีก็เข้าใจได้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7F797D1-251E-41FE-9FF8-AD487DEF2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91407" y="1416139"/>
            <a:ext cx="74058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9A0CE28-0E59-4F4D-9855-8A8DCE9A8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91407" y="4435465"/>
            <a:ext cx="74058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75CC23F7-9F20-4C4B-8608-BD4DE9728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75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FC9CF-44FE-4458-AF2A-F84FB2C6D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961" y="1600199"/>
            <a:ext cx="3173482" cy="4297680"/>
          </a:xfrm>
        </p:spPr>
        <p:txBody>
          <a:bodyPr anchor="ctr">
            <a:normAutofit/>
          </a:bodyPr>
          <a:lstStyle/>
          <a:p>
            <a:r>
              <a:rPr lang="en-US" dirty="0"/>
              <a:t>INFOGRAPHIC </a:t>
            </a:r>
            <a:r>
              <a:rPr lang="th-TH" dirty="0"/>
              <a:t>ทำอย่างไร</a:t>
            </a:r>
            <a:br>
              <a:rPr lang="th-TH" dirty="0"/>
            </a:br>
            <a:endParaRPr lang="th-TH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199"/>
            <a:ext cx="0" cy="429768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15A1D-1B44-4345-9725-878590203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1" y="1600199"/>
            <a:ext cx="6169703" cy="4297680"/>
          </a:xfrm>
        </p:spPr>
        <p:txBody>
          <a:bodyPr anchor="ctr">
            <a:normAutofit/>
          </a:bodyPr>
          <a:lstStyle/>
          <a:p>
            <a:r>
              <a:rPr lang="en-US" sz="1900" b="1"/>
              <a:t>Research </a:t>
            </a:r>
            <a:r>
              <a:rPr lang="th-TH" sz="1900" b="1"/>
              <a:t>เตรียมข้อมูล</a:t>
            </a:r>
            <a:r>
              <a:rPr lang="th-TH" sz="1900"/>
              <a:t> – เราจะทำ </a:t>
            </a:r>
            <a:r>
              <a:rPr lang="en-US" sz="1900"/>
              <a:t>Infographic </a:t>
            </a:r>
            <a:r>
              <a:rPr lang="th-TH" sz="1900"/>
              <a:t>เล่าเรื่องอะไรบ้าง? เราจะเอาตัวเลขสถิติมาจากไหน? ขั้นตอนนี้ใช้เวลาเยอะพอสมควร เพราะบางทีข้อมูลก็มาจากหลายที่ เราต้องเอามารวมกันบ้าง เอามาเช็คบ้างว่าข้อมูลหลายแห่งเหมือนกันไหม</a:t>
            </a:r>
          </a:p>
          <a:p>
            <a:r>
              <a:rPr lang="en-US" sz="1900" b="1"/>
              <a:t>Plan </a:t>
            </a:r>
            <a:r>
              <a:rPr lang="th-TH" sz="1900" b="1"/>
              <a:t>วางแผนการนำเสนอข้อมูล</a:t>
            </a:r>
            <a:r>
              <a:rPr lang="th-TH" sz="1900"/>
              <a:t> – เราอยากให้ </a:t>
            </a:r>
            <a:r>
              <a:rPr lang="en-US" sz="1900"/>
              <a:t>Infographic </a:t>
            </a:r>
            <a:r>
              <a:rPr lang="th-TH" sz="1900"/>
              <a:t>ของเราสื่อ “ข้อความ” อะไรออกไป? จะนำเสนอผ่าน </a:t>
            </a:r>
            <a:r>
              <a:rPr lang="en-US" sz="1900"/>
              <a:t>Flow / Narrative </a:t>
            </a:r>
            <a:r>
              <a:rPr lang="th-TH" sz="1900"/>
              <a:t>แบบไหน? ขั้นตอนนี้สำคัญมาก อาจจะต้องใช้ความช่วยเหลือจากคนทำงานด้าน </a:t>
            </a:r>
            <a:r>
              <a:rPr lang="en-US" sz="1900"/>
              <a:t>Creative </a:t>
            </a:r>
            <a:r>
              <a:rPr lang="th-TH" sz="1900"/>
              <a:t>เข้ามาช่วย</a:t>
            </a:r>
          </a:p>
          <a:p>
            <a:r>
              <a:rPr lang="en-US" sz="1900" b="1"/>
              <a:t>Design </a:t>
            </a:r>
            <a:r>
              <a:rPr lang="th-TH" sz="1900" b="1"/>
              <a:t>ลงมือออกแบบ</a:t>
            </a:r>
            <a:r>
              <a:rPr lang="th-TH" sz="1900"/>
              <a:t> – ขั้นตอนนี้เป็นหน้าที่ของ </a:t>
            </a:r>
            <a:r>
              <a:rPr lang="en-US" sz="1900"/>
              <a:t>Designer </a:t>
            </a:r>
            <a:r>
              <a:rPr lang="th-TH" sz="1900"/>
              <a:t>ในการทำให้ไอเดียออกมาเป็นกราฟฟิกของจริง ปกติแล้วจะนิยมใช้ </a:t>
            </a:r>
            <a:r>
              <a:rPr lang="en-US" sz="1900"/>
              <a:t>Adobe Illustrator </a:t>
            </a:r>
            <a:r>
              <a:rPr lang="th-TH" sz="1900"/>
              <a:t>กัน </a:t>
            </a:r>
          </a:p>
          <a:p>
            <a:r>
              <a:rPr lang="en-US" sz="1900" b="1"/>
              <a:t>Feedback </a:t>
            </a:r>
            <a:r>
              <a:rPr lang="th-TH" sz="1900" b="1"/>
              <a:t>ปรับปรุงให้ดีขึ้น</a:t>
            </a:r>
            <a:r>
              <a:rPr lang="th-TH" sz="1900"/>
              <a:t> – หลังจากออกแบบอินโฟกราฟฟิกเวอร์ชั่นแรกเสร็จแล้ว นำไปให้กลุ่มเป้าหมายของเราดู เพื่อให้เค้าบอกเราว่ามีส่วนไหนที่ควรปรับปรุงบ้าง เพื่อให้เราทำอินโฟกราฟฟิกออกมาให้ตรงใจกลุ่มเป้าหมายมากที่สุด</a:t>
            </a:r>
          </a:p>
          <a:p>
            <a:endParaRPr lang="th-TH" sz="1900"/>
          </a:p>
        </p:txBody>
      </p:sp>
    </p:spTree>
    <p:extLst>
      <p:ext uri="{BB962C8B-B14F-4D97-AF65-F5344CB8AC3E}">
        <p14:creationId xmlns:p14="http://schemas.microsoft.com/office/powerpoint/2010/main" val="288284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4E3CEE-2D57-47F9-A9C1-5DA21EDA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84" y="197473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100" dirty="0"/>
              <a:t>  </a:t>
            </a:r>
            <a:r>
              <a:rPr lang="en-US" sz="3100" dirty="0" err="1"/>
              <a:t>เครื่องมือในการทำ</a:t>
            </a:r>
            <a:r>
              <a:rPr lang="en-US" sz="3100" dirty="0"/>
              <a:t> INFOGRAPHIC</a:t>
            </a:r>
            <a:br>
              <a:rPr lang="en-US" sz="3100" dirty="0"/>
            </a:br>
            <a:endParaRPr lang="en-US" sz="31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33153BD-8517-4D8B-860B-DED53CA8D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18374" y="1329482"/>
            <a:ext cx="6282919" cy="343989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5EBA4CF4-7A02-415D-BD82-C09227C83958}"/>
              </a:ext>
            </a:extLst>
          </p:cNvPr>
          <p:cNvSpPr txBox="1">
            <a:spLocks/>
          </p:cNvSpPr>
          <p:nvPr/>
        </p:nvSpPr>
        <p:spPr>
          <a:xfrm>
            <a:off x="1120931" y="3969894"/>
            <a:ext cx="2014155" cy="600160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dirty="0"/>
              <a:t>Canva</a:t>
            </a:r>
            <a:br>
              <a:rPr lang="en-US" sz="3100" dirty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078214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E35588-D6CC-4AF1-8679-4FD66EE14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409" y="2466927"/>
            <a:ext cx="2823919" cy="1330632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300" dirty="0"/>
              <a:t>PIKTOCHART</a:t>
            </a:r>
            <a:br>
              <a:rPr lang="en-US" sz="3300" dirty="0"/>
            </a:br>
            <a:endParaRPr lang="en-US" sz="33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389C04D-78E0-467D-A2E7-E55722C9F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18374" y="1659336"/>
            <a:ext cx="6282919" cy="278019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26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91A121-9329-43CF-9481-4A0E193E1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100"/>
              <a:t>Example of Infographic 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8899AB-B6F1-40CA-997B-BA60BE18F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97249" y="1116345"/>
            <a:ext cx="5925168" cy="386617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348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767C7-611A-4C35-B52B-C4E533D35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100" dirty="0"/>
              <a:t>Example of Infographic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EB7B89C-9084-48C0-A5C6-6E4834F9B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79219" y="1116345"/>
            <a:ext cx="6161229" cy="386617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55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FA7AD0A-1871-4DF8-9235-F49D0513B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6B04CFB-FAE5-47DD-9B3E-4E9BA7A8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6B492-D773-4D80-AB7E-3D64E89A8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01" y="1474969"/>
            <a:ext cx="2823919" cy="1868760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3100"/>
              <a:t>Example of Infographic 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E68D41B-9286-479F-9AB7-678C8E34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8ACF89C-CFC3-4D68-B3C4-2BEFB7BB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979389" y="482171"/>
            <a:ext cx="7560115" cy="5149101"/>
            <a:chOff x="3979389" y="482171"/>
            <a:chExt cx="7560115" cy="514910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B770B7D-3C5C-4682-8DF0-20783592F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389" y="482171"/>
              <a:ext cx="7560115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6893E11-7EC1-4EB6-A2A8-0B693F8FE5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92448" y="812507"/>
              <a:ext cx="692827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622F7FD7-8884-4FD5-95AB-0B5C6033A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5487" y="977965"/>
            <a:ext cx="6615582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723C79-DEE8-49B9-BA1F-0640B69692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37177" y="1116345"/>
            <a:ext cx="5445312" cy="386617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6EFE474-4FE0-4E8F-8F09-5ED2C9E76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F8B8C81-54DC-4AF5-B682-3A2C70A6B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47680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Widescreen</PresentationFormat>
  <Paragraphs>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Angsana New</vt:lpstr>
      <vt:lpstr>Arial</vt:lpstr>
      <vt:lpstr>Cordia New</vt:lpstr>
      <vt:lpstr>Gill Sans MT</vt:lpstr>
      <vt:lpstr>Gallery</vt:lpstr>
      <vt:lpstr>INfoGraphic </vt:lpstr>
      <vt:lpstr>อินโฟกราฟฟิก มาจากคำว่า Information (ข้อมูล) + Graphic (รูป)  อธิบายแบบเข้าใจง่าย ๆ เลย คือ “การนำข้อมูลต่าง ๆ มาทำเป็นรูป”  สาเหตุที่เราไม่เอาข้อมูลตัวหนังสือแปะไปยาว ๆ แต่ทำเป็นรูปสวยงามแทน ก็เพราะว่า  สมองคนเรา ประมวลผลภาได้เร็วกว่าตัวหนังสือถึง 60,000 เท่า เพราะฉะนั้น บางเรื่องที่ดูซับซ้อนต้องอธิบายเป็นชั่วโมง เราอาจจะย่อยเป็น Infographic ที่อ่าน 5 นาทีก็เข้าใจได้</vt:lpstr>
      <vt:lpstr>INFOGRAPHIC ทำอย่างไร </vt:lpstr>
      <vt:lpstr>  เครื่องมือในการทำ INFOGRAPHIC </vt:lpstr>
      <vt:lpstr>PIKTOCHART </vt:lpstr>
      <vt:lpstr>Example of Infographic </vt:lpstr>
      <vt:lpstr>Example of Infographic </vt:lpstr>
      <vt:lpstr>Example of Infographic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</dc:title>
  <dc:creator>ปฐมสุดา อินทุประภา</dc:creator>
  <cp:lastModifiedBy>Patamasuda Intuprapa</cp:lastModifiedBy>
  <cp:revision>1</cp:revision>
  <dcterms:created xsi:type="dcterms:W3CDTF">2018-09-18T04:13:17Z</dcterms:created>
  <dcterms:modified xsi:type="dcterms:W3CDTF">2018-09-18T04:14:14Z</dcterms:modified>
</cp:coreProperties>
</file>