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80" r:id="rId17"/>
    <p:sldId id="282" r:id="rId18"/>
    <p:sldId id="272" r:id="rId19"/>
    <p:sldId id="273" r:id="rId20"/>
    <p:sldId id="274" r:id="rId21"/>
    <p:sldId id="275" r:id="rId22"/>
    <p:sldId id="276" r:id="rId23"/>
    <p:sldId id="277" r:id="rId24"/>
    <p:sldId id="281" r:id="rId25"/>
    <p:sldId id="278" r:id="rId26"/>
    <p:sldId id="283" r:id="rId27"/>
    <p:sldId id="279" r:id="rId28"/>
  </p:sldIdLst>
  <p:sldSz cx="9144000" cy="6858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BA5638C1-AD38-45CA-804F-2D6D0F7D3326}" type="datetimeFigureOut">
              <a:rPr lang="en-US" smtClean="0"/>
              <a:t>3/25/2016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A0D412C2-70BA-45DC-AED3-660E199A20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7703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3D4DEA-6D49-4D98-9127-6568A9921BB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6541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D412C2-70BA-45DC-AED3-660E199A209E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7721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C7077-21E6-43C0-869B-EC8333C9BD14}" type="datetimeFigureOut">
              <a:rPr lang="en-US" smtClean="0"/>
              <a:t>3/25/2016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9EABE-1462-4B26-9626-5FF4FED07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365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C7077-21E6-43C0-869B-EC8333C9BD14}" type="datetimeFigureOut">
              <a:rPr lang="en-US" smtClean="0"/>
              <a:t>3/25/2016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9EABE-1462-4B26-9626-5FF4FED07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286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C7077-21E6-43C0-869B-EC8333C9BD14}" type="datetimeFigureOut">
              <a:rPr lang="en-US" smtClean="0"/>
              <a:t>3/25/2016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9EABE-1462-4B26-9626-5FF4FED07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192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C7077-21E6-43C0-869B-EC8333C9BD14}" type="datetimeFigureOut">
              <a:rPr lang="en-US" smtClean="0"/>
              <a:t>3/25/2016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9EABE-1462-4B26-9626-5FF4FED07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736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C7077-21E6-43C0-869B-EC8333C9BD14}" type="datetimeFigureOut">
              <a:rPr lang="en-US" smtClean="0"/>
              <a:t>3/25/2016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9EABE-1462-4B26-9626-5FF4FED07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012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C7077-21E6-43C0-869B-EC8333C9BD14}" type="datetimeFigureOut">
              <a:rPr lang="en-US" smtClean="0"/>
              <a:t>3/25/2016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9EABE-1462-4B26-9626-5FF4FED07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2449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C7077-21E6-43C0-869B-EC8333C9BD14}" type="datetimeFigureOut">
              <a:rPr lang="en-US" smtClean="0"/>
              <a:t>3/25/2016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9EABE-1462-4B26-9626-5FF4FED07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25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C7077-21E6-43C0-869B-EC8333C9BD14}" type="datetimeFigureOut">
              <a:rPr lang="en-US" smtClean="0"/>
              <a:t>3/25/2016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9EABE-1462-4B26-9626-5FF4FED07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25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C7077-21E6-43C0-869B-EC8333C9BD14}" type="datetimeFigureOut">
              <a:rPr lang="en-US" smtClean="0"/>
              <a:t>3/25/2016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9EABE-1462-4B26-9626-5FF4FED07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274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C7077-21E6-43C0-869B-EC8333C9BD14}" type="datetimeFigureOut">
              <a:rPr lang="en-US" smtClean="0"/>
              <a:t>3/25/2016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9EABE-1462-4B26-9626-5FF4FED07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631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C7077-21E6-43C0-869B-EC8333C9BD14}" type="datetimeFigureOut">
              <a:rPr lang="en-US" smtClean="0"/>
              <a:t>3/25/2016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9EABE-1462-4B26-9626-5FF4FED07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946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CC7077-21E6-43C0-869B-EC8333C9BD14}" type="datetimeFigureOut">
              <a:rPr lang="en-US" smtClean="0"/>
              <a:t>3/25/2016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A9EABE-1462-4B26-9626-5FF4FED07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700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70"/>
          <p:cNvSpPr>
            <a:spLocks noGrp="1" noChangeArrowheads="1"/>
          </p:cNvSpPr>
          <p:nvPr>
            <p:ph type="ctrTitle"/>
          </p:nvPr>
        </p:nvSpPr>
        <p:spPr>
          <a:xfrm>
            <a:off x="1143000" y="3200401"/>
            <a:ext cx="6934200" cy="2419350"/>
          </a:xfrm>
        </p:spPr>
        <p:txBody>
          <a:bodyPr/>
          <a:lstStyle/>
          <a:p>
            <a:pPr eaLnBrk="1" hangingPunct="1">
              <a:defRPr/>
            </a:pPr>
            <a:r>
              <a:rPr lang="th-TH" sz="3600" b="1" dirty="0" smtClean="0">
                <a:solidFill>
                  <a:srgbClr val="002060"/>
                </a:solidFill>
              </a:rPr>
              <a:t>โรงเรียนมหิดลวิทยานุสรณ์</a:t>
            </a:r>
            <a:r>
              <a:rPr lang="en-US" sz="3600" b="1" dirty="0" smtClean="0">
                <a:solidFill>
                  <a:srgbClr val="660033"/>
                </a:solidFill>
              </a:rPr>
              <a:t/>
            </a:r>
            <a:br>
              <a:rPr lang="en-US" sz="3600" b="1" dirty="0" smtClean="0">
                <a:solidFill>
                  <a:srgbClr val="660033"/>
                </a:solidFill>
              </a:rPr>
            </a:br>
            <a:r>
              <a:rPr lang="th-TH" sz="3600" b="1" dirty="0" smtClean="0">
                <a:solidFill>
                  <a:srgbClr val="FFFF00"/>
                </a:solidFill>
              </a:rPr>
              <a:t>การสอนบรรยาย</a:t>
            </a:r>
            <a:r>
              <a:rPr lang="en-US" sz="3600" b="1" dirty="0" smtClean="0">
                <a:solidFill>
                  <a:srgbClr val="FFFF00"/>
                </a:solidFill>
              </a:rPr>
              <a:t>: </a:t>
            </a:r>
            <a:r>
              <a:rPr lang="th-TH" b="1" dirty="0" smtClean="0">
                <a:solidFill>
                  <a:srgbClr val="002060"/>
                </a:solidFill>
              </a:rPr>
              <a:t>ภาพพจน์</a:t>
            </a:r>
            <a:r>
              <a:rPr lang="th-TH" sz="3600" b="1" dirty="0" smtClean="0">
                <a:solidFill>
                  <a:srgbClr val="FFFF00"/>
                </a:solidFill>
              </a:rPr>
              <a:t>วรรณศิลป์และกวีศิลป์</a:t>
            </a:r>
            <a:endParaRPr lang="es-ES" sz="3600" b="1" dirty="0" smtClean="0">
              <a:solidFill>
                <a:srgbClr val="FFFF00"/>
              </a:solidFill>
            </a:endParaRPr>
          </a:p>
        </p:txBody>
      </p:sp>
      <p:sp>
        <p:nvSpPr>
          <p:cNvPr id="2051" name="Rectangle 170"/>
          <p:cNvSpPr txBox="1">
            <a:spLocks noChangeArrowheads="1"/>
          </p:cNvSpPr>
          <p:nvPr/>
        </p:nvSpPr>
        <p:spPr bwMode="auto">
          <a:xfrm>
            <a:off x="838200" y="5157788"/>
            <a:ext cx="7772400" cy="1319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defRPr/>
            </a:pPr>
            <a:r>
              <a:rPr lang="th-TH" sz="2400" b="1" dirty="0" smtClean="0">
                <a:solidFill>
                  <a:srgbClr val="660066"/>
                </a:solidFill>
              </a:rPr>
              <a:t>อ.สิริศิระ โชคทวีกิจ</a:t>
            </a:r>
            <a:endParaRPr lang="es-ES" sz="2400" b="1" dirty="0" smtClean="0">
              <a:solidFill>
                <a:srgbClr val="660066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8700" y="1219200"/>
            <a:ext cx="1828800" cy="1755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1805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>
                <a:solidFill>
                  <a:srgbClr val="FFC000"/>
                </a:solidFill>
              </a:rPr>
              <a:t>อุปมา (ต่อ)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thaiDist">
              <a:buNone/>
            </a:pPr>
            <a:r>
              <a:rPr lang="th-TH" dirty="0" smtClean="0">
                <a:solidFill>
                  <a:srgbClr val="FFC000"/>
                </a:solidFill>
                <a:latin typeface="AngsanaUPC" pitchFamily="18" charset="-34"/>
                <a:cs typeface="AngsanaUPC" pitchFamily="18" charset="-34"/>
              </a:rPr>
              <a:t>		การใช้คำเชื่อมกลุ่มเปรียบเหมือนนี้ มีจำนวนมาก แต่ที่ปรากฏเห็นชัด คือ คำว่า เหมือน คล้าย ดัง ดั่ง ดุจ</a:t>
            </a:r>
          </a:p>
          <a:p>
            <a:pPr marL="0" indent="0" algn="thaiDist">
              <a:buNone/>
            </a:pPr>
            <a:r>
              <a:rPr lang="th-TH" dirty="0" smtClean="0">
                <a:solidFill>
                  <a:srgbClr val="0C788E"/>
                </a:solidFill>
                <a:latin typeface="AngsanaUPC" pitchFamily="18" charset="-34"/>
                <a:cs typeface="AngsanaUPC" pitchFamily="18" charset="-34"/>
              </a:rPr>
              <a:t>อย่างไรก็ตาม</a:t>
            </a:r>
            <a:r>
              <a:rPr lang="th-TH" dirty="0" smtClean="0">
                <a:solidFill>
                  <a:srgbClr val="FFC000"/>
                </a:solidFill>
                <a:latin typeface="AngsanaUPC" pitchFamily="18" charset="-34"/>
                <a:cs typeface="AngsanaUPC" pitchFamily="18" charset="-34"/>
              </a:rPr>
              <a:t> หากพิจารณาการใช้คำในแต่ละยุคสมัยที่ต่างกันของการแต่งบทประพันธ์มีผลต่อการสรรใช้คำเชื่อมกลุ่มเปรียบเหมือน และคำว่า </a:t>
            </a:r>
            <a:r>
              <a:rPr lang="th-TH" i="1" dirty="0" smtClean="0">
                <a:solidFill>
                  <a:srgbClr val="0C788E"/>
                </a:solidFill>
                <a:latin typeface="AngsanaUPC" pitchFamily="18" charset="-34"/>
                <a:cs typeface="AngsanaUPC" pitchFamily="18" charset="-34"/>
              </a:rPr>
              <a:t>ถนัด</a:t>
            </a:r>
            <a:r>
              <a:rPr lang="th-TH" dirty="0" smtClean="0">
                <a:solidFill>
                  <a:srgbClr val="0C788E"/>
                </a:solidFill>
                <a:latin typeface="AngsanaUPC" pitchFamily="18" charset="-34"/>
                <a:cs typeface="AngsanaUPC" pitchFamily="18" charset="-34"/>
              </a:rPr>
              <a:t> </a:t>
            </a:r>
            <a:r>
              <a:rPr lang="th-TH" dirty="0" smtClean="0">
                <a:solidFill>
                  <a:srgbClr val="FFC000"/>
                </a:solidFill>
                <a:latin typeface="AngsanaUPC" pitchFamily="18" charset="-34"/>
                <a:cs typeface="AngsanaUPC" pitchFamily="18" charset="-34"/>
              </a:rPr>
              <a:t>นั้น เป็น กริยาก็จริงแต่การลดน้ำหนักคำจากคำเนื้อหา (</a:t>
            </a:r>
            <a:r>
              <a:rPr lang="en-US" dirty="0" smtClean="0">
                <a:solidFill>
                  <a:srgbClr val="FFC000"/>
                </a:solidFill>
                <a:latin typeface="AngsanaUPC" pitchFamily="18" charset="-34"/>
                <a:cs typeface="AngsanaUPC" pitchFamily="18" charset="-34"/>
              </a:rPr>
              <a:t>Content word</a:t>
            </a:r>
            <a:r>
              <a:rPr lang="th-TH" dirty="0" smtClean="0">
                <a:solidFill>
                  <a:srgbClr val="FFC000"/>
                </a:solidFill>
                <a:latin typeface="AngsanaUPC" pitchFamily="18" charset="-34"/>
                <a:cs typeface="AngsanaUPC" pitchFamily="18" charset="-34"/>
              </a:rPr>
              <a:t>) มาเป็นคำไวยากรณ์ (</a:t>
            </a:r>
            <a:r>
              <a:rPr lang="en-US" dirty="0" smtClean="0">
                <a:solidFill>
                  <a:srgbClr val="FFC000"/>
                </a:solidFill>
                <a:latin typeface="AngsanaUPC" pitchFamily="18" charset="-34"/>
                <a:cs typeface="AngsanaUPC" pitchFamily="18" charset="-34"/>
              </a:rPr>
              <a:t>Grammatical word</a:t>
            </a:r>
            <a:r>
              <a:rPr lang="th-TH" dirty="0" smtClean="0">
                <a:solidFill>
                  <a:srgbClr val="FFC000"/>
                </a:solidFill>
                <a:latin typeface="AngsanaUPC" pitchFamily="18" charset="-34"/>
                <a:cs typeface="AngsanaUPC" pitchFamily="18" charset="-34"/>
              </a:rPr>
              <a:t>)</a:t>
            </a:r>
            <a:r>
              <a:rPr lang="en-US" dirty="0" smtClean="0">
                <a:solidFill>
                  <a:srgbClr val="FFC000"/>
                </a:solidFill>
                <a:latin typeface="AngsanaUPC" pitchFamily="18" charset="-34"/>
                <a:cs typeface="AngsanaUPC" pitchFamily="18" charset="-34"/>
              </a:rPr>
              <a:t> </a:t>
            </a:r>
            <a:r>
              <a:rPr lang="th-TH" dirty="0" smtClean="0">
                <a:solidFill>
                  <a:srgbClr val="FFC000"/>
                </a:solidFill>
                <a:latin typeface="AngsanaUPC" pitchFamily="18" charset="-34"/>
                <a:cs typeface="AngsanaUPC" pitchFamily="18" charset="-34"/>
              </a:rPr>
              <a:t>เป็นปรากฏการณ์ทางภาษาที่พบเห็นได้ เช่น กริยา จาก กลายมาเป็น บุพท ปรากฏการณ์ดังกล่าวเรียกว่า การแปลงเป็นคำไวยากรณ์ (</a:t>
            </a:r>
            <a:r>
              <a:rPr lang="en-US" dirty="0" err="1" smtClean="0">
                <a:solidFill>
                  <a:srgbClr val="FFC000"/>
                </a:solidFill>
                <a:latin typeface="AngsanaUPC" pitchFamily="18" charset="-34"/>
                <a:cs typeface="AngsanaUPC" pitchFamily="18" charset="-34"/>
              </a:rPr>
              <a:t>Grammaticalization</a:t>
            </a:r>
            <a:r>
              <a:rPr lang="th-TH" dirty="0" smtClean="0">
                <a:solidFill>
                  <a:srgbClr val="FFC000"/>
                </a:solidFill>
                <a:latin typeface="AngsanaUPC" pitchFamily="18" charset="-34"/>
                <a:cs typeface="AngsanaUPC" pitchFamily="18" charset="-34"/>
              </a:rPr>
              <a:t>)</a:t>
            </a:r>
            <a:r>
              <a:rPr lang="en-US" dirty="0" smtClean="0">
                <a:solidFill>
                  <a:srgbClr val="FFC000"/>
                </a:solidFill>
                <a:latin typeface="AngsanaUPC" pitchFamily="18" charset="-34"/>
                <a:cs typeface="AngsanaUPC" pitchFamily="18" charset="-34"/>
              </a:rPr>
              <a:t> </a:t>
            </a:r>
            <a:r>
              <a:rPr lang="th-TH" dirty="0" smtClean="0">
                <a:solidFill>
                  <a:srgbClr val="FFC000"/>
                </a:solidFill>
                <a:latin typeface="AngsanaUPC" pitchFamily="18" charset="-34"/>
                <a:cs typeface="AngsanaUPC" pitchFamily="18" charset="-34"/>
              </a:rPr>
              <a:t>และคำว่า ถนัด มักปรากฏร่วมกับ ดั่ง เป็น </a:t>
            </a:r>
            <a:r>
              <a:rPr lang="th-TH" dirty="0" smtClean="0">
                <a:solidFill>
                  <a:srgbClr val="0C788E"/>
                </a:solidFill>
                <a:latin typeface="AngsanaUPC" pitchFamily="18" charset="-34"/>
                <a:cs typeface="AngsanaUPC" pitchFamily="18" charset="-34"/>
              </a:rPr>
              <a:t>ถนัดดั่ง </a:t>
            </a:r>
            <a:r>
              <a:rPr lang="th-TH" dirty="0" smtClean="0">
                <a:solidFill>
                  <a:srgbClr val="FFC000"/>
                </a:solidFill>
                <a:latin typeface="AngsanaUPC" pitchFamily="18" charset="-34"/>
                <a:cs typeface="AngsanaUPC" pitchFamily="18" charset="-34"/>
              </a:rPr>
              <a:t>เช่นบางบทในลิลิตพระลอ หรือวรรณคดีเก่า สะท้อนการใช้ภาษาลักษณะนี้ในยุคนั้น</a:t>
            </a:r>
            <a:endParaRPr lang="en-US" dirty="0">
              <a:solidFill>
                <a:srgbClr val="0C788E"/>
              </a:solidFill>
              <a:latin typeface="AngsanaUPC" pitchFamily="18" charset="-34"/>
              <a:cs typeface="AngsanaUPC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296724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>
                <a:solidFill>
                  <a:srgbClr val="FFC000"/>
                </a:solidFill>
              </a:rPr>
              <a:t>๒ อุปลักษณ์ (</a:t>
            </a:r>
            <a:r>
              <a:rPr lang="en-US" dirty="0" smtClean="0">
                <a:solidFill>
                  <a:srgbClr val="FFC000"/>
                </a:solidFill>
              </a:rPr>
              <a:t>Metaphor</a:t>
            </a:r>
            <a:r>
              <a:rPr lang="th-TH" dirty="0" smtClean="0">
                <a:solidFill>
                  <a:srgbClr val="FFC000"/>
                </a:solidFill>
              </a:rPr>
              <a:t>)</a:t>
            </a:r>
            <a:endParaRPr lang="en-US" dirty="0" smtClean="0">
              <a:solidFill>
                <a:srgbClr val="FFC000"/>
              </a:solidFill>
            </a:endParaRP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thaiDist">
              <a:buFontTx/>
              <a:buNone/>
            </a:pPr>
            <a:r>
              <a:rPr lang="th-TH" dirty="0" smtClean="0">
                <a:solidFill>
                  <a:srgbClr val="FFC000"/>
                </a:solidFill>
              </a:rPr>
              <a:t>การเปรียบเทียบสิ่งวัตถุที่มีคุณสมบัติ</a:t>
            </a:r>
            <a:r>
              <a:rPr lang="th-TH" dirty="0">
                <a:solidFill>
                  <a:srgbClr val="FFC000"/>
                </a:solidFill>
              </a:rPr>
              <a:t>บ</a:t>
            </a:r>
            <a:r>
              <a:rPr lang="th-TH" dirty="0" smtClean="0">
                <a:solidFill>
                  <a:srgbClr val="FFC000"/>
                </a:solidFill>
              </a:rPr>
              <a:t>างอย่างร่วมกัน โดยหน้าที่หรือบทบาทของสิ่งวัตถุเหล่านั้นแสดงออกมาให้เห็นว่ามีอยู่ในตัวไปในลักษณะทิศทางเดียวกัน มีการใช้คำเปรียบคำว่า “</a:t>
            </a:r>
            <a:r>
              <a:rPr lang="th-TH" dirty="0" smtClean="0">
                <a:solidFill>
                  <a:srgbClr val="0070C0"/>
                </a:solidFill>
              </a:rPr>
              <a:t>เป็น</a:t>
            </a:r>
            <a:r>
              <a:rPr lang="th-TH" dirty="0" smtClean="0">
                <a:solidFill>
                  <a:srgbClr val="FFC000"/>
                </a:solidFill>
              </a:rPr>
              <a:t>” และ “</a:t>
            </a:r>
            <a:r>
              <a:rPr lang="th-TH" dirty="0" smtClean="0">
                <a:solidFill>
                  <a:srgbClr val="0070C0"/>
                </a:solidFill>
              </a:rPr>
              <a:t>คือ</a:t>
            </a:r>
            <a:r>
              <a:rPr lang="th-TH" dirty="0" smtClean="0">
                <a:solidFill>
                  <a:srgbClr val="FFC000"/>
                </a:solidFill>
              </a:rPr>
              <a:t>” เช่น</a:t>
            </a:r>
          </a:p>
          <a:p>
            <a:pPr marL="0" indent="0">
              <a:buFontTx/>
              <a:buNone/>
            </a:pPr>
            <a:endParaRPr lang="th-TH" dirty="0" smtClean="0">
              <a:solidFill>
                <a:srgbClr val="FFC000"/>
              </a:solidFill>
            </a:endParaRPr>
          </a:p>
          <a:p>
            <a:pPr marL="0" indent="0">
              <a:buFontTx/>
              <a:buNone/>
            </a:pPr>
            <a:r>
              <a:rPr lang="th-TH" dirty="0" smtClean="0">
                <a:solidFill>
                  <a:srgbClr val="FFC000"/>
                </a:solidFill>
              </a:rPr>
              <a:t> 		ครู</a:t>
            </a:r>
            <a:r>
              <a:rPr lang="th-TH" dirty="0" smtClean="0">
                <a:solidFill>
                  <a:srgbClr val="0070C0"/>
                </a:solidFill>
              </a:rPr>
              <a:t>คือ</a:t>
            </a:r>
            <a:r>
              <a:rPr lang="th-TH" dirty="0" smtClean="0">
                <a:solidFill>
                  <a:srgbClr val="FFC000"/>
                </a:solidFill>
              </a:rPr>
              <a:t>เรือจ้าง 	ทหาร</a:t>
            </a:r>
            <a:r>
              <a:rPr lang="th-TH" dirty="0" smtClean="0">
                <a:solidFill>
                  <a:srgbClr val="0070C0"/>
                </a:solidFill>
              </a:rPr>
              <a:t>เป็น</a:t>
            </a:r>
            <a:r>
              <a:rPr lang="th-TH" dirty="0" smtClean="0">
                <a:solidFill>
                  <a:srgbClr val="FFC000"/>
                </a:solidFill>
              </a:rPr>
              <a:t>รั้วของชาติ</a:t>
            </a:r>
          </a:p>
          <a:p>
            <a:pPr marL="0" indent="0">
              <a:buFontTx/>
              <a:buNone/>
            </a:pPr>
            <a:endParaRPr lang="th-TH" dirty="0" smtClean="0">
              <a:solidFill>
                <a:srgbClr val="FFC000"/>
              </a:solidFill>
            </a:endParaRPr>
          </a:p>
          <a:p>
            <a:pPr marL="0" indent="0">
              <a:buFontTx/>
              <a:buNone/>
            </a:pPr>
            <a:r>
              <a:rPr lang="th-TH" dirty="0" smtClean="0">
                <a:solidFill>
                  <a:srgbClr val="FFC000"/>
                </a:solidFill>
              </a:rPr>
              <a:t>หรือไม่มีคำเปรียบโยง เช่น</a:t>
            </a:r>
          </a:p>
          <a:p>
            <a:pPr marL="0" indent="0">
              <a:buFontTx/>
              <a:buNone/>
            </a:pPr>
            <a:r>
              <a:rPr lang="th-TH" dirty="0" smtClean="0">
                <a:solidFill>
                  <a:srgbClr val="0070C0"/>
                </a:solidFill>
              </a:rPr>
              <a:t>	   ฝนดาวตก หัวใจกระดาษ ศึกดวลแข้ง ตะเข็บชายแดน</a:t>
            </a:r>
          </a:p>
          <a:p>
            <a:pPr marL="0" indent="0">
              <a:buFontTx/>
              <a:buNone/>
            </a:pPr>
            <a:endParaRPr lang="th-TH" dirty="0" smtClean="0">
              <a:solidFill>
                <a:srgbClr val="0070C0"/>
              </a:solidFill>
            </a:endParaRPr>
          </a:p>
          <a:p>
            <a:pPr marL="0" indent="0">
              <a:buFontTx/>
              <a:buNone/>
            </a:pPr>
            <a:endParaRPr lang="en-US" dirty="0" smtClean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096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>
                <a:solidFill>
                  <a:srgbClr val="FFC000"/>
                </a:solidFill>
              </a:rPr>
              <a:t>๓ สัญลักษณ์ (</a:t>
            </a:r>
            <a:r>
              <a:rPr lang="en-US" dirty="0" smtClean="0">
                <a:solidFill>
                  <a:srgbClr val="FFC000"/>
                </a:solidFill>
              </a:rPr>
              <a:t>Symbol</a:t>
            </a:r>
            <a:r>
              <a:rPr lang="th-TH" dirty="0" smtClean="0">
                <a:solidFill>
                  <a:srgbClr val="FFC000"/>
                </a:solidFill>
              </a:rPr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600200"/>
            <a:ext cx="8784976" cy="5069160"/>
          </a:xfrm>
        </p:spPr>
        <p:txBody>
          <a:bodyPr/>
          <a:lstStyle/>
          <a:p>
            <a:pPr marL="0" indent="0" algn="thaiDist">
              <a:buFontTx/>
              <a:buNone/>
            </a:pPr>
            <a:r>
              <a:rPr lang="th-TH" dirty="0" smtClean="0">
                <a:solidFill>
                  <a:srgbClr val="FFC000"/>
                </a:solidFill>
              </a:rPr>
              <a:t>การใช้สิ่งวัตถุที่มักเป็นรูปธรรมแทนสิ่งวัตถุอื่น ให้มีความหมายอีกชั้นหนึ่ง    เช่น </a:t>
            </a:r>
          </a:p>
          <a:p>
            <a:pPr marL="0" indent="0">
              <a:buFontTx/>
              <a:buNone/>
            </a:pPr>
            <a:r>
              <a:rPr lang="th-TH" dirty="0">
                <a:solidFill>
                  <a:srgbClr val="0070C0"/>
                </a:solidFill>
              </a:rPr>
              <a:t> </a:t>
            </a:r>
            <a:r>
              <a:rPr lang="th-TH" dirty="0" smtClean="0">
                <a:solidFill>
                  <a:srgbClr val="0070C0"/>
                </a:solidFill>
              </a:rPr>
              <a:t>  นกพิราบ</a:t>
            </a:r>
            <a:r>
              <a:rPr lang="th-TH" dirty="0" smtClean="0">
                <a:solidFill>
                  <a:srgbClr val="FFC000"/>
                </a:solidFill>
              </a:rPr>
              <a:t> แทน สันติภาพ	  </a:t>
            </a:r>
            <a:r>
              <a:rPr lang="th-TH" dirty="0" smtClean="0">
                <a:solidFill>
                  <a:srgbClr val="0070C0"/>
                </a:solidFill>
              </a:rPr>
              <a:t>รุ้ง</a:t>
            </a:r>
            <a:r>
              <a:rPr lang="th-TH" dirty="0" smtClean="0">
                <a:solidFill>
                  <a:srgbClr val="FFC000"/>
                </a:solidFill>
              </a:rPr>
              <a:t> แทน ความหวัง </a:t>
            </a:r>
          </a:p>
          <a:p>
            <a:pPr marL="0" indent="0">
              <a:buFontTx/>
              <a:buNone/>
            </a:pPr>
            <a:r>
              <a:rPr lang="th-TH" dirty="0" smtClean="0">
                <a:solidFill>
                  <a:srgbClr val="0070C0"/>
                </a:solidFill>
              </a:rPr>
              <a:t>     หมอก</a:t>
            </a:r>
            <a:r>
              <a:rPr lang="th-TH" dirty="0" smtClean="0">
                <a:solidFill>
                  <a:srgbClr val="FFC000"/>
                </a:solidFill>
              </a:rPr>
              <a:t> แทน มายา, อุปสรรค 	  </a:t>
            </a:r>
            <a:r>
              <a:rPr lang="th-TH" dirty="0" smtClean="0">
                <a:solidFill>
                  <a:srgbClr val="0070C0"/>
                </a:solidFill>
              </a:rPr>
              <a:t>ฤดูใบไม้ผลิ</a:t>
            </a:r>
            <a:r>
              <a:rPr lang="th-TH" dirty="0" smtClean="0">
                <a:solidFill>
                  <a:srgbClr val="FFC000"/>
                </a:solidFill>
              </a:rPr>
              <a:t> แทน การเริ่มต้น ความเบิกบาน</a:t>
            </a:r>
          </a:p>
          <a:p>
            <a:pPr marL="0" indent="0">
              <a:buFontTx/>
              <a:buNone/>
            </a:pPr>
            <a:endParaRPr lang="th-TH" dirty="0" smtClean="0">
              <a:solidFill>
                <a:srgbClr val="FFC000"/>
              </a:solidFill>
            </a:endParaRPr>
          </a:p>
          <a:p>
            <a:pPr marL="0" indent="0" algn="thaiDist">
              <a:buFontTx/>
              <a:buNone/>
            </a:pPr>
            <a:r>
              <a:rPr lang="th-TH" dirty="0" smtClean="0">
                <a:solidFill>
                  <a:srgbClr val="FFC000"/>
                </a:solidFill>
              </a:rPr>
              <a:t>สัญลักษณ์มี ๒ ลักษณะใหญ่ คือ ๑) สัญลักษณ์ขนบ เป็นสิ่งแทนที่ใช้กันมาช้านานจนเป็นที่รู้จัก เช่น </a:t>
            </a:r>
            <a:r>
              <a:rPr lang="th-TH" dirty="0" smtClean="0">
                <a:solidFill>
                  <a:srgbClr val="0C788E"/>
                </a:solidFill>
              </a:rPr>
              <a:t>นกพิราบ</a:t>
            </a:r>
            <a:r>
              <a:rPr lang="th-TH" dirty="0" smtClean="0">
                <a:solidFill>
                  <a:srgbClr val="FFC000"/>
                </a:solidFill>
              </a:rPr>
              <a:t> ๒) สัญลักษณ์ใหม่ เป็นสิ่งแทนตามสถานการณ์และกาลเวลา ณ ขณะที่มีการคิดขึ้นใช้ เช่น </a:t>
            </a:r>
            <a:r>
              <a:rPr lang="th-TH" dirty="0" smtClean="0">
                <a:solidFill>
                  <a:srgbClr val="0C788E"/>
                </a:solidFill>
              </a:rPr>
              <a:t>นกหวีด</a:t>
            </a:r>
            <a:r>
              <a:rPr lang="th-TH" dirty="0" smtClean="0">
                <a:solidFill>
                  <a:srgbClr val="FFC000"/>
                </a:solidFill>
              </a:rPr>
              <a:t> เป็นสัญลักษณ์แทนการเรียกร้องความถูกต้องชอบธรรมและการขับไล่คนชั่ว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6036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/>
          <a:lstStyle/>
          <a:p>
            <a:r>
              <a:rPr lang="th-TH" dirty="0" smtClean="0">
                <a:solidFill>
                  <a:srgbClr val="FFC000"/>
                </a:solidFill>
              </a:rPr>
              <a:t>๔ บุคคลวัต/บุคลาธิษฐาน (</a:t>
            </a:r>
            <a:r>
              <a:rPr lang="en-US" dirty="0" smtClean="0">
                <a:solidFill>
                  <a:srgbClr val="FFC000"/>
                </a:solidFill>
              </a:rPr>
              <a:t>Personification</a:t>
            </a:r>
            <a:r>
              <a:rPr lang="th-TH" dirty="0" smtClean="0">
                <a:solidFill>
                  <a:srgbClr val="FFC000"/>
                </a:solidFill>
              </a:rPr>
              <a:t>)</a:t>
            </a:r>
            <a:endParaRPr lang="en-US" dirty="0" smtClean="0">
              <a:solidFill>
                <a:srgbClr val="FFC000"/>
              </a:solidFill>
            </a:endParaRP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896544"/>
          </a:xfrm>
        </p:spPr>
        <p:txBody>
          <a:bodyPr>
            <a:normAutofit lnSpcReduction="10000"/>
          </a:bodyPr>
          <a:lstStyle/>
          <a:p>
            <a:pPr marL="0" indent="0">
              <a:buFontTx/>
              <a:buNone/>
            </a:pPr>
            <a:r>
              <a:rPr lang="th-TH" dirty="0" smtClean="0">
                <a:solidFill>
                  <a:srgbClr val="FFC000"/>
                </a:solidFill>
              </a:rPr>
              <a:t>การอนุญาตให้สิ่งวัตถุอื่นที่ไม่ใช่มนุษย์ แสดงอาอัปกิริยาท่าทางอย่างมนุษย์ได้ โดยใช้คำกิริยาของมนุษย์ เช่น</a:t>
            </a:r>
          </a:p>
          <a:p>
            <a:pPr marL="0" indent="0">
              <a:buFontTx/>
              <a:buNone/>
            </a:pPr>
            <a:endParaRPr lang="th-TH" dirty="0" smtClean="0">
              <a:solidFill>
                <a:srgbClr val="FFC000"/>
              </a:solidFill>
            </a:endParaRPr>
          </a:p>
          <a:p>
            <a:pPr marL="0" indent="0" algn="thaiDist">
              <a:buFontTx/>
              <a:buNone/>
            </a:pPr>
            <a:r>
              <a:rPr lang="th-TH" dirty="0" smtClean="0">
                <a:solidFill>
                  <a:srgbClr val="FFC000"/>
                </a:solidFill>
              </a:rPr>
              <a:t>		</a:t>
            </a:r>
            <a:r>
              <a:rPr lang="th-TH" u="sng" dirty="0" smtClean="0">
                <a:solidFill>
                  <a:srgbClr val="FFC000"/>
                </a:solidFill>
              </a:rPr>
              <a:t>ช่อฟ้า</a:t>
            </a:r>
            <a:r>
              <a:rPr lang="th-TH" dirty="0" smtClean="0">
                <a:solidFill>
                  <a:srgbClr val="0C788E"/>
                </a:solidFill>
              </a:rPr>
              <a:t>ชวน</a:t>
            </a:r>
            <a:r>
              <a:rPr lang="th-TH" u="sng" dirty="0" smtClean="0">
                <a:solidFill>
                  <a:srgbClr val="FFC000"/>
                </a:solidFill>
              </a:rPr>
              <a:t>ฟ้า</a:t>
            </a:r>
            <a:r>
              <a:rPr lang="th-TH" dirty="0" smtClean="0">
                <a:solidFill>
                  <a:srgbClr val="0C788E"/>
                </a:solidFill>
              </a:rPr>
              <a:t>ชำเลือง	</a:t>
            </a:r>
            <a:r>
              <a:rPr lang="th-TH" dirty="0" smtClean="0">
                <a:solidFill>
                  <a:srgbClr val="FFC000"/>
                </a:solidFill>
              </a:rPr>
              <a:t>โลมโลกย์บ่เปลือง</a:t>
            </a:r>
          </a:p>
          <a:p>
            <a:pPr marL="0" indent="0" algn="thaiDist">
              <a:buFontTx/>
              <a:buNone/>
            </a:pPr>
            <a:r>
              <a:rPr lang="th-TH" dirty="0" smtClean="0">
                <a:solidFill>
                  <a:srgbClr val="FFC000"/>
                </a:solidFill>
              </a:rPr>
              <a:t>	ฤไทยบำเทองทฤษดี		(สรรพสิทธิ์คำฉันท์)</a:t>
            </a:r>
          </a:p>
          <a:p>
            <a:pPr marL="0" indent="0" algn="thaiDist">
              <a:buFontTx/>
              <a:buNone/>
            </a:pPr>
            <a:endParaRPr lang="en-US" dirty="0" smtClean="0">
              <a:solidFill>
                <a:srgbClr val="0C788E"/>
              </a:solidFill>
            </a:endParaRPr>
          </a:p>
          <a:p>
            <a:pPr marL="0" indent="0" algn="thaiDist">
              <a:buFontTx/>
              <a:buNone/>
            </a:pPr>
            <a:r>
              <a:rPr lang="en-US" dirty="0">
                <a:solidFill>
                  <a:srgbClr val="FFC000"/>
                </a:solidFill>
              </a:rPr>
              <a:t>	</a:t>
            </a:r>
            <a:r>
              <a:rPr lang="th-TH" dirty="0" smtClean="0">
                <a:solidFill>
                  <a:srgbClr val="FFC000"/>
                </a:solidFill>
              </a:rPr>
              <a:t>ฉันเดินเข้าไปในสวน รอบตัวฉันรายล้อมไปด้วยมวลไม้ดอกบานสะพรั่ง ฉันเดินลึกเข้าไปต่อ พบกับต้นไม้ที่สูงต้นหนึ่งกำลัง</a:t>
            </a:r>
            <a:r>
              <a:rPr lang="th-TH" dirty="0" smtClean="0">
                <a:solidFill>
                  <a:srgbClr val="0070C0"/>
                </a:solidFill>
              </a:rPr>
              <a:t>ยืนทำความเคารพ</a:t>
            </a:r>
            <a:r>
              <a:rPr lang="th-TH" dirty="0" smtClean="0">
                <a:solidFill>
                  <a:srgbClr val="FFC000"/>
                </a:solidFill>
              </a:rPr>
              <a:t>ฉัน</a:t>
            </a:r>
            <a:r>
              <a:rPr lang="th-TH" dirty="0" smtClean="0">
                <a:solidFill>
                  <a:srgbClr val="0070C0"/>
                </a:solidFill>
              </a:rPr>
              <a:t>อย่างอ่อนน้อมและสง่างาม</a:t>
            </a:r>
            <a:endParaRPr lang="en-US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7700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>
                <a:solidFill>
                  <a:srgbClr val="FFC000"/>
                </a:solidFill>
              </a:rPr>
              <a:t>๕ อติพจน์ (</a:t>
            </a:r>
            <a:r>
              <a:rPr lang="en-US" dirty="0" smtClean="0">
                <a:solidFill>
                  <a:srgbClr val="FFC000"/>
                </a:solidFill>
              </a:rPr>
              <a:t>Hyperbole</a:t>
            </a:r>
            <a:r>
              <a:rPr lang="th-TH" dirty="0" smtClean="0">
                <a:solidFill>
                  <a:srgbClr val="FFC000"/>
                </a:solidFill>
              </a:rPr>
              <a:t>)</a:t>
            </a:r>
            <a:endParaRPr lang="en-US" dirty="0" smtClean="0">
              <a:solidFill>
                <a:srgbClr val="FFC000"/>
              </a:solidFill>
            </a:endParaRPr>
          </a:p>
        </p:txBody>
      </p:sp>
      <p:pic>
        <p:nvPicPr>
          <p:cNvPr id="12291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300" y="2349500"/>
            <a:ext cx="4392613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2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lnSpcReduction="10000"/>
          </a:bodyPr>
          <a:lstStyle/>
          <a:p>
            <a:pPr marL="0" indent="0">
              <a:buFontTx/>
              <a:buNone/>
            </a:pPr>
            <a:r>
              <a:rPr lang="th-TH" dirty="0" smtClean="0">
                <a:solidFill>
                  <a:srgbClr val="FFC000"/>
                </a:solidFill>
              </a:rPr>
              <a:t>การกล่าวเกินจริงเพื่อสร้างความหนักแน่นและตอกย้ำอารมณ์ เช่น</a:t>
            </a:r>
          </a:p>
          <a:p>
            <a:pPr marL="0" indent="0">
              <a:buFontTx/>
              <a:buNone/>
            </a:pPr>
            <a:endParaRPr lang="th-TH" dirty="0" smtClean="0">
              <a:solidFill>
                <a:srgbClr val="FFC000"/>
              </a:solidFill>
            </a:endParaRPr>
          </a:p>
          <a:p>
            <a:pPr marL="0" indent="0">
              <a:buFontTx/>
              <a:buNone/>
            </a:pPr>
            <a:r>
              <a:rPr lang="th-TH" dirty="0" smtClean="0">
                <a:solidFill>
                  <a:srgbClr val="FFC000"/>
                </a:solidFill>
              </a:rPr>
              <a:t>ร้องไห้</a:t>
            </a:r>
            <a:r>
              <a:rPr lang="th-TH" dirty="0" smtClean="0">
                <a:solidFill>
                  <a:srgbClr val="0070C0"/>
                </a:solidFill>
              </a:rPr>
              <a:t>เป็นสายเลือด</a:t>
            </a:r>
          </a:p>
          <a:p>
            <a:pPr marL="0" indent="0">
              <a:buFontTx/>
              <a:buNone/>
            </a:pPr>
            <a:r>
              <a:rPr lang="th-TH" dirty="0" smtClean="0">
                <a:solidFill>
                  <a:srgbClr val="FFC000"/>
                </a:solidFill>
              </a:rPr>
              <a:t>เลือดตา</a:t>
            </a:r>
            <a:r>
              <a:rPr lang="th-TH" dirty="0" smtClean="0">
                <a:solidFill>
                  <a:srgbClr val="0070C0"/>
                </a:solidFill>
              </a:rPr>
              <a:t>แทบกระเด็น</a:t>
            </a:r>
          </a:p>
          <a:p>
            <a:pPr marL="0" indent="0">
              <a:buFontTx/>
              <a:buNone/>
            </a:pPr>
            <a:r>
              <a:rPr lang="th-TH" dirty="0" smtClean="0">
                <a:solidFill>
                  <a:srgbClr val="FFC000"/>
                </a:solidFill>
              </a:rPr>
              <a:t>เหนื่อย</a:t>
            </a:r>
            <a:r>
              <a:rPr lang="th-TH" dirty="0" smtClean="0">
                <a:solidFill>
                  <a:srgbClr val="0070C0"/>
                </a:solidFill>
              </a:rPr>
              <a:t>จนสายตัวแทบขาด</a:t>
            </a:r>
          </a:p>
          <a:p>
            <a:pPr marL="0" indent="0">
              <a:buFontTx/>
              <a:buNone/>
            </a:pPr>
            <a:r>
              <a:rPr lang="th-TH" dirty="0" smtClean="0">
                <a:solidFill>
                  <a:srgbClr val="FFC000"/>
                </a:solidFill>
              </a:rPr>
              <a:t>กรี๊ดลีมินโฮ</a:t>
            </a:r>
            <a:r>
              <a:rPr lang="th-TH" dirty="0" smtClean="0">
                <a:solidFill>
                  <a:srgbClr val="0070C0"/>
                </a:solidFill>
              </a:rPr>
              <a:t>แทบบ้า   </a:t>
            </a:r>
          </a:p>
          <a:p>
            <a:pPr marL="0" indent="0">
              <a:buFontTx/>
              <a:buNone/>
            </a:pPr>
            <a:endParaRPr lang="th-TH" dirty="0">
              <a:solidFill>
                <a:srgbClr val="0070C0"/>
              </a:solidFill>
            </a:endParaRPr>
          </a:p>
          <a:p>
            <a:pPr marL="0" indent="0">
              <a:buFontTx/>
              <a:buNone/>
            </a:pPr>
            <a:r>
              <a:rPr lang="th-TH" dirty="0" smtClean="0">
                <a:solidFill>
                  <a:srgbClr val="0070C0"/>
                </a:solidFill>
              </a:rPr>
              <a:t>ภาพลีมินโฮสืบค้นเมื่อ ๑๘ มกราคม ๒๕๕๘, จาก</a:t>
            </a:r>
            <a:r>
              <a:rPr lang="en-US" sz="1600" dirty="0" smtClean="0">
                <a:solidFill>
                  <a:srgbClr val="0070C0"/>
                </a:solidFill>
                <a:latin typeface="AngsanaUPC" pitchFamily="18" charset="-34"/>
                <a:cs typeface="AngsanaUPC" pitchFamily="18" charset="-34"/>
              </a:rPr>
              <a:t>https://www.google.co.th/search?q=%E0%B8%A5%E0%B8%B5%E0%B8%A1%E0%B8%B4%E0%B8%99%E0%B9%82%E0%B8%AE&amp;espv=2&amp;biw=1366&amp;bih=643&amp;site=webhp&amp;source=lnms&amp;tbm=isch&amp;sa=X&amp;ei=acEOVbqXE8KxuQSbjYHADQ&amp;ved=0CAYQ_AUoAQ&amp;dpr=1</a:t>
            </a:r>
          </a:p>
        </p:txBody>
      </p:sp>
    </p:spTree>
    <p:extLst>
      <p:ext uri="{BB962C8B-B14F-4D97-AF65-F5344CB8AC3E}">
        <p14:creationId xmlns:p14="http://schemas.microsoft.com/office/powerpoint/2010/main" val="838168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>
                <a:solidFill>
                  <a:srgbClr val="FFC000"/>
                </a:solidFill>
              </a:rPr>
              <a:t>๖ นามนัย (</a:t>
            </a:r>
            <a:r>
              <a:rPr lang="en-US" dirty="0">
                <a:solidFill>
                  <a:srgbClr val="FFC000"/>
                </a:solidFill>
              </a:rPr>
              <a:t>M</a:t>
            </a:r>
            <a:r>
              <a:rPr lang="en-US" dirty="0" smtClean="0">
                <a:solidFill>
                  <a:srgbClr val="FFC000"/>
                </a:solidFill>
              </a:rPr>
              <a:t>etonymy</a:t>
            </a:r>
            <a:r>
              <a:rPr lang="th-TH" dirty="0" smtClean="0">
                <a:solidFill>
                  <a:srgbClr val="FFC000"/>
                </a:solidFill>
              </a:rPr>
              <a:t>)</a:t>
            </a:r>
            <a:endParaRPr lang="en-US" dirty="0" smtClean="0">
              <a:solidFill>
                <a:srgbClr val="FFC000"/>
              </a:solidFill>
            </a:endParaRP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250825" y="1600200"/>
            <a:ext cx="8713788" cy="5029200"/>
          </a:xfrm>
        </p:spPr>
        <p:txBody>
          <a:bodyPr>
            <a:normAutofit/>
          </a:bodyPr>
          <a:lstStyle/>
          <a:p>
            <a:pPr marL="0" indent="0" algn="thaiDist">
              <a:buFontTx/>
              <a:buNone/>
            </a:pPr>
            <a:r>
              <a:rPr lang="th-TH" dirty="0" smtClean="0">
                <a:solidFill>
                  <a:srgbClr val="FFC000"/>
                </a:solidFill>
              </a:rPr>
              <a:t>การใช้ชื่อนามอื่นให้หมายถึงสิ่งที่ต่องการกล่าวที่มีชื่อเรียกอยุ่แล้ว การใช้ลักษณะสำคัญอย่างหนึ่งของทั้งหมดหรือ การใช้ส่วนย่อยที่เป็นจุดเด่นแทนส่วนใหญ่ หรือใช้องค์ประกอบเพียงหน่วยเดียวแทนจำนวนสภาพของสิ่งนั้นทั้งหมด เช่น</a:t>
            </a:r>
          </a:p>
          <a:p>
            <a:pPr marL="0" indent="0">
              <a:buFontTx/>
              <a:buNone/>
            </a:pPr>
            <a:endParaRPr lang="th-TH" dirty="0" smtClean="0">
              <a:solidFill>
                <a:srgbClr val="FFC000"/>
              </a:solidFill>
            </a:endParaRPr>
          </a:p>
          <a:p>
            <a:pPr marL="0" indent="0">
              <a:buFontTx/>
              <a:buNone/>
            </a:pPr>
            <a:r>
              <a:rPr lang="th-TH" dirty="0" smtClean="0">
                <a:solidFill>
                  <a:srgbClr val="FFC000"/>
                </a:solidFill>
              </a:rPr>
              <a:t>		จินตหรา สุขพัฒน์ ผ่าน</a:t>
            </a:r>
            <a:r>
              <a:rPr lang="th-TH" dirty="0" smtClean="0">
                <a:solidFill>
                  <a:srgbClr val="0070C0"/>
                </a:solidFill>
              </a:rPr>
              <a:t>เวที</a:t>
            </a:r>
            <a:r>
              <a:rPr lang="th-TH" dirty="0" smtClean="0">
                <a:solidFill>
                  <a:srgbClr val="FFC000"/>
                </a:solidFill>
              </a:rPr>
              <a:t>มามาก จนเป็นที่รู้จัก</a:t>
            </a:r>
          </a:p>
          <a:p>
            <a:pPr marL="0" indent="0">
              <a:buFontTx/>
              <a:buNone/>
            </a:pPr>
            <a:r>
              <a:rPr lang="th-TH" dirty="0" smtClean="0">
                <a:solidFill>
                  <a:srgbClr val="FFC000"/>
                </a:solidFill>
              </a:rPr>
              <a:t>		เด้ง รมต. ศธ หลุด</a:t>
            </a:r>
            <a:r>
              <a:rPr lang="th-TH" dirty="0" smtClean="0">
                <a:solidFill>
                  <a:srgbClr val="0070C0"/>
                </a:solidFill>
              </a:rPr>
              <a:t>เก้าอี้</a:t>
            </a:r>
          </a:p>
          <a:p>
            <a:pPr marL="0" indent="0">
              <a:buFontTx/>
              <a:buNone/>
            </a:pPr>
            <a:endParaRPr lang="th-TH" dirty="0" smtClean="0">
              <a:solidFill>
                <a:srgbClr val="0070C0"/>
              </a:solidFill>
            </a:endParaRPr>
          </a:p>
          <a:p>
            <a:pPr marL="0" indent="0">
              <a:buFontTx/>
              <a:buNone/>
            </a:pPr>
            <a:r>
              <a:rPr lang="th-TH" dirty="0" smtClean="0">
                <a:solidFill>
                  <a:srgbClr val="FFC000"/>
                </a:solidFill>
              </a:rPr>
              <a:t>ว่านครรามินทร์ ผลัดแผ่นดินเปลี่ยนราช เยียววิวาทชิง</a:t>
            </a:r>
            <a:r>
              <a:rPr lang="th-TH" dirty="0" smtClean="0">
                <a:solidFill>
                  <a:srgbClr val="0070C0"/>
                </a:solidFill>
              </a:rPr>
              <a:t>ฉัตร</a:t>
            </a:r>
            <a:r>
              <a:rPr lang="th-TH" dirty="0" smtClean="0">
                <a:solidFill>
                  <a:srgbClr val="FFC000"/>
                </a:solidFill>
              </a:rPr>
              <a:t>   (ลิลิตตะเลงพ่าย)</a:t>
            </a:r>
          </a:p>
          <a:p>
            <a:pPr marL="0" indent="0">
              <a:buFontTx/>
              <a:buNone/>
            </a:pPr>
            <a:endParaRPr lang="en-US" dirty="0" smtClean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6465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>
                <a:solidFill>
                  <a:srgbClr val="002060"/>
                </a:solidFill>
              </a:rPr>
              <a:t>นามนัย (ต่อ)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5105400"/>
          </a:xfrm>
        </p:spPr>
        <p:txBody>
          <a:bodyPr>
            <a:normAutofit fontScale="92500" lnSpcReduction="10000"/>
          </a:bodyPr>
          <a:lstStyle/>
          <a:p>
            <a:pPr marL="0" indent="0" algn="thaiDist">
              <a:buNone/>
            </a:pPr>
            <a:r>
              <a:rPr lang="en-US" dirty="0" smtClean="0"/>
              <a:t>	</a:t>
            </a:r>
            <a:r>
              <a:rPr lang="th-TH" dirty="0" smtClean="0">
                <a:solidFill>
                  <a:srgbClr val="002060"/>
                </a:solidFill>
              </a:rPr>
              <a:t>บางตำราเรียกว่า อธินามนัย หรือ อุปนาม เพื่อใช้ต่างจาก อนุนามนัย หรือ เทียบนาม (</a:t>
            </a:r>
            <a:r>
              <a:rPr lang="en-US" dirty="0" smtClean="0">
                <a:solidFill>
                  <a:srgbClr val="002060"/>
                </a:solidFill>
              </a:rPr>
              <a:t>Synecdoche</a:t>
            </a:r>
            <a:r>
              <a:rPr lang="th-TH" dirty="0" smtClean="0">
                <a:solidFill>
                  <a:srgbClr val="002060"/>
                </a:solidFill>
              </a:rPr>
              <a:t>)</a:t>
            </a:r>
            <a:r>
              <a:rPr lang="en-US" dirty="0" smtClean="0">
                <a:solidFill>
                  <a:srgbClr val="002060"/>
                </a:solidFill>
              </a:rPr>
              <a:t>		</a:t>
            </a:r>
            <a:r>
              <a:rPr lang="th-TH" dirty="0" smtClean="0">
                <a:solidFill>
                  <a:srgbClr val="002060"/>
                </a:solidFill>
              </a:rPr>
              <a:t>และมีการใช้ปะปนไปมา</a:t>
            </a:r>
          </a:p>
          <a:p>
            <a:pPr marL="0" indent="0" algn="thaiDist">
              <a:buNone/>
            </a:pPr>
            <a:r>
              <a:rPr lang="en-US" dirty="0" smtClean="0">
                <a:solidFill>
                  <a:srgbClr val="002060"/>
                </a:solidFill>
              </a:rPr>
              <a:t>	</a:t>
            </a:r>
            <a:r>
              <a:rPr lang="th-TH" dirty="0" smtClean="0">
                <a:solidFill>
                  <a:srgbClr val="002060"/>
                </a:solidFill>
              </a:rPr>
              <a:t>แต่โดยภาพรวมนั้น การใช้ส่วนย่อยแทนทั้งหมด หรือการใช้สิ่งที่เป็นตัวเองทั้งหมดแทนกลุ่มหรือส่วนย่อยที่เป็นสมาชิกหรือองค์ประกอบเดียวกันนั้น เรียกรวมๆ ว่า นามนัย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2060"/>
                </a:solidFill>
              </a:rPr>
              <a:t>	</a:t>
            </a:r>
            <a:r>
              <a:rPr lang="th-TH" dirty="0" smtClean="0">
                <a:solidFill>
                  <a:srgbClr val="002060"/>
                </a:solidFill>
              </a:rPr>
              <a:t>อันที่จริง นามนัย เป็นการใช้คำนามหรือคำเรียกชื่อแทนคำที่ต้องการกล่าวถึงโดยหลีกเลี่ยงคำนามชื่อเรียกเดิมของสิ่งนั้น (</a:t>
            </a:r>
            <a:r>
              <a:rPr lang="en-US" dirty="0" smtClean="0">
                <a:solidFill>
                  <a:srgbClr val="002060"/>
                </a:solidFill>
              </a:rPr>
              <a:t>Metonymy</a:t>
            </a:r>
            <a:r>
              <a:rPr lang="th-TH" dirty="0" smtClean="0">
                <a:solidFill>
                  <a:srgbClr val="002060"/>
                </a:solidFill>
              </a:rPr>
              <a:t>)</a:t>
            </a:r>
            <a:endParaRPr lang="en-US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002060"/>
                </a:solidFill>
              </a:rPr>
              <a:t>	</a:t>
            </a:r>
            <a:r>
              <a:rPr lang="th-TH" dirty="0" smtClean="0">
                <a:solidFill>
                  <a:srgbClr val="002060"/>
                </a:solidFill>
              </a:rPr>
              <a:t> การใช้ส่วนย่อยเพื่อเหมารวมทั้งหมด </a:t>
            </a:r>
            <a:r>
              <a:rPr lang="th-TH" dirty="0" smtClean="0">
                <a:solidFill>
                  <a:srgbClr val="FF0000"/>
                </a:solidFill>
              </a:rPr>
              <a:t>สัมพจนนัย (</a:t>
            </a:r>
            <a:r>
              <a:rPr lang="en-US" dirty="0" smtClean="0">
                <a:solidFill>
                  <a:srgbClr val="FF0000"/>
                </a:solidFill>
              </a:rPr>
              <a:t>Synecdoche</a:t>
            </a:r>
            <a:r>
              <a:rPr lang="th-TH" dirty="0" smtClean="0">
                <a:solidFill>
                  <a:srgbClr val="FF0000"/>
                </a:solidFill>
              </a:rPr>
              <a:t>)</a:t>
            </a:r>
            <a:endParaRPr lang="en-US" dirty="0" smtClean="0">
              <a:solidFill>
                <a:srgbClr val="FF0000"/>
              </a:solidFill>
            </a:endParaRPr>
          </a:p>
          <a:p>
            <a:pPr marL="0" indent="0" algn="thaiDist">
              <a:buNone/>
            </a:pPr>
            <a:r>
              <a:rPr lang="th-TH" dirty="0" smtClean="0">
                <a:solidFill>
                  <a:srgbClr val="00B050"/>
                </a:solidFill>
              </a:rPr>
              <a:t>ข้อแตกต่างระหว่างนามนัยกับสัมพจนัยนั้นจะแยกแยะได้ยากสำหรับระดับมัธยมศึกษา ให้รู้ว่าทั้งสองชนิดนี้มีสัมพจนัยเป็นสับเซ็ตของนามนัยจึงใกล้เคียงกันมา และบางทีจำเป็นต้องอ้างความคิดของตะวันตกที่เป็นผู้กำหนดภาพพจน์เหล่านี้</a:t>
            </a:r>
            <a:endParaRPr lang="en-US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834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>
                <a:solidFill>
                  <a:srgbClr val="002060"/>
                </a:solidFill>
              </a:rPr>
              <a:t>นามนัย (ต่อ)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 fontScale="70000" lnSpcReduction="20000"/>
          </a:bodyPr>
          <a:lstStyle/>
          <a:p>
            <a:pPr marL="0" indent="0" algn="thaiDist">
              <a:buNone/>
            </a:pPr>
            <a:r>
              <a:rPr lang="th-TH" b="0" i="0" dirty="0" smtClean="0">
                <a:solidFill>
                  <a:srgbClr val="333333"/>
                </a:solidFill>
                <a:effectLst/>
                <a:latin typeface="Georgia"/>
              </a:rPr>
              <a:t>	</a:t>
            </a:r>
            <a:r>
              <a:rPr lang="th-TH" b="0" i="0" dirty="0" smtClean="0">
                <a:solidFill>
                  <a:schemeClr val="accent2">
                    <a:lumMod val="50000"/>
                  </a:schemeClr>
                </a:solidFill>
                <a:effectLst/>
                <a:latin typeface="Georgia"/>
              </a:rPr>
              <a:t>“</a:t>
            </a:r>
            <a:r>
              <a:rPr lang="en-US" sz="3000" b="0" i="0" dirty="0" smtClean="0">
                <a:solidFill>
                  <a:schemeClr val="accent2">
                    <a:lumMod val="50000"/>
                  </a:schemeClr>
                </a:solidFill>
                <a:effectLst/>
                <a:latin typeface="Georgia"/>
              </a:rPr>
              <a:t>In practice, there isn't much difference: you could arguably pick just one of the terms and use it to describe both types of rhetorical substitution. (I like </a:t>
            </a:r>
            <a:r>
              <a:rPr lang="en-US" sz="3000" b="0" i="1" dirty="0" smtClean="0">
                <a:solidFill>
                  <a:schemeClr val="accent2">
                    <a:lumMod val="50000"/>
                  </a:schemeClr>
                </a:solidFill>
                <a:effectLst/>
                <a:latin typeface="Georgia"/>
              </a:rPr>
              <a:t>metonymy</a:t>
            </a:r>
            <a:r>
              <a:rPr lang="en-US" sz="3000" b="0" i="0" dirty="0" smtClean="0">
                <a:solidFill>
                  <a:schemeClr val="accent2">
                    <a:lumMod val="50000"/>
                  </a:schemeClr>
                </a:solidFill>
                <a:effectLst/>
                <a:latin typeface="Georgia"/>
              </a:rPr>
              <a:t>: it's easier to spell, more spelling checkers know it, and the meaning is more apparent to me: </a:t>
            </a:r>
            <a:r>
              <a:rPr lang="en-US" sz="3000" b="0" i="0" dirty="0" err="1" smtClean="0">
                <a:solidFill>
                  <a:schemeClr val="accent2">
                    <a:lumMod val="50000"/>
                  </a:schemeClr>
                </a:solidFill>
                <a:effectLst/>
                <a:latin typeface="Georgia"/>
              </a:rPr>
              <a:t>meta+name</a:t>
            </a:r>
            <a:r>
              <a:rPr lang="en-US" sz="3000" b="0" i="0" dirty="0" smtClean="0">
                <a:solidFill>
                  <a:schemeClr val="accent2">
                    <a:lumMod val="50000"/>
                  </a:schemeClr>
                </a:solidFill>
                <a:effectLst/>
                <a:latin typeface="Georgia"/>
              </a:rPr>
              <a:t>.)</a:t>
            </a:r>
            <a:r>
              <a:rPr lang="th-TH" sz="3000" b="0" i="0" dirty="0" smtClean="0">
                <a:solidFill>
                  <a:schemeClr val="accent2">
                    <a:lumMod val="50000"/>
                  </a:schemeClr>
                </a:solidFill>
                <a:effectLst/>
                <a:latin typeface="Georgia"/>
              </a:rPr>
              <a:t>”</a:t>
            </a:r>
            <a:endParaRPr lang="en-US" sz="3000" b="0" i="0" dirty="0" smtClean="0">
              <a:solidFill>
                <a:schemeClr val="accent2">
                  <a:lumMod val="50000"/>
                </a:schemeClr>
              </a:solidFill>
              <a:effectLst/>
              <a:latin typeface="Georgia"/>
            </a:endParaRPr>
          </a:p>
          <a:p>
            <a:pPr marL="0" indent="0" algn="thaiDist">
              <a:buNone/>
            </a:pPr>
            <a:endParaRPr lang="en-US" sz="3000" dirty="0">
              <a:solidFill>
                <a:schemeClr val="accent2">
                  <a:lumMod val="50000"/>
                </a:schemeClr>
              </a:solidFill>
              <a:latin typeface="Georgia"/>
            </a:endParaRPr>
          </a:p>
          <a:p>
            <a:pPr marL="0" indent="0" algn="thaiDist">
              <a:buNone/>
            </a:pPr>
            <a:endParaRPr lang="en-US" sz="3000" b="0" i="0" dirty="0" smtClean="0">
              <a:solidFill>
                <a:schemeClr val="accent2">
                  <a:lumMod val="50000"/>
                </a:schemeClr>
              </a:solidFill>
              <a:effectLst/>
              <a:latin typeface="Georgia"/>
            </a:endParaRPr>
          </a:p>
          <a:p>
            <a:pPr marL="0" indent="0" algn="thaiDist">
              <a:buNone/>
            </a:pPr>
            <a:r>
              <a:rPr lang="th-TH" sz="3000" b="0" i="0" dirty="0" smtClean="0">
                <a:solidFill>
                  <a:schemeClr val="accent2">
                    <a:lumMod val="50000"/>
                  </a:schemeClr>
                </a:solidFill>
                <a:effectLst/>
                <a:latin typeface="Georgia"/>
              </a:rPr>
              <a:t>	“</a:t>
            </a:r>
            <a:r>
              <a:rPr lang="en-US" sz="3000" b="0" i="0" dirty="0" smtClean="0">
                <a:solidFill>
                  <a:schemeClr val="accent2">
                    <a:lumMod val="50000"/>
                  </a:schemeClr>
                </a:solidFill>
                <a:effectLst/>
                <a:latin typeface="Georgia"/>
              </a:rPr>
              <a:t>The difference, to the extent that it exists at all, is whether the attribute that is substituting for the whole is </a:t>
            </a:r>
            <a:r>
              <a:rPr lang="en-US" sz="3000" b="1" i="0" dirty="0" smtClean="0">
                <a:solidFill>
                  <a:schemeClr val="accent2">
                    <a:lumMod val="50000"/>
                  </a:schemeClr>
                </a:solidFill>
                <a:effectLst/>
                <a:latin typeface="Georgia"/>
              </a:rPr>
              <a:t>part of</a:t>
            </a:r>
            <a:r>
              <a:rPr lang="en-US" sz="3000" b="0" i="0" dirty="0" smtClean="0">
                <a:solidFill>
                  <a:schemeClr val="accent2">
                    <a:lumMod val="50000"/>
                  </a:schemeClr>
                </a:solidFill>
                <a:effectLst/>
                <a:latin typeface="Georgia"/>
              </a:rPr>
              <a:t> the whole (</a:t>
            </a:r>
            <a:r>
              <a:rPr lang="en-US" sz="3000" b="0" i="1" dirty="0" smtClean="0">
                <a:solidFill>
                  <a:schemeClr val="accent2">
                    <a:lumMod val="50000"/>
                  </a:schemeClr>
                </a:solidFill>
                <a:effectLst/>
                <a:latin typeface="Georgia"/>
              </a:rPr>
              <a:t>synecdoche</a:t>
            </a:r>
            <a:r>
              <a:rPr lang="en-US" sz="3000" b="0" i="0" dirty="0" smtClean="0">
                <a:solidFill>
                  <a:schemeClr val="accent2">
                    <a:lumMod val="50000"/>
                  </a:schemeClr>
                </a:solidFill>
                <a:effectLst/>
                <a:latin typeface="Georgia"/>
              </a:rPr>
              <a:t>), or merely </a:t>
            </a:r>
            <a:r>
              <a:rPr lang="en-US" sz="3000" b="1" i="0" dirty="0" smtClean="0">
                <a:solidFill>
                  <a:schemeClr val="accent2">
                    <a:lumMod val="50000"/>
                  </a:schemeClr>
                </a:solidFill>
                <a:effectLst/>
                <a:latin typeface="Georgia"/>
              </a:rPr>
              <a:t>associated with it</a:t>
            </a:r>
            <a:r>
              <a:rPr lang="en-US" sz="3000" b="0" i="0" dirty="0" smtClean="0">
                <a:solidFill>
                  <a:schemeClr val="accent2">
                    <a:lumMod val="50000"/>
                  </a:schemeClr>
                </a:solidFill>
                <a:effectLst/>
                <a:latin typeface="Georgia"/>
              </a:rPr>
              <a:t> (</a:t>
            </a:r>
            <a:r>
              <a:rPr lang="en-US" sz="3000" b="0" i="1" dirty="0" smtClean="0">
                <a:solidFill>
                  <a:schemeClr val="accent2">
                    <a:lumMod val="50000"/>
                  </a:schemeClr>
                </a:solidFill>
                <a:effectLst/>
                <a:latin typeface="Georgia"/>
              </a:rPr>
              <a:t>metonymy</a:t>
            </a:r>
            <a:r>
              <a:rPr lang="en-US" sz="3000" b="0" i="0" dirty="0" smtClean="0">
                <a:solidFill>
                  <a:schemeClr val="accent2">
                    <a:lumMod val="50000"/>
                  </a:schemeClr>
                </a:solidFill>
                <a:effectLst/>
                <a:latin typeface="Georgia"/>
              </a:rPr>
              <a:t>). So "suits" instead of "officials" is metonymy (officials </a:t>
            </a:r>
            <a:r>
              <a:rPr lang="en-US" sz="3000" b="0" i="1" dirty="0" smtClean="0">
                <a:solidFill>
                  <a:schemeClr val="accent2">
                    <a:lumMod val="50000"/>
                  </a:schemeClr>
                </a:solidFill>
                <a:effectLst/>
                <a:latin typeface="Georgia"/>
              </a:rPr>
              <a:t>wear</a:t>
            </a:r>
            <a:r>
              <a:rPr lang="en-US" sz="3000" b="0" i="0" dirty="0" smtClean="0">
                <a:solidFill>
                  <a:schemeClr val="accent2">
                    <a:lumMod val="50000"/>
                  </a:schemeClr>
                </a:solidFill>
                <a:effectLst/>
                <a:latin typeface="Georgia"/>
              </a:rPr>
              <a:t> suits, but last I checked, the clothing is not permanently attached to their skin), while "hands" for "workmen" is synecdoche.</a:t>
            </a:r>
            <a:r>
              <a:rPr lang="th-TH" sz="3000" b="0" i="0" dirty="0" smtClean="0">
                <a:solidFill>
                  <a:schemeClr val="accent2">
                    <a:lumMod val="50000"/>
                  </a:schemeClr>
                </a:solidFill>
                <a:effectLst/>
                <a:latin typeface="Georgia"/>
              </a:rPr>
              <a:t>”</a:t>
            </a:r>
            <a:endParaRPr lang="en-US" sz="3000" b="0" i="0" dirty="0" smtClean="0">
              <a:solidFill>
                <a:schemeClr val="accent2">
                  <a:lumMod val="50000"/>
                </a:schemeClr>
              </a:solidFill>
              <a:effectLst/>
              <a:latin typeface="Georgia"/>
            </a:endParaRPr>
          </a:p>
          <a:p>
            <a:pPr marL="0" indent="0">
              <a:buNone/>
            </a:pPr>
            <a:endParaRPr lang="en-US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th-TH" sz="2600" dirty="0" smtClean="0">
                <a:solidFill>
                  <a:schemeClr val="accent2">
                    <a:lumMod val="50000"/>
                  </a:schemeClr>
                </a:solidFill>
              </a:rPr>
              <a:t>	</a:t>
            </a:r>
            <a:r>
              <a:rPr lang="en-US" sz="2600" i="1" u="sng" dirty="0" smtClean="0">
                <a:solidFill>
                  <a:schemeClr val="accent2">
                    <a:lumMod val="75000"/>
                  </a:schemeClr>
                </a:solidFill>
              </a:rPr>
              <a:t>What is the difference between metonymy and synecdoche?</a:t>
            </a:r>
            <a:r>
              <a:rPr lang="th-TH" sz="2600" i="1" u="sng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th-TH" sz="2600" dirty="0" smtClean="0">
                <a:solidFill>
                  <a:schemeClr val="accent2">
                    <a:lumMod val="75000"/>
                  </a:schemeClr>
                </a:solidFill>
              </a:rPr>
              <a:t> สืบค้นเมื่อ ๑๘ มกราคม ๒๕๕๘, จาก </a:t>
            </a:r>
            <a:r>
              <a:rPr lang="en-US" sz="2600" dirty="0" smtClean="0">
                <a:solidFill>
                  <a:schemeClr val="accent2">
                    <a:lumMod val="75000"/>
                  </a:schemeClr>
                </a:solidFill>
              </a:rPr>
              <a:t>http://english.stackexchange.com/questions/15415/what-is-the-difference-between-metonymy-and-synecdoche</a:t>
            </a:r>
            <a:endParaRPr lang="en-US" sz="26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2247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>
                <a:solidFill>
                  <a:srgbClr val="FFC000"/>
                </a:solidFill>
              </a:rPr>
              <a:t>๗ ปฏิพากษ์ (</a:t>
            </a:r>
            <a:r>
              <a:rPr lang="en-US" dirty="0" smtClean="0">
                <a:solidFill>
                  <a:srgbClr val="FFC000"/>
                </a:solidFill>
              </a:rPr>
              <a:t>Paradox</a:t>
            </a:r>
            <a:r>
              <a:rPr lang="th-TH" dirty="0" smtClean="0">
                <a:solidFill>
                  <a:srgbClr val="FFC000"/>
                </a:solidFill>
              </a:rPr>
              <a:t>)</a:t>
            </a:r>
            <a:endParaRPr lang="en-US" dirty="0" smtClean="0">
              <a:solidFill>
                <a:srgbClr val="FFC000"/>
              </a:solidFill>
            </a:endParaRP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thaiDist">
              <a:buFontTx/>
              <a:buNone/>
            </a:pPr>
            <a:r>
              <a:rPr lang="th-TH" smtClean="0">
                <a:solidFill>
                  <a:srgbClr val="FFC000"/>
                </a:solidFill>
              </a:rPr>
              <a:t>การใช้คำหรือเนื้อความที่แสดงความหมายตรงข้ามกันหรือขัดแย้งกัน แต่เนื้อหาสามารถดำเนินการเข้ากันได้เป็นอย่างดีและราบรื่นเพื่อสะท้อนอารมณ์บางอย่างออกมา เช่น</a:t>
            </a:r>
          </a:p>
          <a:p>
            <a:pPr marL="0" indent="0" algn="thaiDist">
              <a:buFontTx/>
              <a:buNone/>
            </a:pPr>
            <a:endParaRPr lang="th-TH" smtClean="0">
              <a:solidFill>
                <a:srgbClr val="FFC000"/>
              </a:solidFill>
            </a:endParaRPr>
          </a:p>
          <a:p>
            <a:pPr marL="0" indent="0" algn="thaiDist">
              <a:buFontTx/>
              <a:buNone/>
            </a:pPr>
            <a:r>
              <a:rPr lang="th-TH" smtClean="0">
                <a:solidFill>
                  <a:srgbClr val="FFC000"/>
                </a:solidFill>
              </a:rPr>
              <a:t> เธอ</a:t>
            </a:r>
            <a:r>
              <a:rPr lang="th-TH" smtClean="0">
                <a:solidFill>
                  <a:srgbClr val="0070C0"/>
                </a:solidFill>
              </a:rPr>
              <a:t>ตาย</a:t>
            </a:r>
            <a:r>
              <a:rPr lang="th-TH" smtClean="0">
                <a:solidFill>
                  <a:srgbClr val="FFC000"/>
                </a:solidFill>
              </a:rPr>
              <a:t>เพื่อจะ</a:t>
            </a:r>
            <a:r>
              <a:rPr lang="th-TH" smtClean="0">
                <a:solidFill>
                  <a:srgbClr val="0070C0"/>
                </a:solidFill>
              </a:rPr>
              <a:t>ปลุก</a:t>
            </a:r>
            <a:r>
              <a:rPr lang="th-TH" smtClean="0">
                <a:solidFill>
                  <a:srgbClr val="FFC000"/>
                </a:solidFill>
              </a:rPr>
              <a:t>ให้คน</a:t>
            </a:r>
            <a:r>
              <a:rPr lang="th-TH" smtClean="0">
                <a:solidFill>
                  <a:srgbClr val="0070C0"/>
                </a:solidFill>
              </a:rPr>
              <a:t>ตื่น</a:t>
            </a:r>
            <a:r>
              <a:rPr lang="th-TH" smtClean="0">
                <a:solidFill>
                  <a:srgbClr val="FFC000"/>
                </a:solidFill>
              </a:rPr>
              <a:t>	</a:t>
            </a:r>
            <a:r>
              <a:rPr lang="th-TH" smtClean="0">
                <a:solidFill>
                  <a:srgbClr val="0070C0"/>
                </a:solidFill>
              </a:rPr>
              <a:t>เธอ</a:t>
            </a:r>
            <a:r>
              <a:rPr lang="th-TH" smtClean="0">
                <a:solidFill>
                  <a:srgbClr val="FFC000"/>
                </a:solidFill>
              </a:rPr>
              <a:t>ตายเพื่อ</a:t>
            </a:r>
            <a:r>
              <a:rPr lang="th-TH" smtClean="0">
                <a:solidFill>
                  <a:srgbClr val="0070C0"/>
                </a:solidFill>
              </a:rPr>
              <a:t>ผู้อื่น</a:t>
            </a:r>
            <a:r>
              <a:rPr lang="th-TH" smtClean="0">
                <a:solidFill>
                  <a:srgbClr val="FFC000"/>
                </a:solidFill>
              </a:rPr>
              <a:t>นับ</a:t>
            </a:r>
            <a:r>
              <a:rPr lang="th-TH" smtClean="0">
                <a:solidFill>
                  <a:srgbClr val="0070C0"/>
                </a:solidFill>
              </a:rPr>
              <a:t>หมื่นแสน</a:t>
            </a:r>
          </a:p>
          <a:p>
            <a:pPr marL="0" indent="0" algn="thaiDist">
              <a:buFontTx/>
              <a:buNone/>
            </a:pPr>
            <a:r>
              <a:rPr lang="th-TH" smtClean="0">
                <a:solidFill>
                  <a:srgbClr val="FFC000"/>
                </a:solidFill>
              </a:rPr>
              <a:t>เธอเป็น</a:t>
            </a:r>
            <a:r>
              <a:rPr lang="th-TH" smtClean="0">
                <a:solidFill>
                  <a:srgbClr val="0070C0"/>
                </a:solidFill>
              </a:rPr>
              <a:t>ดินก้อนเดียว</a:t>
            </a:r>
            <a:r>
              <a:rPr lang="th-TH" smtClean="0">
                <a:solidFill>
                  <a:srgbClr val="FFC000"/>
                </a:solidFill>
              </a:rPr>
              <a:t>ในดินแดน	แต่จะ</a:t>
            </a:r>
            <a:r>
              <a:rPr lang="th-TH" smtClean="0">
                <a:solidFill>
                  <a:srgbClr val="0070C0"/>
                </a:solidFill>
              </a:rPr>
              <a:t>หนัก</a:t>
            </a:r>
            <a:r>
              <a:rPr lang="th-TH" smtClean="0">
                <a:solidFill>
                  <a:srgbClr val="FFC000"/>
                </a:solidFill>
              </a:rPr>
              <a:t>และจะ</a:t>
            </a:r>
            <a:r>
              <a:rPr lang="th-TH" smtClean="0">
                <a:solidFill>
                  <a:srgbClr val="0070C0"/>
                </a:solidFill>
              </a:rPr>
              <a:t>แน่นเต็มแผ่นดิน</a:t>
            </a:r>
          </a:p>
          <a:p>
            <a:pPr marL="0" indent="0" algn="thaiDist">
              <a:buFontTx/>
              <a:buNone/>
            </a:pPr>
            <a:endParaRPr lang="th-TH" smtClean="0">
              <a:solidFill>
                <a:srgbClr val="FFC000"/>
              </a:solidFill>
            </a:endParaRPr>
          </a:p>
          <a:p>
            <a:pPr marL="0" indent="0" algn="thaiDist">
              <a:buFontTx/>
              <a:buNone/>
            </a:pPr>
            <a:r>
              <a:rPr lang="th-TH" smtClean="0">
                <a:solidFill>
                  <a:srgbClr val="FFC000"/>
                </a:solidFill>
              </a:rPr>
              <a:t>(กระทุ่มแบน ใน เพียงความเคลื่อนไหว ของ เนาวรัตน์ พงษ์ไพบูลย์)</a:t>
            </a:r>
            <a:endParaRPr lang="en-US" smtClean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3300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>
                <a:solidFill>
                  <a:srgbClr val="FFC000"/>
                </a:solidFill>
              </a:rPr>
              <a:t>ปฏิพากษ์ (ต่อ)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/>
          <a:lstStyle/>
          <a:p>
            <a:pPr marL="0" indent="0" algn="thaiDist">
              <a:buNone/>
            </a:pPr>
            <a:r>
              <a:rPr lang="th-TH" dirty="0" smtClean="0"/>
              <a:t>	</a:t>
            </a:r>
            <a:r>
              <a:rPr lang="th-TH" dirty="0" smtClean="0">
                <a:solidFill>
                  <a:srgbClr val="FFC000"/>
                </a:solidFill>
              </a:rPr>
              <a:t>การใช้ภาพพจน์</a:t>
            </a:r>
            <a:r>
              <a:rPr lang="th-TH" dirty="0" smtClean="0">
                <a:solidFill>
                  <a:srgbClr val="0C788E"/>
                </a:solidFill>
              </a:rPr>
              <a:t>ลักษณะเข้าคู่ขัดแย้งกัน </a:t>
            </a:r>
            <a:r>
              <a:rPr lang="th-TH" dirty="0" smtClean="0">
                <a:solidFill>
                  <a:srgbClr val="FFC000"/>
                </a:solidFill>
              </a:rPr>
              <a:t>แต่เนื้อหาสาระของเรื่องสามารถสอดคล้องและรวมเข้ากันได้อย่างมีความหมายพิเศษขึ้นมา มีคำเรียกที่แตกต่างกันขึ้นอยู่กับกรอบแนวคิดและแนวทางการศึกษาวรรณศิลป์ภาพพจน์ว่าใช้ทฤษฎีอะไร มีเหตุผลใดมาอธิบาย หรือเป็นการวิเคราะห์ระดับใด เช่น มัธยมศึกษาหรือขั้นสูงกว่า หรือในฐานะนักเรียนหรือนักวรรณกรรมศึกษา แต่การสอนของผู้สอนนี้มุ่งให้นักเรียนเรียนรู้สิ่งที่สำคัญสูงขึ้นไปเพื่อประยุกต์ใช้ในอนาคตได้</a:t>
            </a:r>
          </a:p>
          <a:p>
            <a:pPr marL="0" indent="0" algn="thaiDist">
              <a:buNone/>
            </a:pPr>
            <a:r>
              <a:rPr lang="th-TH" dirty="0" smtClean="0">
                <a:solidFill>
                  <a:srgbClr val="FFC000"/>
                </a:solidFill>
              </a:rPr>
              <a:t>	ดังนั้น หากพิจารณาการใช้ลักษณะขัดแย้งนี้ต้องเรียนรู้คำแบ่งประเภทเพิ่มเติม ดังนี้</a:t>
            </a:r>
            <a:endParaRPr lang="en-US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6834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557213"/>
            <a:ext cx="8229600" cy="1143000"/>
          </a:xfrm>
        </p:spPr>
        <p:txBody>
          <a:bodyPr/>
          <a:lstStyle/>
          <a:p>
            <a:pPr eaLnBrk="1" hangingPunct="1"/>
            <a:r>
              <a:rPr lang="th-TH" smtClean="0">
                <a:solidFill>
                  <a:srgbClr val="FFFF00"/>
                </a:solidFill>
              </a:rPr>
              <a:t>จุดประสงค์ในการเรียนรู้ (ทั่วไป)</a:t>
            </a:r>
            <a:endParaRPr lang="en-US" smtClean="0">
              <a:solidFill>
                <a:srgbClr val="FFFF00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214563"/>
            <a:ext cx="8229600" cy="4094162"/>
          </a:xfrm>
        </p:spPr>
        <p:txBody>
          <a:bodyPr>
            <a:normAutofit lnSpcReduction="10000"/>
          </a:bodyPr>
          <a:lstStyle/>
          <a:p>
            <a:pPr marL="0" indent="0" algn="thaiDist" eaLnBrk="1" hangingPunct="1">
              <a:buFontTx/>
              <a:buNone/>
            </a:pPr>
            <a:r>
              <a:rPr lang="th-TH" sz="3600" dirty="0" smtClean="0">
                <a:solidFill>
                  <a:schemeClr val="tx2">
                    <a:lumMod val="50000"/>
                  </a:schemeClr>
                </a:solidFill>
                <a:latin typeface="TH Baijam" pitchFamily="2" charset="-34"/>
                <a:cs typeface="TH Baijam" pitchFamily="2" charset="-34"/>
              </a:rPr>
              <a:t>๑. เพื่อเรียนรู้ความสำคัญ ความหมาย และความเข้าใจในวรรณศิลป์และกวีศิลป์</a:t>
            </a:r>
          </a:p>
          <a:p>
            <a:pPr marL="0" indent="0" algn="thaiDist" eaLnBrk="1" hangingPunct="1">
              <a:buFontTx/>
              <a:buNone/>
            </a:pPr>
            <a:endParaRPr lang="th-TH" sz="3600" dirty="0" smtClean="0">
              <a:solidFill>
                <a:schemeClr val="tx2">
                  <a:lumMod val="50000"/>
                </a:schemeClr>
              </a:solidFill>
              <a:latin typeface="TH Baijam" pitchFamily="2" charset="-34"/>
              <a:cs typeface="TH Baijam" pitchFamily="2" charset="-34"/>
            </a:endParaRPr>
          </a:p>
          <a:p>
            <a:pPr marL="0" indent="0" algn="thaiDist" eaLnBrk="1" hangingPunct="1">
              <a:buFontTx/>
              <a:buNone/>
            </a:pPr>
            <a:r>
              <a:rPr lang="th-TH" sz="3600" dirty="0" smtClean="0">
                <a:solidFill>
                  <a:schemeClr val="tx2">
                    <a:lumMod val="50000"/>
                  </a:schemeClr>
                </a:solidFill>
                <a:latin typeface="TH Baijam" pitchFamily="2" charset="-34"/>
                <a:cs typeface="TH Baijam" pitchFamily="2" charset="-34"/>
              </a:rPr>
              <a:t>๒. เพื่อเรียนรู้และวิเคราะห์ภาพพจน์ทางวรรณศิลป์ได้</a:t>
            </a:r>
          </a:p>
          <a:p>
            <a:pPr marL="0" indent="0" algn="thaiDist" eaLnBrk="1" hangingPunct="1">
              <a:buFontTx/>
              <a:buNone/>
            </a:pPr>
            <a:endParaRPr lang="th-TH" sz="3600" dirty="0" smtClean="0">
              <a:solidFill>
                <a:schemeClr val="tx2">
                  <a:lumMod val="50000"/>
                </a:schemeClr>
              </a:solidFill>
              <a:latin typeface="TH Baijam" pitchFamily="2" charset="-34"/>
              <a:cs typeface="TH Baijam" pitchFamily="2" charset="-34"/>
            </a:endParaRPr>
          </a:p>
          <a:p>
            <a:pPr marL="0" indent="0" algn="thaiDist" eaLnBrk="1" hangingPunct="1">
              <a:buFontTx/>
              <a:buNone/>
            </a:pPr>
            <a:r>
              <a:rPr lang="th-TH" sz="3600" dirty="0" smtClean="0">
                <a:solidFill>
                  <a:schemeClr val="tx2">
                    <a:lumMod val="50000"/>
                  </a:schemeClr>
                </a:solidFill>
                <a:latin typeface="TH Baijam" pitchFamily="2" charset="-34"/>
                <a:cs typeface="TH Baijam" pitchFamily="2" charset="-34"/>
              </a:rPr>
              <a:t>๓. เพื่ออาจจะนำภาพพจน์วรรณศิลป์ไปใช้สร้างผลงานของตนเองได้ต่อไป</a:t>
            </a:r>
            <a:endParaRPr lang="en-US" sz="3600" dirty="0" smtClean="0">
              <a:solidFill>
                <a:schemeClr val="tx2">
                  <a:lumMod val="50000"/>
                </a:schemeClr>
              </a:solidFill>
              <a:latin typeface="TH Baijam" pitchFamily="2" charset="-34"/>
              <a:cs typeface="TH Baijam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139353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>
                <a:solidFill>
                  <a:srgbClr val="FFC000"/>
                </a:solidFill>
              </a:rPr>
              <a:t>ปฏิพากษ์ (ต่อ)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5141168"/>
          </a:xfrm>
        </p:spPr>
        <p:txBody>
          <a:bodyPr/>
          <a:lstStyle/>
          <a:p>
            <a:pPr marL="0" indent="0" algn="thaiDist">
              <a:buNone/>
            </a:pPr>
            <a:r>
              <a:rPr lang="th-TH" dirty="0" smtClean="0">
                <a:solidFill>
                  <a:srgbClr val="FF0000"/>
                </a:solidFill>
              </a:rPr>
              <a:t>ปฏิพจน์ – </a:t>
            </a:r>
            <a:r>
              <a:rPr lang="en-US" sz="1600" dirty="0" smtClean="0">
                <a:solidFill>
                  <a:srgbClr val="FF0000"/>
                </a:solidFill>
              </a:rPr>
              <a:t>Oxymoron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th-TH" dirty="0" smtClean="0">
                <a:solidFill>
                  <a:srgbClr val="FFC000"/>
                </a:solidFill>
              </a:rPr>
              <a:t>(บางตำราเรียกว่า วิภาษ) หมายถึง การใช้คำที่เป็นคู่ตรงข้ามกันในเนื้อความบริบทเดียวกัน แต่สามารถสร้างความหมายได้อย่างชัดเจน เช่น </a:t>
            </a:r>
            <a:r>
              <a:rPr lang="th-TH" dirty="0" smtClean="0">
                <a:solidFill>
                  <a:srgbClr val="0C788E"/>
                </a:solidFill>
              </a:rPr>
              <a:t>ไฟเย็น หวานอมขมกลืน</a:t>
            </a:r>
            <a:r>
              <a:rPr lang="en-US" dirty="0" smtClean="0">
                <a:solidFill>
                  <a:srgbClr val="0C788E"/>
                </a:solidFill>
              </a:rPr>
              <a:t> </a:t>
            </a:r>
            <a:r>
              <a:rPr lang="th-TH" i="1" dirty="0" smtClean="0">
                <a:solidFill>
                  <a:schemeClr val="accent3">
                    <a:lumMod val="50000"/>
                  </a:schemeClr>
                </a:solidFill>
              </a:rPr>
              <a:t>โศกชื่นใจ (โรเมโอและจูเลียต)</a:t>
            </a:r>
          </a:p>
          <a:p>
            <a:pPr marL="0" indent="0" algn="thaiDist">
              <a:buNone/>
            </a:pPr>
            <a:endParaRPr lang="th-TH" dirty="0">
              <a:solidFill>
                <a:srgbClr val="0C788E"/>
              </a:solidFill>
            </a:endParaRPr>
          </a:p>
          <a:p>
            <a:pPr marL="0" indent="0" algn="thaiDist">
              <a:buNone/>
            </a:pPr>
            <a:r>
              <a:rPr lang="th-TH" dirty="0" smtClean="0">
                <a:solidFill>
                  <a:srgbClr val="FFC000"/>
                </a:solidFill>
              </a:rPr>
              <a:t>ปฏิพากษ์ – </a:t>
            </a:r>
            <a:r>
              <a:rPr lang="en-US" sz="1600" dirty="0" smtClean="0">
                <a:solidFill>
                  <a:srgbClr val="FFC000"/>
                </a:solidFill>
              </a:rPr>
              <a:t>Paradox</a:t>
            </a:r>
            <a:r>
              <a:rPr lang="en-US" dirty="0" smtClean="0">
                <a:solidFill>
                  <a:srgbClr val="FFC000"/>
                </a:solidFill>
              </a:rPr>
              <a:t> </a:t>
            </a:r>
            <a:r>
              <a:rPr lang="th-TH" dirty="0" smtClean="0">
                <a:solidFill>
                  <a:srgbClr val="FFC000"/>
                </a:solidFill>
              </a:rPr>
              <a:t>(บางตำราเรียกว่า อรรถวิภาษ)</a:t>
            </a:r>
            <a:r>
              <a:rPr lang="en-US" dirty="0" smtClean="0">
                <a:solidFill>
                  <a:srgbClr val="FFC000"/>
                </a:solidFill>
              </a:rPr>
              <a:t> </a:t>
            </a:r>
            <a:r>
              <a:rPr lang="th-TH" dirty="0" smtClean="0">
                <a:solidFill>
                  <a:srgbClr val="FFC000"/>
                </a:solidFill>
              </a:rPr>
              <a:t>หมายถึง การใช้เนื้อความที่ขัดแย้งกันในเนื้อเรื่องเดียวกัน แต่สามารถประสานความหมายได้อย่างกลมกลืนกันหรือเข้ากันได้ดี เช่น</a:t>
            </a:r>
          </a:p>
          <a:p>
            <a:pPr marL="0" indent="0" algn="thaiDist">
              <a:buNone/>
            </a:pPr>
            <a:r>
              <a:rPr lang="th-TH" dirty="0" smtClean="0">
                <a:solidFill>
                  <a:srgbClr val="FFC000"/>
                </a:solidFill>
              </a:rPr>
              <a:t>     </a:t>
            </a:r>
            <a:r>
              <a:rPr lang="th-TH" dirty="0" smtClean="0">
                <a:solidFill>
                  <a:srgbClr val="0C788E"/>
                </a:solidFill>
              </a:rPr>
              <a:t>อยุธยายศ</a:t>
            </a:r>
            <a:r>
              <a:rPr lang="th-TH" u="sng" dirty="0" smtClean="0">
                <a:solidFill>
                  <a:srgbClr val="0C788E"/>
                </a:solidFill>
              </a:rPr>
              <a:t>ล่มแล้ว</a:t>
            </a:r>
            <a:r>
              <a:rPr lang="th-TH" dirty="0" smtClean="0">
                <a:solidFill>
                  <a:srgbClr val="0C788E"/>
                </a:solidFill>
              </a:rPr>
              <a:t>	     </a:t>
            </a:r>
            <a:r>
              <a:rPr lang="th-TH" u="sng" dirty="0" smtClean="0">
                <a:solidFill>
                  <a:srgbClr val="0C788E"/>
                </a:solidFill>
              </a:rPr>
              <a:t>ลอยสวรรค์</a:t>
            </a:r>
            <a:r>
              <a:rPr lang="th-TH" dirty="0" smtClean="0">
                <a:solidFill>
                  <a:srgbClr val="0C788E"/>
                </a:solidFill>
              </a:rPr>
              <a:t> ลงฤๅ   / /   ยิ่งทุกข์สุขยิ่งทวี</a:t>
            </a:r>
          </a:p>
          <a:p>
            <a:pPr marL="0" indent="0" algn="thaiDist">
              <a:buNone/>
            </a:pPr>
            <a:r>
              <a:rPr lang="th-TH" dirty="0" smtClean="0">
                <a:solidFill>
                  <a:srgbClr val="0C788E"/>
                </a:solidFill>
              </a:rPr>
              <a:t>	</a:t>
            </a:r>
            <a:r>
              <a:rPr lang="th-TH" dirty="0">
                <a:solidFill>
                  <a:srgbClr val="0C788E"/>
                </a:solidFill>
              </a:rPr>
              <a:t>	</a:t>
            </a:r>
            <a:r>
              <a:rPr lang="th-TH" dirty="0" smtClean="0">
                <a:solidFill>
                  <a:srgbClr val="FFC000"/>
                </a:solidFill>
              </a:rPr>
              <a:t>(นิราศนรินทร์คำโคลง)		      (ลิลิตพายัพ)</a:t>
            </a:r>
            <a:endParaRPr lang="th-TH" dirty="0">
              <a:solidFill>
                <a:srgbClr val="FFC000"/>
              </a:solidFill>
            </a:endParaRPr>
          </a:p>
          <a:p>
            <a:pPr marL="0" indent="0">
              <a:buNone/>
            </a:pPr>
            <a:endParaRPr lang="th-TH" dirty="0">
              <a:solidFill>
                <a:srgbClr val="0C788E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0C788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4537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>
                <a:solidFill>
                  <a:srgbClr val="FFC000"/>
                </a:solidFill>
              </a:rPr>
              <a:t>ปฏิพากษ์ (ต่อ)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92500" lnSpcReduction="10000"/>
          </a:bodyPr>
          <a:lstStyle/>
          <a:p>
            <a:pPr marL="0" indent="0" algn="thaiDist">
              <a:buNone/>
            </a:pPr>
            <a:r>
              <a:rPr lang="th-TH" dirty="0" smtClean="0">
                <a:solidFill>
                  <a:srgbClr val="002060"/>
                </a:solidFill>
              </a:rPr>
              <a:t>ภาวะแย้ง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th-TH" dirty="0" smtClean="0">
                <a:solidFill>
                  <a:srgbClr val="002060"/>
                </a:solidFill>
              </a:rPr>
              <a:t>– </a:t>
            </a:r>
            <a:r>
              <a:rPr lang="en-US" sz="1600" dirty="0" smtClean="0">
                <a:solidFill>
                  <a:srgbClr val="002060"/>
                </a:solidFill>
              </a:rPr>
              <a:t>antithesis</a:t>
            </a:r>
            <a:r>
              <a:rPr lang="en-US" dirty="0" smtClean="0">
                <a:solidFill>
                  <a:srgbClr val="FFC000"/>
                </a:solidFill>
              </a:rPr>
              <a:t> </a:t>
            </a:r>
            <a:r>
              <a:rPr lang="th-TH" dirty="0" smtClean="0">
                <a:solidFill>
                  <a:srgbClr val="FFC000"/>
                </a:solidFill>
              </a:rPr>
              <a:t>หมายถึง การใช้คำหรือถ้อยคำที่แสดงเนื้อความช่วงหนึ่งที่ขัดแย้งกับคำหรือถ้อยความเนื้อความช่วงก่อนหรือเนื้อความก่อนหน้าแย้งกับเนื้อความที่ตามมา ดูเหมือนจะต่อต้าน แต่ทำให้เนื้อหานั้นชัดเจนและมีน้ำหนักมากขึ้น</a:t>
            </a:r>
          </a:p>
          <a:p>
            <a:pPr marL="0" indent="0" algn="thaiDist">
              <a:buNone/>
            </a:pPr>
            <a:r>
              <a:rPr lang="th-TH" dirty="0" smtClean="0">
                <a:solidFill>
                  <a:srgbClr val="002060"/>
                </a:solidFill>
              </a:rPr>
              <a:t>ความเปรียบ – </a:t>
            </a:r>
            <a:r>
              <a:rPr lang="en-US" sz="1600" dirty="0" smtClean="0">
                <a:solidFill>
                  <a:srgbClr val="002060"/>
                </a:solidFill>
              </a:rPr>
              <a:t>contrast</a:t>
            </a:r>
            <a:r>
              <a:rPr lang="th-TH" dirty="0" smtClean="0">
                <a:solidFill>
                  <a:srgbClr val="FFC000"/>
                </a:solidFill>
              </a:rPr>
              <a:t> หมายถึง การใช้แก่นความหมายหรือจินตภาพที่มีเนื้อหาแตกต่างกันนำเสนออย่างเปรียบเทียบให้เห็นไปพร้อมกัน ทำให้เกิดผลทางความเหมาะสมและความลุ่มลึกของเนื้อหา</a:t>
            </a:r>
            <a:endParaRPr lang="th-TH" dirty="0">
              <a:solidFill>
                <a:srgbClr val="FFC000"/>
              </a:solidFill>
            </a:endParaRPr>
          </a:p>
          <a:p>
            <a:pPr marL="0" indent="0" algn="thaiDist">
              <a:buNone/>
            </a:pPr>
            <a:r>
              <a:rPr lang="th-TH" dirty="0" smtClean="0">
                <a:solidFill>
                  <a:srgbClr val="FFC000"/>
                </a:solidFill>
              </a:rPr>
              <a:t>	</a:t>
            </a:r>
            <a:r>
              <a:rPr lang="th-TH" dirty="0" smtClean="0">
                <a:solidFill>
                  <a:schemeClr val="accent3">
                    <a:lumMod val="50000"/>
                  </a:schemeClr>
                </a:solidFill>
              </a:rPr>
              <a:t>ลักษณะความขัดแย้ง ๒ ลักษณะหลังนี้</a:t>
            </a:r>
            <a:r>
              <a:rPr lang="th-TH" dirty="0" smtClean="0">
                <a:solidFill>
                  <a:srgbClr val="FFC000"/>
                </a:solidFill>
              </a:rPr>
              <a:t>เหมาะสำหรับผู้ที่สนใจในระดับขั้นสูงต่อไปเพื่อการวิเคราะห์อย่างมีชั้นเชิงและหลักวิชาการมากขึ้น</a:t>
            </a:r>
          </a:p>
          <a:p>
            <a:pPr marL="0" indent="0" algn="thaiDist">
              <a:buNone/>
            </a:pPr>
            <a:r>
              <a:rPr lang="th-TH" dirty="0" smtClean="0">
                <a:solidFill>
                  <a:srgbClr val="FFC000"/>
                </a:solidFill>
              </a:rPr>
              <a:t>อ่านเพิ่มเติมได้จาก พจนานุกรมศัพท์วรรณกรรมอังกฤษ-ไทย ฉบับราชบัณฑิยสถาน (๒๕๔๕)</a:t>
            </a:r>
          </a:p>
          <a:p>
            <a:pPr marL="0" indent="0" algn="thaiDist">
              <a:buNone/>
            </a:pPr>
            <a:endParaRPr lang="en-US" dirty="0" smtClean="0">
              <a:solidFill>
                <a:srgbClr val="FFC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0613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>
                <a:solidFill>
                  <a:srgbClr val="FFC000"/>
                </a:solidFill>
              </a:rPr>
              <a:t>๘ สัทพจน์ (</a:t>
            </a:r>
            <a:r>
              <a:rPr lang="en-US" dirty="0" smtClean="0">
                <a:solidFill>
                  <a:srgbClr val="FFC000"/>
                </a:solidFill>
              </a:rPr>
              <a:t>Onomatopoeia</a:t>
            </a:r>
            <a:r>
              <a:rPr lang="th-TH" dirty="0" smtClean="0">
                <a:solidFill>
                  <a:srgbClr val="FFC000"/>
                </a:solidFill>
              </a:rPr>
              <a:t>)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/>
          <a:lstStyle/>
          <a:p>
            <a:pPr marL="0" indent="0" algn="thaiDist">
              <a:buNone/>
            </a:pPr>
            <a:r>
              <a:rPr lang="th-TH" dirty="0" smtClean="0">
                <a:solidFill>
                  <a:srgbClr val="FFC000"/>
                </a:solidFill>
              </a:rPr>
              <a:t>สัทพจน์หรือคำเลียนเสียงต่างๆ เช่น เสียงแรงกระทบ เสียงปะทะระเบิด เสียงร้องของตุ๊กแก เสียงน้ำตกและธารน้ำไหล เสียงพิมพ์ดีด เป็นต้น เป็นการถ่ายเสียงเป็นอักษรแทนหรือใช้รูปคำกำหนดเสียงเหล่านั้น เช่น</a:t>
            </a:r>
          </a:p>
          <a:p>
            <a:pPr marL="0" indent="0" algn="thaiDist">
              <a:buNone/>
            </a:pPr>
            <a:endParaRPr lang="th-TH" dirty="0">
              <a:solidFill>
                <a:srgbClr val="FFC000"/>
              </a:solidFill>
            </a:endParaRPr>
          </a:p>
          <a:p>
            <a:pPr marL="0" indent="0" algn="thaiDist">
              <a:buNone/>
            </a:pPr>
            <a:r>
              <a:rPr lang="th-TH" dirty="0" smtClean="0">
                <a:solidFill>
                  <a:srgbClr val="FFC000"/>
                </a:solidFill>
              </a:rPr>
              <a:t>	ใต้เตียงเสียงหนูก็</a:t>
            </a:r>
            <a:r>
              <a:rPr lang="th-TH" dirty="0" smtClean="0">
                <a:solidFill>
                  <a:srgbClr val="0C788E"/>
                </a:solidFill>
              </a:rPr>
              <a:t>กุกกก</a:t>
            </a:r>
            <a:r>
              <a:rPr lang="th-TH" dirty="0" smtClean="0">
                <a:solidFill>
                  <a:srgbClr val="FFC000"/>
                </a:solidFill>
              </a:rPr>
              <a:t>	     แมงมุมทุ่มอกที่ริมฝา</a:t>
            </a:r>
          </a:p>
          <a:p>
            <a:pPr marL="0" indent="0" algn="thaiDist">
              <a:buNone/>
            </a:pPr>
            <a:r>
              <a:rPr lang="th-TH" dirty="0" smtClean="0">
                <a:solidFill>
                  <a:srgbClr val="FFC000"/>
                </a:solidFill>
              </a:rPr>
              <a:t>ยิ่งหวาดหวั่นพรั่นตัวกลัวมรณา	     ดังวิญญานางจะพรากไปจากกาย</a:t>
            </a:r>
          </a:p>
          <a:p>
            <a:pPr marL="0" indent="0" algn="thaiDist">
              <a:buNone/>
            </a:pPr>
            <a:endParaRPr lang="th-TH" dirty="0" smtClean="0">
              <a:solidFill>
                <a:srgbClr val="FFC000"/>
              </a:solidFill>
            </a:endParaRPr>
          </a:p>
          <a:p>
            <a:pPr marL="0" indent="0" algn="thaiDist">
              <a:buNone/>
            </a:pPr>
            <a:r>
              <a:rPr lang="th-TH" dirty="0" smtClean="0">
                <a:solidFill>
                  <a:srgbClr val="FFC000"/>
                </a:solidFill>
              </a:rPr>
              <a:t>	(เสภาเรื่องขุนช้างขุนแผน ตอนขุนช้างถวายฎีกา)</a:t>
            </a:r>
          </a:p>
        </p:txBody>
      </p:sp>
    </p:spTree>
    <p:extLst>
      <p:ext uri="{BB962C8B-B14F-4D97-AF65-F5344CB8AC3E}">
        <p14:creationId xmlns:p14="http://schemas.microsoft.com/office/powerpoint/2010/main" val="2138295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>
                <a:solidFill>
                  <a:srgbClr val="FFC000"/>
                </a:solidFill>
              </a:rPr>
              <a:t>สัทพจน์</a:t>
            </a:r>
            <a:r>
              <a:rPr lang="en-US" dirty="0" smtClean="0">
                <a:solidFill>
                  <a:srgbClr val="FFC000"/>
                </a:solidFill>
              </a:rPr>
              <a:t> </a:t>
            </a:r>
            <a:r>
              <a:rPr lang="th-TH" dirty="0" smtClean="0">
                <a:solidFill>
                  <a:srgbClr val="FFC000"/>
                </a:solidFill>
              </a:rPr>
              <a:t>(ต่อ)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thaiDist">
              <a:buNone/>
            </a:pPr>
            <a:r>
              <a:rPr lang="th-TH" dirty="0" smtClean="0">
                <a:solidFill>
                  <a:srgbClr val="FFC000"/>
                </a:solidFill>
              </a:rPr>
              <a:t>	การพิจารณา </a:t>
            </a:r>
            <a:r>
              <a:rPr lang="th-TH" dirty="0" smtClean="0">
                <a:solidFill>
                  <a:srgbClr val="0C788E"/>
                </a:solidFill>
              </a:rPr>
              <a:t>กุกกก </a:t>
            </a:r>
            <a:r>
              <a:rPr lang="th-TH" dirty="0" smtClean="0">
                <a:solidFill>
                  <a:srgbClr val="FFC000"/>
                </a:solidFill>
              </a:rPr>
              <a:t>เป็นคำเลียนเสียงหรือสัทพจน์อาศัยความใกล้เคียงของการรับรู้และเข้าโลกทัศน์ว่า หนูมักทำเสียงกระทบกับวัตถุที่มันหลบซ่อนดัง กึกกัก ก็อบแก็บ แต่เสียงเป็นสิ่งนำมาสะกดเป็นคำนั้นค่อนข้างยาก เพราะความสามารถทางการรับรู้ด้านเสียงของมนุษย์มีไม่เท่ากัน รูปคำจึงต่างกันตามแต่เสียงที่ตนคิดว่าได้ยิน และอาจเป็นเพราะสัมผัสทางฉันทลักษณ์จึงดังแปลงรูปคำของเสียงนั้นให้ได้สัมผัส</a:t>
            </a:r>
          </a:p>
          <a:p>
            <a:pPr marL="0" indent="0" algn="thaiDist">
              <a:buNone/>
            </a:pPr>
            <a:endParaRPr lang="th-TH" dirty="0" smtClean="0">
              <a:solidFill>
                <a:srgbClr val="FFC000"/>
              </a:solidFill>
            </a:endParaRPr>
          </a:p>
          <a:p>
            <a:pPr marL="0" indent="0" algn="thaiDist">
              <a:buNone/>
            </a:pPr>
            <a:r>
              <a:rPr lang="th-TH" dirty="0" smtClean="0">
                <a:solidFill>
                  <a:srgbClr val="FFC000"/>
                </a:solidFill>
              </a:rPr>
              <a:t>	สัทพจน์อื่นๆ เช่น </a:t>
            </a:r>
            <a:r>
              <a:rPr lang="th-TH" dirty="0" smtClean="0">
                <a:solidFill>
                  <a:srgbClr val="0C788E"/>
                </a:solidFill>
              </a:rPr>
              <a:t>ตุบตับ ปัง บึ้ม มอ (เสียงวัวร้อง) เปรี้ยง ฯลฯ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5970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>
                <a:solidFill>
                  <a:srgbClr val="FFC000"/>
                </a:solidFill>
              </a:rPr>
              <a:t>สัทพจน์ (ต่อ)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92500" lnSpcReduction="20000"/>
          </a:bodyPr>
          <a:lstStyle/>
          <a:p>
            <a:pPr marL="0" indent="0" algn="thaiDist">
              <a:buNone/>
            </a:pPr>
            <a:r>
              <a:rPr lang="th-TH" dirty="0" smtClean="0">
                <a:solidFill>
                  <a:srgbClr val="002060"/>
                </a:solidFill>
              </a:rPr>
              <a:t>การเลียนเสียงสิ่งวัตถุต่าง ทั้งสิ่งมีชีวิตและมีชีวิต มีมาแต่ครั้งโบราณ การสร้างสิ่งอำนวยความสะดวกหรือเครื่องบันเทิงต่างๆ พร้อมกับการแสดงดนตรี ศิลปะ วัฒนธรรม และการจัดแต่งระเบียบพิธีการต่างๆ นั้น ย่อมสร้างเสียงให้ได้ยิน การรับรู้ทางโสต (หู) เป็นความทรงจำจากการจดจำเสียงเหล่านั้น แต่กาลเวลาได้ผ่านล่วงเลยมา เสียงที่ได้ยินของแต่ละคนนั้นไม่ตรงกัน จึงได้บันทึกเป็นการเลียนเสียงอยู่ในรูปแบบการนำเสนอเป็นร้อยกรอง กวีนิพนธ์ และวรรณคดีสืบมา เช่น</a:t>
            </a:r>
          </a:p>
          <a:p>
            <a:pPr marL="0" indent="0" algn="thaiDist">
              <a:buNone/>
            </a:pPr>
            <a:r>
              <a:rPr lang="th-TH" dirty="0" smtClean="0">
                <a:solidFill>
                  <a:srgbClr val="002060"/>
                </a:solidFill>
              </a:rPr>
              <a:t>	         กลองทองดีครุ่มครึ้ม		เดินเรียง</a:t>
            </a:r>
          </a:p>
          <a:p>
            <a:pPr marL="0" indent="0" algn="thaiDist">
              <a:buNone/>
            </a:pPr>
            <a:r>
              <a:rPr lang="th-TH" dirty="0" smtClean="0">
                <a:solidFill>
                  <a:srgbClr val="002060"/>
                </a:solidFill>
              </a:rPr>
              <a:t>	ท้า</a:t>
            </a:r>
            <a:r>
              <a:rPr lang="th-TH" dirty="0" smtClean="0">
                <a:solidFill>
                  <a:srgbClr val="FF0000"/>
                </a:solidFill>
              </a:rPr>
              <a:t>ตะเติงเติง</a:t>
            </a:r>
            <a:r>
              <a:rPr lang="th-TH" dirty="0" smtClean="0">
                <a:solidFill>
                  <a:srgbClr val="002060"/>
                </a:solidFill>
              </a:rPr>
              <a:t>เสียง			ครุ่มครื้น</a:t>
            </a:r>
          </a:p>
          <a:p>
            <a:pPr marL="0" indent="0" algn="thaiDist">
              <a:buNone/>
            </a:pPr>
            <a:r>
              <a:rPr lang="th-TH" dirty="0" smtClean="0">
                <a:solidFill>
                  <a:srgbClr val="002060"/>
                </a:solidFill>
              </a:rPr>
              <a:t>	เสียงปี่รี่เรื่อยเพียง			การเวก</a:t>
            </a:r>
          </a:p>
          <a:p>
            <a:pPr marL="0" indent="0" algn="thaiDist">
              <a:buNone/>
            </a:pPr>
            <a:r>
              <a:rPr lang="th-TH" dirty="0" smtClean="0">
                <a:solidFill>
                  <a:srgbClr val="FF0000"/>
                </a:solidFill>
              </a:rPr>
              <a:t>	แตร้นแตร่น</a:t>
            </a:r>
            <a:r>
              <a:rPr lang="th-TH" dirty="0" smtClean="0">
                <a:solidFill>
                  <a:srgbClr val="002060"/>
                </a:solidFill>
              </a:rPr>
              <a:t>แตรฝรั่งขึ้น		</a:t>
            </a:r>
            <a:r>
              <a:rPr lang="th-TH" dirty="0" smtClean="0">
                <a:solidFill>
                  <a:srgbClr val="FF0000"/>
                </a:solidFill>
              </a:rPr>
              <a:t>หวู่หวู้</a:t>
            </a:r>
            <a:r>
              <a:rPr lang="th-TH" dirty="0" smtClean="0">
                <a:solidFill>
                  <a:srgbClr val="002060"/>
                </a:solidFill>
              </a:rPr>
              <a:t>เสียงสังข์</a:t>
            </a:r>
          </a:p>
          <a:p>
            <a:pPr marL="0" indent="0" algn="thaiDist">
              <a:buNone/>
            </a:pPr>
            <a:r>
              <a:rPr lang="th-TH" dirty="0" smtClean="0">
                <a:solidFill>
                  <a:srgbClr val="002060"/>
                </a:solidFill>
              </a:rPr>
              <a:t>		(กาพย์ห่อโคลงประพาสธารทองแดง)</a:t>
            </a: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2164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>
                <a:solidFill>
                  <a:srgbClr val="0070C0"/>
                </a:solidFill>
              </a:rPr>
              <a:t>บรรณานุกรม</a:t>
            </a:r>
            <a:endParaRPr lang="en-US" dirty="0" smtClean="0">
              <a:solidFill>
                <a:srgbClr val="0070C0"/>
              </a:solidFill>
            </a:endParaRP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5105400"/>
          </a:xfrm>
        </p:spPr>
        <p:txBody>
          <a:bodyPr>
            <a:normAutofit/>
          </a:bodyPr>
          <a:lstStyle/>
          <a:p>
            <a:pPr marL="0" indent="0" algn="thaiDist">
              <a:buFontTx/>
              <a:buNone/>
            </a:pPr>
            <a:endParaRPr lang="th-TH" dirty="0" smtClean="0">
              <a:solidFill>
                <a:srgbClr val="FFC000"/>
              </a:solidFill>
            </a:endParaRPr>
          </a:p>
          <a:p>
            <a:pPr marL="0" indent="0" algn="thaiDist">
              <a:buFontTx/>
              <a:buNone/>
            </a:pPr>
            <a:r>
              <a:rPr lang="th-TH" dirty="0" smtClean="0">
                <a:solidFill>
                  <a:srgbClr val="FFC000"/>
                </a:solidFill>
              </a:rPr>
              <a:t>ธเนศ เวศร์ภาดา. (๒๕๔๙). หอมโลกวรรณศิลป์ การสร้างรสสุนทรีย์แห่ง		วรรณคดีไทย. กรุงเทพฯ</a:t>
            </a:r>
            <a:r>
              <a:rPr lang="en-US" dirty="0" smtClean="0">
                <a:solidFill>
                  <a:srgbClr val="FFC000"/>
                </a:solidFill>
              </a:rPr>
              <a:t>: </a:t>
            </a:r>
            <a:r>
              <a:rPr lang="th-TH" dirty="0" smtClean="0">
                <a:solidFill>
                  <a:srgbClr val="FFC000"/>
                </a:solidFill>
              </a:rPr>
              <a:t>ปาเจรา.</a:t>
            </a:r>
          </a:p>
          <a:p>
            <a:pPr marL="0" indent="0" algn="thaiDist">
              <a:buFontTx/>
              <a:buNone/>
            </a:pPr>
            <a:r>
              <a:rPr lang="th-TH" dirty="0" smtClean="0">
                <a:solidFill>
                  <a:srgbClr val="FFC000"/>
                </a:solidFill>
              </a:rPr>
              <a:t>นิตยา แก้วคัลณา. (๒๕๕๖).สืบสรรค์ขบวรรณศิลป์</a:t>
            </a:r>
            <a:r>
              <a:rPr lang="en-US" dirty="0" smtClean="0">
                <a:solidFill>
                  <a:srgbClr val="FFC000"/>
                </a:solidFill>
              </a:rPr>
              <a:t>: </a:t>
            </a:r>
            <a:r>
              <a:rPr lang="th-TH" dirty="0" smtClean="0">
                <a:solidFill>
                  <a:srgbClr val="FFC000"/>
                </a:solidFill>
              </a:rPr>
              <a:t>การสร้างสุนทรียภาพใน	กวีนิพนธ์ไทย. กรุงเทพฯ</a:t>
            </a:r>
            <a:r>
              <a:rPr lang="en-US" dirty="0" smtClean="0">
                <a:solidFill>
                  <a:srgbClr val="FFC000"/>
                </a:solidFill>
              </a:rPr>
              <a:t>: </a:t>
            </a:r>
            <a:r>
              <a:rPr lang="th-TH" dirty="0" smtClean="0">
                <a:solidFill>
                  <a:srgbClr val="FFC000"/>
                </a:solidFill>
              </a:rPr>
              <a:t>สำนักพิมพ์มหาวิทยาลัยธรรมศาสตร์.</a:t>
            </a:r>
          </a:p>
          <a:p>
            <a:pPr marL="0" indent="0" algn="thaiDist">
              <a:buFontTx/>
              <a:buNone/>
            </a:pPr>
            <a:r>
              <a:rPr lang="th-TH" dirty="0" smtClean="0">
                <a:solidFill>
                  <a:srgbClr val="FFC000"/>
                </a:solidFill>
              </a:rPr>
              <a:t>ประทีป วาทิกทินกร. (๒๕๔๖). ร้อยกรอง. กรุงเทพฯ</a:t>
            </a:r>
            <a:r>
              <a:rPr lang="en-US" dirty="0" smtClean="0">
                <a:solidFill>
                  <a:srgbClr val="FFC000"/>
                </a:solidFill>
              </a:rPr>
              <a:t>: </a:t>
            </a:r>
            <a:r>
              <a:rPr lang="th-TH" dirty="0" smtClean="0">
                <a:solidFill>
                  <a:srgbClr val="FFC000"/>
                </a:solidFill>
              </a:rPr>
              <a:t>สำนักพิมพ์			มหาวิทยาลัยรามคำแหง.</a:t>
            </a:r>
          </a:p>
          <a:p>
            <a:pPr marL="0" indent="0" algn="thaiDist">
              <a:buFontTx/>
              <a:buNone/>
            </a:pPr>
            <a:r>
              <a:rPr lang="th-TH" dirty="0" smtClean="0">
                <a:solidFill>
                  <a:srgbClr val="FFC000"/>
                </a:solidFill>
              </a:rPr>
              <a:t>เปลื้อง ณ นคร. (๒๕๔๒). ภาษาวรรณนา. กรุงเทพฯ</a:t>
            </a:r>
            <a:r>
              <a:rPr lang="en-US" dirty="0" smtClean="0">
                <a:solidFill>
                  <a:srgbClr val="FFC000"/>
                </a:solidFill>
              </a:rPr>
              <a:t>: </a:t>
            </a:r>
            <a:r>
              <a:rPr lang="th-TH" dirty="0" smtClean="0">
                <a:solidFill>
                  <a:srgbClr val="FFC000"/>
                </a:solidFill>
              </a:rPr>
              <a:t>ข้าวฟ่าง.</a:t>
            </a:r>
          </a:p>
          <a:p>
            <a:pPr marL="0" indent="0" algn="thaiDist">
              <a:buFontTx/>
              <a:buNone/>
            </a:pPr>
            <a:endParaRPr lang="th-TH" dirty="0" smtClean="0">
              <a:solidFill>
                <a:srgbClr val="FFC000"/>
              </a:solidFill>
            </a:endParaRPr>
          </a:p>
          <a:p>
            <a:pPr marL="0" indent="0" algn="thaiDist">
              <a:buFontTx/>
              <a:buNone/>
            </a:pPr>
            <a:endParaRPr lang="en-US" dirty="0" smtClean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9691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>
                <a:solidFill>
                  <a:srgbClr val="0070C0"/>
                </a:solidFill>
              </a:rPr>
              <a:t>บรรณานุกรม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5029200"/>
          </a:xfrm>
        </p:spPr>
        <p:txBody>
          <a:bodyPr/>
          <a:lstStyle/>
          <a:p>
            <a:pPr marL="0" indent="0" algn="thaiDist">
              <a:buFontTx/>
              <a:buNone/>
            </a:pPr>
            <a:endParaRPr lang="th-TH" dirty="0" smtClean="0">
              <a:solidFill>
                <a:srgbClr val="FFC000"/>
              </a:solidFill>
            </a:endParaRPr>
          </a:p>
          <a:p>
            <a:pPr marL="0" indent="0" algn="thaiDist">
              <a:buFontTx/>
              <a:buNone/>
            </a:pPr>
            <a:r>
              <a:rPr lang="th-TH" dirty="0" smtClean="0">
                <a:solidFill>
                  <a:srgbClr val="FFC000"/>
                </a:solidFill>
              </a:rPr>
              <a:t>ราชบัณฑิตยสถาน. (๒๕๔๕). พจนานุกรมศัพท์วรรณกรรมอังกฤษ-ไทย. 	กรุงเทพฯ</a:t>
            </a:r>
            <a:r>
              <a:rPr lang="en-US" dirty="0" smtClean="0">
                <a:solidFill>
                  <a:srgbClr val="FFC000"/>
                </a:solidFill>
              </a:rPr>
              <a:t>: </a:t>
            </a:r>
            <a:r>
              <a:rPr lang="th-TH" dirty="0" smtClean="0">
                <a:solidFill>
                  <a:srgbClr val="FFC000"/>
                </a:solidFill>
              </a:rPr>
              <a:t>ราชบัณฑิตยสถาน.</a:t>
            </a:r>
          </a:p>
          <a:p>
            <a:pPr marL="0" indent="0" algn="thaiDist">
              <a:buFontTx/>
              <a:buNone/>
            </a:pPr>
            <a:r>
              <a:rPr lang="th-TH" dirty="0" smtClean="0">
                <a:solidFill>
                  <a:srgbClr val="FFC000"/>
                </a:solidFill>
              </a:rPr>
              <a:t>ล้อม </a:t>
            </a:r>
            <a:r>
              <a:rPr lang="th-TH" dirty="0">
                <a:solidFill>
                  <a:srgbClr val="FFC000"/>
                </a:solidFill>
              </a:rPr>
              <a:t>เพ็งแก้ว. (๒๕๔๙). ว่ายเวิ้งวรรณคดี. กรุงเทพฯ</a:t>
            </a:r>
            <a:r>
              <a:rPr lang="en-US" dirty="0">
                <a:solidFill>
                  <a:srgbClr val="FFC000"/>
                </a:solidFill>
              </a:rPr>
              <a:t>: </a:t>
            </a:r>
            <a:r>
              <a:rPr lang="th-TH" dirty="0">
                <a:solidFill>
                  <a:srgbClr val="FFC000"/>
                </a:solidFill>
              </a:rPr>
              <a:t>พิมพ์คำ.</a:t>
            </a:r>
          </a:p>
          <a:p>
            <a:pPr marL="0" indent="0" algn="thaiDist">
              <a:buFontTx/>
              <a:buNone/>
            </a:pPr>
            <a:r>
              <a:rPr lang="th-TH" dirty="0">
                <a:solidFill>
                  <a:srgbClr val="FFC000"/>
                </a:solidFill>
              </a:rPr>
              <a:t>ยุวพาส์ ชัยศิลป์วัฒนา. (๒๕๕๗). ความรู้เบื้องต้นเกี่ยวกับวรรณคดี. 		กรุงเทพฯ</a:t>
            </a:r>
            <a:r>
              <a:rPr lang="en-US" dirty="0">
                <a:solidFill>
                  <a:srgbClr val="FFC000"/>
                </a:solidFill>
              </a:rPr>
              <a:t>: </a:t>
            </a:r>
            <a:r>
              <a:rPr lang="th-TH" dirty="0">
                <a:solidFill>
                  <a:srgbClr val="FFC000"/>
                </a:solidFill>
              </a:rPr>
              <a:t>สำนักพิมพ์มหาวิทยาลัยธรรมศาสตร์.</a:t>
            </a:r>
          </a:p>
          <a:p>
            <a:pPr marL="0" indent="0" algn="thaiDist">
              <a:buNone/>
            </a:pPr>
            <a:r>
              <a:rPr lang="th-TH" dirty="0">
                <a:solidFill>
                  <a:srgbClr val="FFC000"/>
                </a:solidFill>
              </a:rPr>
              <a:t>สำนักงานคณะกรรมการการศึกษาขั้นพื้นฐาน. (๒๕๕๓). วรรณคดี	    	</a:t>
            </a:r>
            <a:r>
              <a:rPr lang="th-TH" dirty="0" smtClean="0">
                <a:solidFill>
                  <a:srgbClr val="FFC000"/>
                </a:solidFill>
              </a:rPr>
              <a:t>วิจักษณ์ </a:t>
            </a:r>
            <a:r>
              <a:rPr lang="th-TH" dirty="0">
                <a:solidFill>
                  <a:srgbClr val="FFC000"/>
                </a:solidFill>
              </a:rPr>
              <a:t>ชั้นมัธยมศึกษาปีที่ ๔. กรุงเทพฯ</a:t>
            </a:r>
            <a:r>
              <a:rPr lang="en-US" dirty="0">
                <a:solidFill>
                  <a:srgbClr val="FFC000"/>
                </a:solidFill>
              </a:rPr>
              <a:t>: </a:t>
            </a:r>
            <a:r>
              <a:rPr lang="th-TH" dirty="0">
                <a:solidFill>
                  <a:srgbClr val="FFC000"/>
                </a:solidFill>
              </a:rPr>
              <a:t>สกสค. ลาดพร้าว.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266259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>
                <a:solidFill>
                  <a:srgbClr val="0070C0"/>
                </a:solidFill>
              </a:rPr>
              <a:t>บรรณานุกรม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5069160"/>
          </a:xfrm>
        </p:spPr>
        <p:txBody>
          <a:bodyPr>
            <a:normAutofit/>
          </a:bodyPr>
          <a:lstStyle/>
          <a:p>
            <a:pPr marL="0" indent="0" algn="thaiDist">
              <a:buNone/>
            </a:pPr>
            <a:r>
              <a:rPr lang="th-TH" dirty="0" smtClean="0">
                <a:solidFill>
                  <a:srgbClr val="FFC000"/>
                </a:solidFill>
              </a:rPr>
              <a:t>สำนักงานคณะกรรมการการศึกษาขั้นพื้นฐาน. (๒๕๕๔). วรรณคดี	    	วิจักษณ์ ชั้นมัธยมศึกษาปีที่ ๕. กรุงเทพฯ</a:t>
            </a:r>
            <a:r>
              <a:rPr lang="en-US" dirty="0" smtClean="0">
                <a:solidFill>
                  <a:srgbClr val="FFC000"/>
                </a:solidFill>
              </a:rPr>
              <a:t>: </a:t>
            </a:r>
            <a:r>
              <a:rPr lang="th-TH" dirty="0" smtClean="0">
                <a:solidFill>
                  <a:srgbClr val="FFC000"/>
                </a:solidFill>
              </a:rPr>
              <a:t>สกสค. ลาดพร้าว.</a:t>
            </a:r>
            <a:endParaRPr lang="en-US" dirty="0" smtClean="0">
              <a:solidFill>
                <a:srgbClr val="FFC000"/>
              </a:solidFill>
            </a:endParaRPr>
          </a:p>
          <a:p>
            <a:pPr marL="0" indent="0" algn="thaiDist">
              <a:buFontTx/>
              <a:buNone/>
            </a:pPr>
            <a:r>
              <a:rPr lang="th-TH" dirty="0" smtClean="0">
                <a:solidFill>
                  <a:srgbClr val="FFC000"/>
                </a:solidFill>
              </a:rPr>
              <a:t>สำนักงานคณะกรรมการการศึกษาขั้นพื้นฐาน. (๒๕๕๕). วรรณคดี	    	วิจักษณ์ ชั้นมัธยมศึกษาปีที่ ๖. กรุงเทพฯ</a:t>
            </a:r>
            <a:r>
              <a:rPr lang="en-US" dirty="0" smtClean="0">
                <a:solidFill>
                  <a:srgbClr val="FFC000"/>
                </a:solidFill>
              </a:rPr>
              <a:t>: </a:t>
            </a:r>
            <a:r>
              <a:rPr lang="th-TH" dirty="0" smtClean="0">
                <a:solidFill>
                  <a:srgbClr val="FFC000"/>
                </a:solidFill>
              </a:rPr>
              <a:t>สกสค. ลาดพร้าว.</a:t>
            </a:r>
          </a:p>
          <a:p>
            <a:pPr marL="0" indent="0" algn="thaiDist">
              <a:buNone/>
            </a:pPr>
            <a:r>
              <a:rPr lang="th-TH" dirty="0" smtClean="0">
                <a:solidFill>
                  <a:srgbClr val="FFC000"/>
                </a:solidFill>
              </a:rPr>
              <a:t>สุจิตรา จงสถิตย์วัฒนา. (๒๕๔๙). เจิมจันทน์กังสดาล ภาษาวรรณศิลป์		ในวรรณคดีไทย. กรุงเทพฯ</a:t>
            </a:r>
            <a:r>
              <a:rPr lang="en-US" dirty="0" smtClean="0">
                <a:solidFill>
                  <a:srgbClr val="FFC000"/>
                </a:solidFill>
              </a:rPr>
              <a:t>: </a:t>
            </a:r>
            <a:r>
              <a:rPr lang="th-TH" dirty="0" smtClean="0">
                <a:solidFill>
                  <a:srgbClr val="FFC000"/>
                </a:solidFill>
              </a:rPr>
              <a:t>โครงการเผยแพร่ผลงาน		วิชาการ คณะอักษรศาสตร์ จุฬาลงกรณ์มหาวิทยาลัย.</a:t>
            </a:r>
          </a:p>
          <a:p>
            <a:pPr marL="0" indent="0" algn="thaiDist">
              <a:buNone/>
            </a:pPr>
            <a:r>
              <a:rPr lang="en-US" dirty="0" err="1" smtClean="0">
                <a:solidFill>
                  <a:srgbClr val="FFC000"/>
                </a:solidFill>
                <a:latin typeface="AngsanaUPC" pitchFamily="18" charset="-34"/>
                <a:cs typeface="AngsanaUPC" pitchFamily="18" charset="-34"/>
              </a:rPr>
              <a:t>Panter</a:t>
            </a:r>
            <a:r>
              <a:rPr lang="en-US" dirty="0" smtClean="0">
                <a:solidFill>
                  <a:srgbClr val="FFC000"/>
                </a:solidFill>
                <a:latin typeface="AngsanaUPC" pitchFamily="18" charset="-34"/>
                <a:cs typeface="AngsanaUPC" pitchFamily="18" charset="-34"/>
              </a:rPr>
              <a:t>, K.U., and </a:t>
            </a:r>
            <a:r>
              <a:rPr lang="en-US" dirty="0" err="1" smtClean="0">
                <a:solidFill>
                  <a:srgbClr val="FFC000"/>
                </a:solidFill>
                <a:latin typeface="AngsanaUPC" pitchFamily="18" charset="-34"/>
                <a:cs typeface="AngsanaUPC" pitchFamily="18" charset="-34"/>
              </a:rPr>
              <a:t>Radden</a:t>
            </a:r>
            <a:r>
              <a:rPr lang="en-US" dirty="0" smtClean="0">
                <a:solidFill>
                  <a:srgbClr val="FFC000"/>
                </a:solidFill>
                <a:latin typeface="AngsanaUPC" pitchFamily="18" charset="-34"/>
                <a:cs typeface="AngsanaUPC" pitchFamily="18" charset="-34"/>
              </a:rPr>
              <a:t>, G. (1999). Metonymy in language and thought. 	Philadelphia: John </a:t>
            </a:r>
            <a:r>
              <a:rPr lang="en-US" dirty="0" err="1" smtClean="0">
                <a:solidFill>
                  <a:srgbClr val="FFC000"/>
                </a:solidFill>
                <a:latin typeface="AngsanaUPC" pitchFamily="18" charset="-34"/>
                <a:cs typeface="AngsanaUPC" pitchFamily="18" charset="-34"/>
              </a:rPr>
              <a:t>Benjamins</a:t>
            </a:r>
            <a:r>
              <a:rPr lang="en-US" dirty="0" smtClean="0">
                <a:solidFill>
                  <a:srgbClr val="FFC000"/>
                </a:solidFill>
                <a:latin typeface="AngsanaUPC" pitchFamily="18" charset="-34"/>
                <a:cs typeface="AngsanaUPC" pitchFamily="18" charset="-34"/>
              </a:rPr>
              <a:t>.</a:t>
            </a:r>
            <a:endParaRPr lang="th-TH" dirty="0" smtClean="0">
              <a:solidFill>
                <a:srgbClr val="FFC000"/>
              </a:solidFill>
              <a:latin typeface="AngsanaUPC" pitchFamily="18" charset="-34"/>
              <a:cs typeface="AngsanaUPC" pitchFamily="18" charset="-34"/>
            </a:endParaRPr>
          </a:p>
          <a:p>
            <a:pPr marL="0" indent="0" algn="thaiDist">
              <a:buFontTx/>
              <a:buNone/>
            </a:pPr>
            <a:endParaRPr lang="th-TH" dirty="0" smtClean="0">
              <a:solidFill>
                <a:srgbClr val="FFC000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8690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>
                <a:solidFill>
                  <a:srgbClr val="FFC000"/>
                </a:solidFill>
              </a:rPr>
              <a:t>จุดประสงค์ในการเรียนรู้ (เฉพาะ)</a:t>
            </a:r>
            <a:endParaRPr lang="en-US" smtClean="0">
              <a:solidFill>
                <a:srgbClr val="FFC000"/>
              </a:solidFill>
            </a:endParaRP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thaiDist">
              <a:buFontTx/>
              <a:buAutoNum type="thaiNumPeriod"/>
            </a:pPr>
            <a:r>
              <a:rPr lang="th-TH" dirty="0" smtClean="0">
                <a:solidFill>
                  <a:srgbClr val="FF0000"/>
                </a:solidFill>
                <a:latin typeface="AngsanaUPC" pitchFamily="18" charset="-34"/>
                <a:cs typeface="AngsanaUPC" pitchFamily="18" charset="-34"/>
              </a:rPr>
              <a:t>เพื่อเรียนรู้ภาพพจน์ทางวรรณศิลป์ของวรรณคดี ระดับมัธยมศึกษาปีที่ ๖ ในลักษณะการสรุปภาพรวม หรือต่อยอดจากการเรียนรู้ที่ผ่านมา</a:t>
            </a:r>
          </a:p>
          <a:p>
            <a:pPr marL="514350" indent="-514350" algn="thaiDist">
              <a:buFontTx/>
              <a:buAutoNum type="thaiNumPeriod"/>
            </a:pPr>
            <a:r>
              <a:rPr lang="th-TH" dirty="0" smtClean="0">
                <a:solidFill>
                  <a:srgbClr val="FF0000"/>
                </a:solidFill>
                <a:latin typeface="AngsanaUPC" pitchFamily="18" charset="-34"/>
                <a:cs typeface="AngsanaUPC" pitchFamily="18" charset="-34"/>
              </a:rPr>
              <a:t>เพื่อแสดงความสามารถในการวิเคราะห์ภาพพจน์ทางวรรณศิลป์ในเนื้อเรื่องอ่านจากตัวบทวรรณคดีที่ศึกษาอยู่</a:t>
            </a:r>
          </a:p>
          <a:p>
            <a:pPr marL="514350" indent="-514350" algn="thaiDist">
              <a:buFontTx/>
              <a:buAutoNum type="thaiNumPeriod"/>
            </a:pPr>
            <a:r>
              <a:rPr lang="th-TH" dirty="0" smtClean="0">
                <a:solidFill>
                  <a:srgbClr val="FF0000"/>
                </a:solidFill>
                <a:latin typeface="AngsanaUPC" pitchFamily="18" charset="-34"/>
                <a:cs typeface="AngsanaUPC" pitchFamily="18" charset="-34"/>
              </a:rPr>
              <a:t>เพื่อพัฒนาการเรียนรู้ด้านภาพพจน์ทางวรรณศิลป์ที่หลากหลายและเป็นระดับชั้นสูงขึ้น เหมาะสำหรับผู้ที่ต้องการต่อยอดความสนใจด้านวรรณกรรมต่อไป</a:t>
            </a:r>
            <a:endParaRPr lang="en-US" dirty="0" smtClean="0">
              <a:solidFill>
                <a:srgbClr val="FF0000"/>
              </a:solidFill>
              <a:latin typeface="AngsanaUPC" pitchFamily="18" charset="-34"/>
              <a:cs typeface="AngsanaUPC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50700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>
                <a:solidFill>
                  <a:srgbClr val="FFC000"/>
                </a:solidFill>
              </a:rPr>
              <a:t>ขอบเขตการสอน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41168"/>
          </a:xfrm>
        </p:spPr>
        <p:txBody>
          <a:bodyPr>
            <a:normAutofit lnSpcReduction="10000"/>
          </a:bodyPr>
          <a:lstStyle/>
          <a:p>
            <a:pPr marL="0" indent="0" algn="thaiDist">
              <a:buNone/>
            </a:pPr>
            <a:r>
              <a:rPr lang="th-TH" dirty="0" smtClean="0">
                <a:solidFill>
                  <a:srgbClr val="0C788E"/>
                </a:solidFill>
              </a:rPr>
              <a:t>๑ ผู้สอนนำเสนอภาพพจน์ที่สำคัญ จำเป็น และปรากฏใช้มากที่สุดในการเรียนการสอน การสอบระดับโรงเรียนและระดับทดสอบแห่งชาติ จำนวน ๘ ภาพจน์</a:t>
            </a:r>
          </a:p>
          <a:p>
            <a:pPr marL="0" indent="0" algn="thaiDist">
              <a:buNone/>
            </a:pPr>
            <a:r>
              <a:rPr lang="th-TH" dirty="0" smtClean="0">
                <a:solidFill>
                  <a:srgbClr val="0C788E"/>
                </a:solidFill>
              </a:rPr>
              <a:t>๒ ผู้สอนยึดหลักสูตรระดับมัธยมศึกษาปีที่ ๖ เป็นหลัก เพราะเป็นชั้นปีสุดท้ายที่ผ่านการเรียนการสอนด้านภาพพจน์ทางวรรณศิลป์มาแล้ว ครั้งนี้จึงเป็นการทบทวนและเสริมสร้างการวิเคราะห์จริง</a:t>
            </a:r>
          </a:p>
          <a:p>
            <a:pPr marL="0" indent="0" algn="thaiDist">
              <a:buNone/>
            </a:pPr>
            <a:r>
              <a:rPr lang="th-TH" dirty="0" smtClean="0">
                <a:solidFill>
                  <a:srgbClr val="0C788E"/>
                </a:solidFill>
              </a:rPr>
              <a:t>๓ ผู้สอนใช้เนื้อหาจากหนังสือเรียนวรรณคดีวิจักษณ์ตั้งแต่มัธยมศึกษาปีที่ ๔-๖ ประกอบกับหนังสือที่เกี่ยวข้องอื่นๆ ดังนั้น ตัวอย่างจะมาจากหนังสือเพื่อทบทวนและเป็นฐานความเข้าใจต่อการวิเคราะห์เนื้อหาจากแหล่งข้อมูลอื่นๆ ได้ โดยอาศัยประสบการณ์การเรียนรู้ครั้งนี้</a:t>
            </a:r>
            <a:endParaRPr lang="en-US" dirty="0">
              <a:solidFill>
                <a:srgbClr val="0C788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4886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>
                <a:solidFill>
                  <a:srgbClr val="0070C0"/>
                </a:solidFill>
              </a:rPr>
              <a:t>วรรณศิลป์</a:t>
            </a:r>
            <a:r>
              <a:rPr lang="en-US" dirty="0" smtClean="0">
                <a:solidFill>
                  <a:srgbClr val="0070C0"/>
                </a:solidFill>
              </a:rPr>
              <a:t> (Art created language)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th-TH" dirty="0" smtClean="0">
                <a:solidFill>
                  <a:srgbClr val="0070C0"/>
                </a:solidFill>
              </a:rPr>
              <a:t>	วรรณศิลป์ มาจากการสมาส ดังนี้</a:t>
            </a:r>
          </a:p>
          <a:p>
            <a:pPr marL="0" indent="0">
              <a:buFontTx/>
              <a:buNone/>
            </a:pPr>
            <a:endParaRPr lang="th-TH" dirty="0" smtClean="0">
              <a:solidFill>
                <a:srgbClr val="0070C0"/>
              </a:solidFill>
            </a:endParaRPr>
          </a:p>
          <a:p>
            <a:pPr marL="0" indent="0" algn="ctr">
              <a:buFontTx/>
              <a:buNone/>
            </a:pPr>
            <a:r>
              <a:rPr lang="th-TH" dirty="0" smtClean="0">
                <a:solidFill>
                  <a:srgbClr val="C00000"/>
                </a:solidFill>
              </a:rPr>
              <a:t>วรฺณ + ศิลฺป</a:t>
            </a:r>
            <a:r>
              <a:rPr lang="th-TH" dirty="0" smtClean="0">
                <a:solidFill>
                  <a:srgbClr val="0070C0"/>
                </a:solidFill>
              </a:rPr>
              <a:t> </a:t>
            </a:r>
          </a:p>
          <a:p>
            <a:pPr marL="0" indent="0">
              <a:buFontTx/>
              <a:buNone/>
            </a:pPr>
            <a:endParaRPr lang="th-TH" dirty="0">
              <a:solidFill>
                <a:srgbClr val="0070C0"/>
              </a:solidFill>
            </a:endParaRPr>
          </a:p>
          <a:p>
            <a:pPr marL="0" indent="0">
              <a:buFontTx/>
              <a:buNone/>
            </a:pPr>
            <a:r>
              <a:rPr lang="th-TH" dirty="0" smtClean="0">
                <a:solidFill>
                  <a:srgbClr val="0070C0"/>
                </a:solidFill>
              </a:rPr>
              <a:t>	ศิลปะของการสร้างสรรค์ความงดงามทางภาษาและหนังสือ ให้เกิดความซาบซึ้ง หรือภาวะอารมณ์ที่สะเทือนใจอย่างใดอย่างหนึ่ง</a:t>
            </a:r>
            <a:endParaRPr lang="en-US" dirty="0" smtClean="0">
              <a:solidFill>
                <a:srgbClr val="0070C0"/>
              </a:solidFill>
            </a:endParaRPr>
          </a:p>
          <a:p>
            <a:pPr marL="0" indent="0">
              <a:buFontTx/>
              <a:buNone/>
            </a:pPr>
            <a:endParaRPr lang="en-US" dirty="0" smtClean="0">
              <a:solidFill>
                <a:srgbClr val="0070C0"/>
              </a:solidFill>
            </a:endParaRPr>
          </a:p>
          <a:p>
            <a:pPr marL="0" indent="0">
              <a:buFontTx/>
              <a:buNone/>
            </a:pPr>
            <a:endParaRPr lang="th-TH" dirty="0" smtClean="0">
              <a:solidFill>
                <a:srgbClr val="0070C0"/>
              </a:solidFill>
            </a:endParaRPr>
          </a:p>
          <a:p>
            <a:pPr marL="0" indent="0">
              <a:buFontTx/>
              <a:buNone/>
            </a:pPr>
            <a:endParaRPr lang="th-TH" dirty="0" smtClean="0">
              <a:solidFill>
                <a:srgbClr val="0070C0"/>
              </a:solidFill>
            </a:endParaRPr>
          </a:p>
          <a:p>
            <a:pPr marL="0" indent="0">
              <a:buFontTx/>
              <a:buNone/>
            </a:pPr>
            <a:endParaRPr lang="en-US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1317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>
                <a:solidFill>
                  <a:srgbClr val="0070C0"/>
                </a:solidFill>
              </a:rPr>
              <a:t>กวีศิลป์</a:t>
            </a:r>
            <a:r>
              <a:rPr lang="en-US" dirty="0" smtClean="0">
                <a:solidFill>
                  <a:srgbClr val="0070C0"/>
                </a:solidFill>
              </a:rPr>
              <a:t> (Poetic art)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/>
          <a:lstStyle/>
          <a:p>
            <a:pPr marL="0" indent="0" algn="thaiDist">
              <a:buFontTx/>
              <a:buNone/>
            </a:pPr>
            <a:r>
              <a:rPr lang="th-TH" dirty="0" smtClean="0">
                <a:solidFill>
                  <a:srgbClr val="FFC000"/>
                </a:solidFill>
              </a:rPr>
              <a:t>				</a:t>
            </a:r>
            <a:r>
              <a:rPr lang="th-TH" dirty="0" smtClean="0">
                <a:solidFill>
                  <a:srgbClr val="002060"/>
                </a:solidFill>
              </a:rPr>
              <a:t>ศิลปะของการสร้างสรรค์ผลงานของกวีหรือผู้แต่ง เพื่อมุ่งเสนอ</a:t>
            </a:r>
            <a:r>
              <a:rPr lang="th-TH" u="sng" dirty="0" smtClean="0">
                <a:solidFill>
                  <a:srgbClr val="FFC000"/>
                </a:solidFill>
              </a:rPr>
              <a:t>สุนทรียะ</a:t>
            </a:r>
            <a:r>
              <a:rPr lang="th-TH" dirty="0" smtClean="0">
                <a:solidFill>
                  <a:srgbClr val="002060"/>
                </a:solidFill>
              </a:rPr>
              <a:t>แห่ง</a:t>
            </a:r>
            <a:r>
              <a:rPr lang="th-TH" u="sng" dirty="0" smtClean="0">
                <a:solidFill>
                  <a:srgbClr val="FFC000"/>
                </a:solidFill>
              </a:rPr>
              <a:t>ห้วงอารมณ์</a:t>
            </a:r>
            <a:r>
              <a:rPr lang="th-TH" dirty="0" smtClean="0">
                <a:solidFill>
                  <a:srgbClr val="002060"/>
                </a:solidFill>
              </a:rPr>
              <a:t>ที่ดำรงฝังใจ โดยอาศัยวรรณศิลป์เป็นทางแห่งการผลิต</a:t>
            </a:r>
          </a:p>
          <a:p>
            <a:pPr marL="0" indent="0" algn="thaiDist">
              <a:buFontTx/>
              <a:buNone/>
            </a:pPr>
            <a:r>
              <a:rPr lang="th-TH" dirty="0" smtClean="0">
                <a:solidFill>
                  <a:srgbClr val="002060"/>
                </a:solidFill>
              </a:rPr>
              <a:t>     วรรณศิลป์ที่เป็นศิลปะการสร้างงานของกวีเป็นที่เรียกว่า</a:t>
            </a:r>
          </a:p>
          <a:p>
            <a:pPr marL="0" indent="0" algn="thaiDist">
              <a:buFontTx/>
              <a:buNone/>
            </a:pPr>
            <a:r>
              <a:rPr lang="th-TH" dirty="0" smtClean="0">
                <a:solidFill>
                  <a:srgbClr val="002060"/>
                </a:solidFill>
              </a:rPr>
              <a:t>			</a:t>
            </a:r>
            <a:r>
              <a:rPr lang="th-TH" dirty="0" smtClean="0">
                <a:solidFill>
                  <a:srgbClr val="FFC000"/>
                </a:solidFill>
              </a:rPr>
              <a:t>“วรรณกรรม หรือ วรรณคดี”</a:t>
            </a:r>
          </a:p>
          <a:p>
            <a:pPr marL="0" indent="0" algn="thaiDist">
              <a:buFontTx/>
              <a:buNone/>
            </a:pPr>
            <a:r>
              <a:rPr lang="th-TH" dirty="0" smtClean="0">
                <a:solidFill>
                  <a:srgbClr val="002060"/>
                </a:solidFill>
              </a:rPr>
              <a:t>วรรณกรรม หมายถึง ผลงานเขียนทุกประเภท (ใช้เป็นคำกว้างทั่วไป)</a:t>
            </a:r>
          </a:p>
          <a:p>
            <a:pPr marL="0" indent="0" algn="thaiDist">
              <a:buFontTx/>
              <a:buNone/>
            </a:pPr>
            <a:r>
              <a:rPr lang="th-TH" dirty="0" smtClean="0">
                <a:solidFill>
                  <a:srgbClr val="002060"/>
                </a:solidFill>
              </a:rPr>
              <a:t>วรรณคดี หมายถึง ๑. ความหมายอย่างเดียวกับ วรรณกรรม และ</a:t>
            </a:r>
          </a:p>
          <a:p>
            <a:pPr marL="0" indent="0" algn="thaiDist">
              <a:buFontTx/>
              <a:buNone/>
            </a:pPr>
            <a:r>
              <a:rPr lang="th-TH" dirty="0" smtClean="0">
                <a:solidFill>
                  <a:srgbClr val="002060"/>
                </a:solidFill>
              </a:rPr>
              <a:t> 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th-TH" dirty="0" smtClean="0">
                <a:solidFill>
                  <a:srgbClr val="002060"/>
                </a:solidFill>
              </a:rPr>
              <a:t>๒. ผลงานเขียนที่แต่งดี มีชั้นเชิงศิลปะ ภาษาและเนื้อหาอย่างสอดคล้อง</a:t>
            </a:r>
            <a:endParaRPr lang="en-US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6917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>
                <a:solidFill>
                  <a:srgbClr val="FFC000"/>
                </a:solidFill>
              </a:rPr>
              <a:t>ภาพพจน์ (</a:t>
            </a:r>
            <a:r>
              <a:rPr lang="en-US" dirty="0" smtClean="0">
                <a:solidFill>
                  <a:srgbClr val="FFC000"/>
                </a:solidFill>
              </a:rPr>
              <a:t>Figures of speech</a:t>
            </a:r>
            <a:r>
              <a:rPr lang="th-TH" dirty="0" smtClean="0">
                <a:solidFill>
                  <a:srgbClr val="FFC000"/>
                </a:solidFill>
              </a:rPr>
              <a:t>)</a:t>
            </a:r>
            <a:endParaRPr lang="en-US" dirty="0" smtClean="0">
              <a:solidFill>
                <a:srgbClr val="FFC000"/>
              </a:solidFill>
            </a:endParaRP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/>
          <a:lstStyle/>
          <a:p>
            <a:pPr marL="0" indent="0" algn="thaiDist">
              <a:buFontTx/>
              <a:buNone/>
            </a:pPr>
            <a:r>
              <a:rPr lang="th-TH" dirty="0" smtClean="0">
                <a:solidFill>
                  <a:srgbClr val="FFC000"/>
                </a:solidFill>
              </a:rPr>
              <a:t>	การใช้คำเพื่อสร้างความคิดตามให้เกิดภาพ หรือเมื่อได้อ่าน ได้ยิน ได้วิเคราะห์คำพร้อมเนื้อความจะเห็นเป็นภาพตามได้ เรียกว่า </a:t>
            </a:r>
          </a:p>
          <a:p>
            <a:pPr marL="0" indent="0" algn="ctr">
              <a:buFontTx/>
              <a:buNone/>
            </a:pPr>
            <a:r>
              <a:rPr lang="th-TH" sz="4400" dirty="0" smtClean="0">
                <a:solidFill>
                  <a:srgbClr val="002060"/>
                </a:solidFill>
              </a:rPr>
              <a:t>จินตภาพ</a:t>
            </a:r>
            <a:r>
              <a:rPr lang="th-TH" dirty="0" smtClean="0">
                <a:solidFill>
                  <a:srgbClr val="002060"/>
                </a:solidFill>
              </a:rPr>
              <a:t> </a:t>
            </a:r>
          </a:p>
          <a:p>
            <a:pPr marL="0" indent="0" algn="thaiDist">
              <a:buFontTx/>
              <a:buNone/>
            </a:pPr>
            <a:r>
              <a:rPr lang="th-TH" dirty="0" smtClean="0">
                <a:solidFill>
                  <a:srgbClr val="FFC000"/>
                </a:solidFill>
              </a:rPr>
              <a:t>มาจากกระบวนการสร้างจินตภาพหรือ		</a:t>
            </a:r>
            <a:r>
              <a:rPr lang="th-TH" sz="4400" dirty="0" smtClean="0">
                <a:solidFill>
                  <a:srgbClr val="002060"/>
                </a:solidFill>
              </a:rPr>
              <a:t>จินตนาการ</a:t>
            </a:r>
          </a:p>
          <a:p>
            <a:pPr marL="0" indent="0" algn="thaiDist">
              <a:buFontTx/>
              <a:buNone/>
            </a:pPr>
            <a:r>
              <a:rPr lang="th-TH" sz="3600" dirty="0" smtClean="0">
                <a:solidFill>
                  <a:srgbClr val="FFC000"/>
                </a:solidFill>
              </a:rPr>
              <a:t>                (จินฺตน คือ การคิด การนึกให้เห็น)</a:t>
            </a:r>
          </a:p>
          <a:p>
            <a:pPr marL="0" indent="0" algn="thaiDist">
              <a:buFontTx/>
              <a:buNone/>
            </a:pPr>
            <a:r>
              <a:rPr lang="th-TH" sz="4400" dirty="0" smtClean="0">
                <a:solidFill>
                  <a:srgbClr val="FFC000"/>
                </a:solidFill>
              </a:rPr>
              <a:t>     ภาพพจน์ที่สำคัญและปรากฏใช้ในระดับมัธยมศึกษามากที่สุด จำนวน </a:t>
            </a:r>
            <a:r>
              <a:rPr lang="th-TH" sz="4400" dirty="0" smtClean="0">
                <a:solidFill>
                  <a:srgbClr val="002060"/>
                </a:solidFill>
              </a:rPr>
              <a:t>๘</a:t>
            </a:r>
            <a:r>
              <a:rPr lang="th-TH" sz="4400" dirty="0" smtClean="0">
                <a:solidFill>
                  <a:srgbClr val="FFC000"/>
                </a:solidFill>
              </a:rPr>
              <a:t> ชนิด มีดังนี้</a:t>
            </a:r>
            <a:endParaRPr lang="en-US" sz="4400" dirty="0" smtClean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6207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>
                <a:solidFill>
                  <a:srgbClr val="FFC000"/>
                </a:solidFill>
              </a:rPr>
              <a:t>๑ อุปมา (</a:t>
            </a:r>
            <a:r>
              <a:rPr lang="en-US" dirty="0" smtClean="0">
                <a:solidFill>
                  <a:srgbClr val="FFC000"/>
                </a:solidFill>
              </a:rPr>
              <a:t>Simile</a:t>
            </a:r>
            <a:r>
              <a:rPr lang="th-TH" dirty="0" smtClean="0">
                <a:solidFill>
                  <a:srgbClr val="FFC000"/>
                </a:solidFill>
              </a:rPr>
              <a:t>)</a:t>
            </a:r>
            <a:endParaRPr lang="en-US" dirty="0" smtClean="0">
              <a:solidFill>
                <a:srgbClr val="FFC000"/>
              </a:solidFill>
            </a:endParaRP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250825" y="1600200"/>
            <a:ext cx="8642350" cy="5141913"/>
          </a:xfrm>
        </p:spPr>
        <p:txBody>
          <a:bodyPr/>
          <a:lstStyle/>
          <a:p>
            <a:pPr marL="0" indent="0" algn="thaiDist">
              <a:buFontTx/>
              <a:buNone/>
            </a:pPr>
            <a:r>
              <a:rPr lang="th-TH" dirty="0" smtClean="0">
                <a:solidFill>
                  <a:srgbClr val="FFC000"/>
                </a:solidFill>
              </a:rPr>
              <a:t>การเปรียบเทียบสิ่งวัตถุที่คล้ายคลึงหรือเหมือนกันระหว่างสิ่งวัตถุต่างจำพวกกัน โดยนำคุณสมบัติของ ๒ สิ่งนั้นมาเทียบเคียงอย่างคล้ายเหมือน การเปรียบเทียบนั้น เป็นการเชื่อมความคิดที่คล้ายกันของสิ่งเหล่านั้น จะมีการใช้คำเชื่อม เช่น </a:t>
            </a:r>
            <a:r>
              <a:rPr lang="th-TH" dirty="0" smtClean="0">
                <a:solidFill>
                  <a:srgbClr val="0070C0"/>
                </a:solidFill>
              </a:rPr>
              <a:t>เหมือน คล้าย ละม้าย ประหนึ่ง ประดุจ ดุจ ดัง ดั่ง เฉก เช่น เพียง เพี้ยง พ่าง ผิวะ แม้น ถนัด กล เล่ห์ ปิ้มว่า ปาน ปูน ครุวนา ฯลฯ</a:t>
            </a:r>
          </a:p>
          <a:p>
            <a:pPr marL="0" indent="0" algn="thaiDist">
              <a:buFontTx/>
              <a:buNone/>
            </a:pPr>
            <a:r>
              <a:rPr lang="th-TH" dirty="0" smtClean="0">
                <a:solidFill>
                  <a:srgbClr val="0070C0"/>
                </a:solidFill>
              </a:rPr>
              <a:t>		</a:t>
            </a:r>
            <a:r>
              <a:rPr lang="th-TH" dirty="0" smtClean="0">
                <a:solidFill>
                  <a:srgbClr val="FFC000"/>
                </a:solidFill>
              </a:rPr>
              <a:t>เห็นจากจากแจกก้าน	แกมระกำ</a:t>
            </a:r>
          </a:p>
          <a:p>
            <a:pPr marL="0" indent="0" algn="thaiDist">
              <a:buFontTx/>
              <a:buNone/>
            </a:pPr>
            <a:r>
              <a:rPr lang="th-TH" dirty="0">
                <a:solidFill>
                  <a:srgbClr val="FFC000"/>
                </a:solidFill>
              </a:rPr>
              <a:t>	</a:t>
            </a:r>
            <a:r>
              <a:rPr lang="th-TH" dirty="0" smtClean="0">
                <a:solidFill>
                  <a:srgbClr val="0070C0"/>
                </a:solidFill>
              </a:rPr>
              <a:t>ถนัด</a:t>
            </a:r>
            <a:r>
              <a:rPr lang="th-TH" dirty="0" smtClean="0">
                <a:solidFill>
                  <a:srgbClr val="FFC000"/>
                </a:solidFill>
              </a:rPr>
              <a:t>ระกำกรรมจำ		จากช้า</a:t>
            </a:r>
          </a:p>
          <a:p>
            <a:pPr marL="0" indent="0" algn="thaiDist">
              <a:buFontTx/>
              <a:buNone/>
            </a:pPr>
            <a:r>
              <a:rPr lang="th-TH" dirty="0" smtClean="0">
                <a:solidFill>
                  <a:srgbClr val="FFC000"/>
                </a:solidFill>
              </a:rPr>
              <a:t>        	บาปใดที่โททำ			แทนเท่า ราแม่</a:t>
            </a:r>
          </a:p>
          <a:p>
            <a:pPr marL="0" indent="0" algn="thaiDist">
              <a:buFontTx/>
              <a:buNone/>
            </a:pPr>
            <a:r>
              <a:rPr lang="th-TH" dirty="0">
                <a:solidFill>
                  <a:srgbClr val="FFC000"/>
                </a:solidFill>
              </a:rPr>
              <a:t>	</a:t>
            </a:r>
            <a:r>
              <a:rPr lang="th-TH" dirty="0" smtClean="0">
                <a:solidFill>
                  <a:srgbClr val="FFC000"/>
                </a:solidFill>
              </a:rPr>
              <a:t>จากแต่คาบนี้หน้า		พี่น้องคงถนอม (นิราศนรินทร์ฯ)</a:t>
            </a:r>
            <a:endParaRPr lang="en-US" dirty="0" smtClean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8044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>
                <a:solidFill>
                  <a:srgbClr val="FFC000"/>
                </a:solidFill>
              </a:rPr>
              <a:t>อุปมา (ต่อ)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h-TH" dirty="0" smtClean="0">
                <a:solidFill>
                  <a:srgbClr val="FFC000"/>
                </a:solidFill>
              </a:rPr>
              <a:t>นางก็เศร้าสร้อยสลดพระทัย</a:t>
            </a:r>
            <a:r>
              <a:rPr lang="th-TH" dirty="0" smtClean="0">
                <a:solidFill>
                  <a:srgbClr val="0C788E"/>
                </a:solidFill>
              </a:rPr>
              <a:t>ดั่ง</a:t>
            </a:r>
            <a:r>
              <a:rPr lang="th-TH" dirty="0" smtClean="0">
                <a:solidFill>
                  <a:srgbClr val="FFC000"/>
                </a:solidFill>
              </a:rPr>
              <a:t>เอาเหล็กแดงมาแทงใจให้เจ็บจิตที่เหลือทน 		   (มหาเวสสันดรชาดก กัณฑ์มัทรี)</a:t>
            </a:r>
          </a:p>
          <a:p>
            <a:pPr marL="0" indent="0">
              <a:buNone/>
            </a:pPr>
            <a:endParaRPr lang="th-TH" dirty="0">
              <a:solidFill>
                <a:srgbClr val="FFC000"/>
              </a:solidFill>
            </a:endParaRPr>
          </a:p>
          <a:p>
            <a:pPr marL="0" indent="0">
              <a:buNone/>
            </a:pPr>
            <a:r>
              <a:rPr lang="th-TH" dirty="0" smtClean="0">
                <a:solidFill>
                  <a:srgbClr val="FFC000"/>
                </a:solidFill>
              </a:rPr>
              <a:t>		พระคุณตวง</a:t>
            </a:r>
            <a:r>
              <a:rPr lang="th-TH" dirty="0" smtClean="0">
                <a:solidFill>
                  <a:srgbClr val="0C788E"/>
                </a:solidFill>
              </a:rPr>
              <a:t>เพียบ</a:t>
            </a:r>
            <a:r>
              <a:rPr lang="th-TH" dirty="0" smtClean="0">
                <a:solidFill>
                  <a:srgbClr val="FFC000"/>
                </a:solidFill>
              </a:rPr>
              <a:t>พื้น		ภูวดล</a:t>
            </a:r>
          </a:p>
          <a:p>
            <a:pPr marL="0" indent="0">
              <a:buNone/>
            </a:pPr>
            <a:r>
              <a:rPr lang="th-TH" dirty="0" smtClean="0">
                <a:solidFill>
                  <a:srgbClr val="FFC000"/>
                </a:solidFill>
              </a:rPr>
              <a:t>	เต็มตรลอดแหล่งบน			บ่อนใต้</a:t>
            </a:r>
          </a:p>
          <a:p>
            <a:pPr marL="0" indent="0">
              <a:buNone/>
            </a:pPr>
            <a:r>
              <a:rPr lang="th-TH" dirty="0" smtClean="0">
                <a:solidFill>
                  <a:srgbClr val="FFC000"/>
                </a:solidFill>
              </a:rPr>
              <a:t>	พระเกิดพระก่อชนม์			ชุบชีพ  มานา</a:t>
            </a:r>
          </a:p>
          <a:p>
            <a:pPr marL="0" indent="0">
              <a:buNone/>
            </a:pPr>
            <a:r>
              <a:rPr lang="th-TH" dirty="0" smtClean="0">
                <a:solidFill>
                  <a:srgbClr val="FFC000"/>
                </a:solidFill>
              </a:rPr>
              <a:t>	เกรง บ่ ทันลูกได้				กลับเต้าตอบสนอง </a:t>
            </a:r>
          </a:p>
          <a:p>
            <a:pPr marL="0" indent="0">
              <a:buNone/>
            </a:pPr>
            <a:r>
              <a:rPr lang="th-TH" dirty="0" smtClean="0">
                <a:solidFill>
                  <a:srgbClr val="FFC000"/>
                </a:solidFill>
              </a:rPr>
              <a:t>	(ลิลิตตะเลงพ่าย ตอนพระมหาอุปราชาทรงรำพึงถึงพระราชบิดา)</a:t>
            </a:r>
            <a:endParaRPr lang="en-US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7203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937</TotalTime>
  <Words>1027</Words>
  <Application>Microsoft Office PowerPoint</Application>
  <PresentationFormat>On-screen Show (4:3)</PresentationFormat>
  <Paragraphs>161</Paragraphs>
  <Slides>27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5" baseType="lpstr">
      <vt:lpstr>Angsana New</vt:lpstr>
      <vt:lpstr>AngsanaUPC</vt:lpstr>
      <vt:lpstr>Arial</vt:lpstr>
      <vt:lpstr>Calibri</vt:lpstr>
      <vt:lpstr>Cordia New</vt:lpstr>
      <vt:lpstr>Georgia</vt:lpstr>
      <vt:lpstr>TH Baijam</vt:lpstr>
      <vt:lpstr>Office Theme</vt:lpstr>
      <vt:lpstr>โรงเรียนมหิดลวิทยานุสรณ์ การสอนบรรยาย: ภาพพจน์วรรณศิลป์และกวีศิลป์</vt:lpstr>
      <vt:lpstr>จุดประสงค์ในการเรียนรู้ (ทั่วไป)</vt:lpstr>
      <vt:lpstr>จุดประสงค์ในการเรียนรู้ (เฉพาะ)</vt:lpstr>
      <vt:lpstr>ขอบเขตการสอน</vt:lpstr>
      <vt:lpstr>วรรณศิลป์ (Art created language)</vt:lpstr>
      <vt:lpstr>กวีศิลป์ (Poetic art)</vt:lpstr>
      <vt:lpstr>ภาพพจน์ (Figures of speech)</vt:lpstr>
      <vt:lpstr>๑ อุปมา (Simile)</vt:lpstr>
      <vt:lpstr>อุปมา (ต่อ)</vt:lpstr>
      <vt:lpstr>อุปมา (ต่อ)</vt:lpstr>
      <vt:lpstr>๒ อุปลักษณ์ (Metaphor)</vt:lpstr>
      <vt:lpstr>๓ สัญลักษณ์ (Symbol)</vt:lpstr>
      <vt:lpstr>๔ บุคคลวัต/บุคลาธิษฐาน (Personification)</vt:lpstr>
      <vt:lpstr>๕ อติพจน์ (Hyperbole)</vt:lpstr>
      <vt:lpstr>๖ นามนัย (Metonymy)</vt:lpstr>
      <vt:lpstr>นามนัย (ต่อ)</vt:lpstr>
      <vt:lpstr>นามนัย (ต่อ)</vt:lpstr>
      <vt:lpstr>๗ ปฏิพากษ์ (Paradox)</vt:lpstr>
      <vt:lpstr>ปฏิพากษ์ (ต่อ)</vt:lpstr>
      <vt:lpstr>ปฏิพากษ์ (ต่อ)</vt:lpstr>
      <vt:lpstr>ปฏิพากษ์ (ต่อ)</vt:lpstr>
      <vt:lpstr>๘ สัทพจน์ (Onomatopoeia)</vt:lpstr>
      <vt:lpstr>สัทพจน์ (ต่อ)</vt:lpstr>
      <vt:lpstr>สัทพจน์ (ต่อ)</vt:lpstr>
      <vt:lpstr>บรรณานุกรม</vt:lpstr>
      <vt:lpstr>บรรณานุกรม</vt:lpstr>
      <vt:lpstr>บรรณานุกรม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ภาพพจน์วรรณศิลป์และกวีศิลป์</dc:title>
  <dc:creator>สิริศิระ โชคทวีกิจ</dc:creator>
  <cp:lastModifiedBy>Wilailuck Prathumchart</cp:lastModifiedBy>
  <cp:revision>17</cp:revision>
  <cp:lastPrinted>2015-03-23T17:46:27Z</cp:lastPrinted>
  <dcterms:created xsi:type="dcterms:W3CDTF">2015-03-23T04:40:30Z</dcterms:created>
  <dcterms:modified xsi:type="dcterms:W3CDTF">2016-03-25T08:13:38Z</dcterms:modified>
</cp:coreProperties>
</file>