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6" r:id="rId3"/>
    <p:sldId id="259" r:id="rId4"/>
    <p:sldId id="267" r:id="rId5"/>
    <p:sldId id="268" r:id="rId6"/>
    <p:sldId id="269" r:id="rId7"/>
    <p:sldId id="270" r:id="rId8"/>
    <p:sldId id="271" r:id="rId9"/>
    <p:sldId id="272" r:id="rId10"/>
    <p:sldId id="274" r:id="rId11"/>
    <p:sldId id="275" r:id="rId12"/>
    <p:sldId id="276" r:id="rId13"/>
    <p:sldId id="273" r:id="rId1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0000"/>
    <a:srgbClr val="CCFF66"/>
    <a:srgbClr val="00FFCC"/>
    <a:srgbClr val="FF6699"/>
    <a:srgbClr val="66FFFF"/>
    <a:srgbClr val="FF99CC"/>
    <a:srgbClr val="CC00CC"/>
    <a:srgbClr val="8FAAD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434" autoAdjust="0"/>
  </p:normalViewPr>
  <p:slideViewPr>
    <p:cSldViewPr snapToGrid="0">
      <p:cViewPr>
        <p:scale>
          <a:sx n="80" d="100"/>
          <a:sy n="80" d="100"/>
        </p:scale>
        <p:origin x="1140" y="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9E043-B55F-4B31-8AA9-D7FD3C92676E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6A339-6629-4C85-B7EC-85A080A8E0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1087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6A339-6629-4C85-B7EC-85A080A8E0BA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961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7798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5275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5339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3321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7501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541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7079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0880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625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6374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910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CBCDD-0711-41B4-B72C-015B31CD07BD}" type="datetimeFigureOut">
              <a:rPr lang="th-TH" smtClean="0"/>
              <a:t>02/03/59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5A274-F389-49D8-9BC7-4402FE3FAD3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06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ogoooooooooo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9403">
            <a:off x="3863394" y="130240"/>
            <a:ext cx="1390566" cy="135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6358" y="5658168"/>
            <a:ext cx="875432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โดย นางทิพนาถ น้อยแก้ว </a:t>
            </a:r>
          </a:p>
          <a:p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สาขาวิชาชีววิทยา โรงเรียนมหิดลวิทยานุสรณ์ องค์การมหาชน</a:t>
            </a:r>
            <a:endParaRPr lang="th-TH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-34337" y="1471043"/>
            <a:ext cx="9742702" cy="3959423"/>
            <a:chOff x="-34337" y="1471043"/>
            <a:chExt cx="9742702" cy="3959423"/>
          </a:xfrm>
        </p:grpSpPr>
        <p:sp>
          <p:nvSpPr>
            <p:cNvPr id="57" name="Rectangle 56"/>
            <p:cNvSpPr/>
            <p:nvPr/>
          </p:nvSpPr>
          <p:spPr>
            <a:xfrm>
              <a:off x="-13322" y="2062663"/>
              <a:ext cx="9144000" cy="3071610"/>
            </a:xfrm>
            <a:prstGeom prst="rect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txBody>
            <a:bodyPr wrap="square">
              <a:spAutoFit/>
            </a:bodyPr>
            <a:lstStyle/>
            <a:p>
              <a:pPr marL="342900" indent="-342900" algn="ctr">
                <a:spcBef>
                  <a:spcPct val="20000"/>
                </a:spcBef>
              </a:pPr>
              <a:r>
                <a:rPr lang="th-TH" sz="7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 </a:t>
              </a:r>
              <a:r>
                <a:rPr lang="th-TH" sz="8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หมู่</a:t>
              </a:r>
              <a:r>
                <a:rPr lang="th-TH" sz="8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เลือด </a:t>
              </a:r>
              <a:endParaRPr lang="th-TH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  <a:p>
              <a:pPr marL="342900" indent="-342900" algn="ctr">
                <a:spcBef>
                  <a:spcPct val="20000"/>
                </a:spcBef>
              </a:pPr>
              <a:r>
                <a:rPr lang="th-TH" sz="8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(</a:t>
              </a:r>
              <a:r>
                <a:rPr lang="en-US" sz="8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blood group</a:t>
              </a:r>
              <a:r>
                <a:rPr lang="th-TH" sz="88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)</a:t>
              </a:r>
              <a:endPara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14974" y="1471043"/>
              <a:ext cx="569899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4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สื่อการเรียนการสอน เรื่อง.........</a:t>
              </a:r>
              <a:endParaRPr lang="th-TH" sz="4400" b="1" dirty="0"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 rot="20258100">
              <a:off x="140528" y="1963081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B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+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417594">
              <a:off x="7673502" y="3721508"/>
              <a:ext cx="203486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AB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+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9920635">
              <a:off x="7062346" y="2843092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O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-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540112">
              <a:off x="63098" y="3150887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A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+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 rot="1417594">
              <a:off x="1222960" y="2681381"/>
              <a:ext cx="203486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AB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-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9920635">
              <a:off x="-34337" y="4131351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O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+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20258100">
              <a:off x="1251934" y="3395819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B</a:t>
              </a:r>
              <a:r>
                <a:rPr lang="en-US" sz="6000" baseline="30000" dirty="0">
                  <a:solidFill>
                    <a:srgbClr val="C00000"/>
                  </a:solidFill>
                  <a:latin typeface="Jokerman" panose="04090605060D06020702" pitchFamily="82" charset="0"/>
                </a:rPr>
                <a:t>-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1540112">
              <a:off x="1111886" y="4414803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A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-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540112">
              <a:off x="6290995" y="2008742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A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+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rot="20258100">
              <a:off x="7855083" y="2068002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B</a:t>
              </a:r>
              <a:r>
                <a:rPr lang="en-US" sz="6000" baseline="30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+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0258100">
              <a:off x="7320223" y="4131352"/>
              <a:ext cx="122349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 smtClean="0">
                  <a:solidFill>
                    <a:srgbClr val="C00000"/>
                  </a:solidFill>
                  <a:latin typeface="Jokerman" panose="04090605060D06020702" pitchFamily="82" charset="0"/>
                </a:rPr>
                <a:t>B</a:t>
              </a:r>
              <a:r>
                <a:rPr lang="en-US" sz="6000" baseline="30000" dirty="0">
                  <a:solidFill>
                    <a:srgbClr val="C00000"/>
                  </a:solidFill>
                  <a:latin typeface="Jokerman" panose="04090605060D06020702" pitchFamily="82" charset="0"/>
                </a:rPr>
                <a:t>-</a:t>
              </a:r>
              <a:endParaRPr lang="th-TH" sz="6000" baseline="30000" dirty="0">
                <a:solidFill>
                  <a:srgbClr val="C00000"/>
                </a:solidFill>
                <a:latin typeface="Jokerman" panose="04090605060D0602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27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52283" y="238568"/>
            <a:ext cx="4693914" cy="923330"/>
          </a:xfrm>
          <a:prstGeom prst="rect">
            <a:avLst/>
          </a:prstGeom>
          <a:gradFill flip="none" rotWithShape="1">
            <a:gsLst>
              <a:gs pos="0">
                <a:srgbClr val="FF6699">
                  <a:tint val="66000"/>
                  <a:satMod val="160000"/>
                </a:srgbClr>
              </a:gs>
              <a:gs pos="50000">
                <a:srgbClr val="FF6699">
                  <a:tint val="44500"/>
                  <a:satMod val="160000"/>
                </a:srgbClr>
              </a:gs>
              <a:gs pos="100000">
                <a:srgbClr val="FF6699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th-TH" sz="5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หมู่เลือด (</a:t>
            </a:r>
            <a:r>
              <a:rPr lang="en-US" sz="5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blood group</a:t>
            </a:r>
            <a:r>
              <a:rPr lang="th-TH" sz="5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endParaRPr lang="en-US" sz="5400" dirty="0">
              <a:solidFill>
                <a:schemeClr val="tx1">
                  <a:lumMod val="95000"/>
                  <a:lumOff val="5000"/>
                </a:schemeClr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2913" y="1139619"/>
            <a:ext cx="8622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The ABO</a:t>
            </a:r>
            <a:r>
              <a:rPr lang="th-TH" sz="3200" b="1" dirty="0" smtClean="0"/>
              <a:t> </a:t>
            </a:r>
            <a:r>
              <a:rPr lang="en-US" sz="3200" b="1" dirty="0" smtClean="0"/>
              <a:t>Blood System</a:t>
            </a:r>
            <a:endParaRPr lang="th-TH" sz="32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488197"/>
              </p:ext>
            </p:extLst>
          </p:nvPr>
        </p:nvGraphicFramePr>
        <p:xfrm>
          <a:off x="105829" y="1978689"/>
          <a:ext cx="8976574" cy="43363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1665"/>
                <a:gridCol w="1816993"/>
                <a:gridCol w="1944710"/>
                <a:gridCol w="1906073"/>
                <a:gridCol w="16871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Blood type</a:t>
                      </a:r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</a:t>
                      </a:r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B</a:t>
                      </a:r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AB</a:t>
                      </a:r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O</a:t>
                      </a:r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080803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Red blood cell s</a:t>
                      </a:r>
                      <a:r>
                        <a:rPr lang="en-US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urface</a:t>
                      </a:r>
                      <a:r>
                        <a:rPr lang="en-US" sz="2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 </a:t>
                      </a:r>
                      <a:r>
                        <a:rPr lang="en-US" sz="2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protein</a:t>
                      </a:r>
                    </a:p>
                    <a:p>
                      <a:r>
                        <a:rPr lang="en-US" sz="2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(Antigen)</a:t>
                      </a:r>
                      <a:endParaRPr lang="th-TH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th-TH" sz="2800" b="1" dirty="0"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Plasma </a:t>
                      </a:r>
                      <a:r>
                        <a:rPr lang="en-US" sz="3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Antibodies</a:t>
                      </a:r>
                    </a:p>
                    <a:p>
                      <a:r>
                        <a:rPr lang="en-US" sz="3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(</a:t>
                      </a:r>
                      <a:r>
                        <a:rPr lang="en-US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Niramit AS" panose="02000506000000020004" pitchFamily="2" charset="-34"/>
                          <a:cs typeface="TH Niramit AS" panose="02000506000000020004" pitchFamily="2" charset="-34"/>
                        </a:rPr>
                        <a:t>Antibodies)</a:t>
                      </a:r>
                      <a:endParaRPr lang="th-TH" sz="32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200" dirty="0" smtClean="0">
                        <a:latin typeface="Onyx" panose="04050602080702020203" pitchFamily="8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883" y="2617653"/>
            <a:ext cx="1700279" cy="171762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327" y="2627118"/>
            <a:ext cx="1698701" cy="169870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5097" y="2740806"/>
            <a:ext cx="1797938" cy="1594476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7643129" y="3084202"/>
            <a:ext cx="1096752" cy="888757"/>
            <a:chOff x="7643129" y="3084202"/>
            <a:chExt cx="1096752" cy="888757"/>
          </a:xfrm>
        </p:grpSpPr>
        <p:sp>
          <p:nvSpPr>
            <p:cNvPr id="56" name="Oval 55"/>
            <p:cNvSpPr/>
            <p:nvPr/>
          </p:nvSpPr>
          <p:spPr>
            <a:xfrm>
              <a:off x="7643129" y="3084202"/>
              <a:ext cx="1096752" cy="888757"/>
            </a:xfrm>
            <a:prstGeom prst="ellipse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A500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7" name="Oval 56"/>
            <p:cNvSpPr/>
            <p:nvPr/>
          </p:nvSpPr>
          <p:spPr>
            <a:xfrm>
              <a:off x="7801218" y="3218440"/>
              <a:ext cx="721288" cy="620279"/>
            </a:xfrm>
            <a:prstGeom prst="ellipse">
              <a:avLst/>
            </a:prstGeom>
            <a:gradFill flip="none" rotWithShape="1">
              <a:gsLst>
                <a:gs pos="0">
                  <a:srgbClr val="A50021">
                    <a:shade val="30000"/>
                    <a:satMod val="115000"/>
                  </a:srgbClr>
                </a:gs>
                <a:gs pos="50000">
                  <a:srgbClr val="A50021">
                    <a:shade val="67500"/>
                    <a:satMod val="115000"/>
                  </a:srgbClr>
                </a:gs>
                <a:gs pos="100000">
                  <a:srgbClr val="A5002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A500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152295" y="4752304"/>
            <a:ext cx="417733" cy="590852"/>
            <a:chOff x="4152295" y="4752304"/>
            <a:chExt cx="417733" cy="590852"/>
          </a:xfrm>
        </p:grpSpPr>
        <p:sp>
          <p:nvSpPr>
            <p:cNvPr id="59" name="Can 58"/>
            <p:cNvSpPr/>
            <p:nvPr/>
          </p:nvSpPr>
          <p:spPr>
            <a:xfrm rot="19043121">
              <a:off x="4152295" y="4752304"/>
              <a:ext cx="169508" cy="246031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0" name="Can 59"/>
            <p:cNvSpPr/>
            <p:nvPr/>
          </p:nvSpPr>
          <p:spPr>
            <a:xfrm rot="2228528">
              <a:off x="4396581" y="4755544"/>
              <a:ext cx="173447" cy="246031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4247480" y="4925639"/>
              <a:ext cx="220484" cy="417517"/>
            </a:xfrm>
            <a:prstGeom prst="roundRect">
              <a:avLst>
                <a:gd name="adj" fmla="val 47047"/>
              </a:avLst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a</a:t>
              </a:r>
              <a:endParaRPr lang="th-TH" sz="20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61763" y="4679422"/>
            <a:ext cx="409663" cy="560678"/>
            <a:chOff x="4861763" y="4679422"/>
            <a:chExt cx="409663" cy="560678"/>
          </a:xfrm>
        </p:grpSpPr>
        <p:sp>
          <p:nvSpPr>
            <p:cNvPr id="67" name="Can 66"/>
            <p:cNvSpPr/>
            <p:nvPr/>
          </p:nvSpPr>
          <p:spPr>
            <a:xfrm rot="19043121">
              <a:off x="4861763" y="4679422"/>
              <a:ext cx="166233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8" name="Can 67"/>
            <p:cNvSpPr/>
            <p:nvPr/>
          </p:nvSpPr>
          <p:spPr>
            <a:xfrm rot="2228528">
              <a:off x="5101331" y="4682497"/>
              <a:ext cx="170095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4955110" y="4843904"/>
              <a:ext cx="216223" cy="396196"/>
            </a:xfrm>
            <a:prstGeom prst="roundRect">
              <a:avLst>
                <a:gd name="adj" fmla="val 47047"/>
              </a:avLst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a</a:t>
              </a:r>
              <a:endParaRPr lang="th-TH" sz="20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58650" y="4665084"/>
            <a:ext cx="437810" cy="565580"/>
            <a:chOff x="1858650" y="4665084"/>
            <a:chExt cx="437810" cy="565580"/>
          </a:xfrm>
        </p:grpSpPr>
        <p:sp>
          <p:nvSpPr>
            <p:cNvPr id="75" name="Can 74"/>
            <p:cNvSpPr/>
            <p:nvPr/>
          </p:nvSpPr>
          <p:spPr>
            <a:xfrm rot="19043121">
              <a:off x="1858650" y="4665084"/>
              <a:ext cx="177656" cy="235508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76" name="Can 75"/>
            <p:cNvSpPr/>
            <p:nvPr/>
          </p:nvSpPr>
          <p:spPr>
            <a:xfrm rot="2228528">
              <a:off x="2114676" y="4668186"/>
              <a:ext cx="181784" cy="235508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77" name="Rounded Rectangle 76"/>
            <p:cNvSpPr/>
            <p:nvPr/>
          </p:nvSpPr>
          <p:spPr>
            <a:xfrm>
              <a:off x="1958410" y="4831004"/>
              <a:ext cx="231081" cy="399660"/>
            </a:xfrm>
            <a:prstGeom prst="roundRect">
              <a:avLst>
                <a:gd name="adj" fmla="val 47047"/>
              </a:avLst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b</a:t>
              </a:r>
              <a:endParaRPr lang="th-TH" sz="20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911144" y="4779200"/>
            <a:ext cx="408061" cy="543143"/>
            <a:chOff x="2911144" y="4779200"/>
            <a:chExt cx="408061" cy="543143"/>
          </a:xfrm>
        </p:grpSpPr>
        <p:sp>
          <p:nvSpPr>
            <p:cNvPr id="83" name="Can 82"/>
            <p:cNvSpPr/>
            <p:nvPr/>
          </p:nvSpPr>
          <p:spPr>
            <a:xfrm rot="19043121">
              <a:off x="2911144" y="4779200"/>
              <a:ext cx="165584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4" name="Can 83"/>
            <p:cNvSpPr/>
            <p:nvPr/>
          </p:nvSpPr>
          <p:spPr>
            <a:xfrm rot="2228528">
              <a:off x="3149773" y="4782180"/>
              <a:ext cx="169432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3004123" y="4938540"/>
              <a:ext cx="215379" cy="383803"/>
            </a:xfrm>
            <a:prstGeom prst="roundRect">
              <a:avLst>
                <a:gd name="adj" fmla="val 47047"/>
              </a:avLst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b</a:t>
              </a:r>
              <a:endParaRPr lang="th-TH" sz="20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565561" y="5559988"/>
            <a:ext cx="409663" cy="560678"/>
            <a:chOff x="4565561" y="5559988"/>
            <a:chExt cx="409663" cy="560678"/>
          </a:xfrm>
        </p:grpSpPr>
        <p:sp>
          <p:nvSpPr>
            <p:cNvPr id="87" name="Can 86"/>
            <p:cNvSpPr/>
            <p:nvPr/>
          </p:nvSpPr>
          <p:spPr>
            <a:xfrm rot="19043121">
              <a:off x="4565561" y="5559988"/>
              <a:ext cx="166233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8" name="Can 87"/>
            <p:cNvSpPr/>
            <p:nvPr/>
          </p:nvSpPr>
          <p:spPr>
            <a:xfrm rot="2228528">
              <a:off x="4805129" y="5563063"/>
              <a:ext cx="170095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4658908" y="5724470"/>
              <a:ext cx="216223" cy="396196"/>
            </a:xfrm>
            <a:prstGeom prst="roundRect">
              <a:avLst>
                <a:gd name="adj" fmla="val 47047"/>
              </a:avLst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a</a:t>
              </a:r>
              <a:endParaRPr lang="th-TH" sz="2000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692883" y="5395505"/>
            <a:ext cx="409663" cy="560678"/>
            <a:chOff x="3692883" y="5395505"/>
            <a:chExt cx="409663" cy="560678"/>
          </a:xfrm>
        </p:grpSpPr>
        <p:sp>
          <p:nvSpPr>
            <p:cNvPr id="91" name="Can 90"/>
            <p:cNvSpPr/>
            <p:nvPr/>
          </p:nvSpPr>
          <p:spPr>
            <a:xfrm rot="19043121">
              <a:off x="3692883" y="5395505"/>
              <a:ext cx="166233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92" name="Can 91"/>
            <p:cNvSpPr/>
            <p:nvPr/>
          </p:nvSpPr>
          <p:spPr>
            <a:xfrm rot="2228528">
              <a:off x="3932451" y="5398580"/>
              <a:ext cx="170095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93" name="Rounded Rectangle 92"/>
            <p:cNvSpPr/>
            <p:nvPr/>
          </p:nvSpPr>
          <p:spPr>
            <a:xfrm>
              <a:off x="3786230" y="5559987"/>
              <a:ext cx="216223" cy="396196"/>
            </a:xfrm>
            <a:prstGeom prst="roundRect">
              <a:avLst>
                <a:gd name="adj" fmla="val 47047"/>
              </a:avLst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a</a:t>
              </a:r>
              <a:endParaRPr lang="th-TH" sz="20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571279" y="5417144"/>
            <a:ext cx="408061" cy="543143"/>
            <a:chOff x="2571279" y="5417144"/>
            <a:chExt cx="408061" cy="543143"/>
          </a:xfrm>
        </p:grpSpPr>
        <p:sp>
          <p:nvSpPr>
            <p:cNvPr id="95" name="Can 94"/>
            <p:cNvSpPr/>
            <p:nvPr/>
          </p:nvSpPr>
          <p:spPr>
            <a:xfrm rot="19043121">
              <a:off x="2571279" y="5417144"/>
              <a:ext cx="165584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96" name="Can 95"/>
            <p:cNvSpPr/>
            <p:nvPr/>
          </p:nvSpPr>
          <p:spPr>
            <a:xfrm rot="2228528">
              <a:off x="2809908" y="5420124"/>
              <a:ext cx="169432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2664258" y="5576484"/>
              <a:ext cx="215379" cy="383803"/>
            </a:xfrm>
            <a:prstGeom prst="roundRect">
              <a:avLst>
                <a:gd name="adj" fmla="val 47047"/>
              </a:avLst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b</a:t>
              </a:r>
              <a:endParaRPr lang="th-TH" sz="20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834854" y="5507707"/>
            <a:ext cx="408061" cy="543143"/>
            <a:chOff x="1834854" y="5507707"/>
            <a:chExt cx="408061" cy="543143"/>
          </a:xfrm>
        </p:grpSpPr>
        <p:sp>
          <p:nvSpPr>
            <p:cNvPr id="99" name="Can 98"/>
            <p:cNvSpPr/>
            <p:nvPr/>
          </p:nvSpPr>
          <p:spPr>
            <a:xfrm rot="19043121">
              <a:off x="1834854" y="5507707"/>
              <a:ext cx="165584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0" name="Can 99"/>
            <p:cNvSpPr/>
            <p:nvPr/>
          </p:nvSpPr>
          <p:spPr>
            <a:xfrm rot="2228528">
              <a:off x="2073483" y="5510687"/>
              <a:ext cx="169432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1" name="Rounded Rectangle 100"/>
            <p:cNvSpPr/>
            <p:nvPr/>
          </p:nvSpPr>
          <p:spPr>
            <a:xfrm>
              <a:off x="1927833" y="5667047"/>
              <a:ext cx="215379" cy="383803"/>
            </a:xfrm>
            <a:prstGeom prst="roundRect">
              <a:avLst>
                <a:gd name="adj" fmla="val 47047"/>
              </a:avLst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b</a:t>
              </a:r>
              <a:endParaRPr lang="th-TH" sz="2000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540635" y="4761663"/>
            <a:ext cx="409663" cy="560678"/>
            <a:chOff x="7540635" y="4761663"/>
            <a:chExt cx="409663" cy="560678"/>
          </a:xfrm>
        </p:grpSpPr>
        <p:sp>
          <p:nvSpPr>
            <p:cNvPr id="103" name="Can 102"/>
            <p:cNvSpPr/>
            <p:nvPr/>
          </p:nvSpPr>
          <p:spPr>
            <a:xfrm rot="19043121">
              <a:off x="7540635" y="4761663"/>
              <a:ext cx="166233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4" name="Can 103"/>
            <p:cNvSpPr/>
            <p:nvPr/>
          </p:nvSpPr>
          <p:spPr>
            <a:xfrm rot="2228528">
              <a:off x="7780203" y="4764738"/>
              <a:ext cx="170095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5" name="Rounded Rectangle 104"/>
            <p:cNvSpPr/>
            <p:nvPr/>
          </p:nvSpPr>
          <p:spPr>
            <a:xfrm>
              <a:off x="7633982" y="4926145"/>
              <a:ext cx="216223" cy="396196"/>
            </a:xfrm>
            <a:prstGeom prst="roundRect">
              <a:avLst>
                <a:gd name="adj" fmla="val 47047"/>
              </a:avLst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a</a:t>
              </a:r>
              <a:endParaRPr lang="th-TH" sz="2000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8237175" y="5370056"/>
            <a:ext cx="409663" cy="560678"/>
            <a:chOff x="8237175" y="5370056"/>
            <a:chExt cx="409663" cy="560678"/>
          </a:xfrm>
        </p:grpSpPr>
        <p:sp>
          <p:nvSpPr>
            <p:cNvPr id="107" name="Can 106"/>
            <p:cNvSpPr/>
            <p:nvPr/>
          </p:nvSpPr>
          <p:spPr>
            <a:xfrm rot="19043121">
              <a:off x="8237175" y="5370056"/>
              <a:ext cx="166233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8" name="Can 107"/>
            <p:cNvSpPr/>
            <p:nvPr/>
          </p:nvSpPr>
          <p:spPr>
            <a:xfrm rot="2228528">
              <a:off x="8476743" y="5373131"/>
              <a:ext cx="170095" cy="233467"/>
            </a:xfrm>
            <a:prstGeom prst="can">
              <a:avLst/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9" name="Rounded Rectangle 108"/>
            <p:cNvSpPr/>
            <p:nvPr/>
          </p:nvSpPr>
          <p:spPr>
            <a:xfrm>
              <a:off x="8330522" y="5534538"/>
              <a:ext cx="216223" cy="396196"/>
            </a:xfrm>
            <a:prstGeom prst="roundRect">
              <a:avLst>
                <a:gd name="adj" fmla="val 47047"/>
              </a:avLst>
            </a:prstGeom>
            <a:solidFill>
              <a:srgbClr val="FF99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a</a:t>
              </a:r>
              <a:endParaRPr lang="th-TH" sz="2000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8446164" y="4681946"/>
            <a:ext cx="408061" cy="543143"/>
            <a:chOff x="8446164" y="4681946"/>
            <a:chExt cx="408061" cy="543143"/>
          </a:xfrm>
        </p:grpSpPr>
        <p:sp>
          <p:nvSpPr>
            <p:cNvPr id="111" name="Can 110"/>
            <p:cNvSpPr/>
            <p:nvPr/>
          </p:nvSpPr>
          <p:spPr>
            <a:xfrm rot="19043121">
              <a:off x="8446164" y="4681946"/>
              <a:ext cx="165584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2" name="Can 111"/>
            <p:cNvSpPr/>
            <p:nvPr/>
          </p:nvSpPr>
          <p:spPr>
            <a:xfrm rot="2228528">
              <a:off x="8684793" y="4684926"/>
              <a:ext cx="169432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3" name="Rounded Rectangle 112"/>
            <p:cNvSpPr/>
            <p:nvPr/>
          </p:nvSpPr>
          <p:spPr>
            <a:xfrm>
              <a:off x="8539143" y="4841286"/>
              <a:ext cx="215379" cy="383803"/>
            </a:xfrm>
            <a:prstGeom prst="roundRect">
              <a:avLst>
                <a:gd name="adj" fmla="val 47047"/>
              </a:avLst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b</a:t>
              </a:r>
              <a:endParaRPr lang="th-TH" sz="20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7591545" y="5577525"/>
            <a:ext cx="408061" cy="543143"/>
            <a:chOff x="7591545" y="5577525"/>
            <a:chExt cx="408061" cy="543143"/>
          </a:xfrm>
        </p:grpSpPr>
        <p:sp>
          <p:nvSpPr>
            <p:cNvPr id="115" name="Can 114"/>
            <p:cNvSpPr/>
            <p:nvPr/>
          </p:nvSpPr>
          <p:spPr>
            <a:xfrm rot="19043121">
              <a:off x="7591545" y="5577525"/>
              <a:ext cx="165584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6" name="Can 115"/>
            <p:cNvSpPr/>
            <p:nvPr/>
          </p:nvSpPr>
          <p:spPr>
            <a:xfrm rot="2228528">
              <a:off x="7830174" y="5580505"/>
              <a:ext cx="169432" cy="226164"/>
            </a:xfrm>
            <a:prstGeom prst="can">
              <a:avLst/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7" name="Rounded Rectangle 116"/>
            <p:cNvSpPr/>
            <p:nvPr/>
          </p:nvSpPr>
          <p:spPr>
            <a:xfrm>
              <a:off x="7684524" y="5736865"/>
              <a:ext cx="215379" cy="383803"/>
            </a:xfrm>
            <a:prstGeom prst="roundRect">
              <a:avLst>
                <a:gd name="adj" fmla="val 47047"/>
              </a:avLst>
            </a:prstGeom>
            <a:solidFill>
              <a:srgbClr val="CC00CC"/>
            </a:solidFill>
            <a:ln>
              <a:solidFill>
                <a:srgbClr val="CC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b</a:t>
              </a:r>
              <a:endParaRPr lang="th-TH" sz="2000" dirty="0"/>
            </a:p>
          </p:txBody>
        </p:sp>
      </p:grpSp>
      <p:pic>
        <p:nvPicPr>
          <p:cNvPr id="118" name="Picture 6" descr="logooooooooooo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2603">
            <a:off x="148772" y="69900"/>
            <a:ext cx="1098603" cy="1070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855835" y="5295978"/>
            <a:ext cx="1090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latin typeface="Showcard Gothic" panose="04020904020102020604" pitchFamily="82" charset="0"/>
              </a:rPr>
              <a:t>None</a:t>
            </a:r>
            <a:endParaRPr lang="th-TH" dirty="0">
              <a:latin typeface="Showcard Gothic" panose="040209040201020206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63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818227"/>
              </p:ext>
            </p:extLst>
          </p:nvPr>
        </p:nvGraphicFramePr>
        <p:xfrm>
          <a:off x="618186" y="3597443"/>
          <a:ext cx="7143421" cy="305943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3684737"/>
                <a:gridCol w="3458684"/>
              </a:tblGrid>
              <a:tr h="305943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  <a:endParaRPr lang="th-TH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2788630" y="620521"/>
            <a:ext cx="3773055" cy="628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4400" b="0" dirty="0" smtClean="0">
                <a:latin typeface="TH SarabunPSK" pitchFamily="34" charset="-34"/>
                <a:cs typeface="TH SarabunPSK" pitchFamily="34" charset="-34"/>
              </a:rPr>
              <a:t>Rh </a:t>
            </a:r>
            <a:r>
              <a:rPr lang="en-US" sz="4000" b="0" dirty="0">
                <a:latin typeface="TH SarabunPSK" pitchFamily="34" charset="-34"/>
                <a:cs typeface="TH SarabunPSK" pitchFamily="34" charset="-34"/>
              </a:rPr>
              <a:t>(Rhesus monkey</a:t>
            </a:r>
            <a:r>
              <a:rPr lang="en-US" sz="4000" b="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4000" b="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32370" y="212028"/>
            <a:ext cx="8622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The</a:t>
            </a:r>
            <a:r>
              <a:rPr lang="th-TH" sz="3200" b="1" dirty="0"/>
              <a:t> </a:t>
            </a:r>
            <a:r>
              <a:rPr lang="en-US" sz="3200" b="1" dirty="0" smtClean="0"/>
              <a:t>Rh Blood System</a:t>
            </a:r>
            <a:endParaRPr lang="th-TH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1127602" y="2266031"/>
            <a:ext cx="6713649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Rh-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 ไม่มี </a:t>
            </a: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Rh Ag on RBC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 แต่สามารถสร้าง </a:t>
            </a: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Ab 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ได้เมื่อถูก </a:t>
            </a: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Ag 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กระตุ้น</a:t>
            </a:r>
            <a:endParaRPr lang="en-US" sz="36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8150" y="1460949"/>
            <a:ext cx="5647700" cy="646331"/>
          </a:xfrm>
          <a:prstGeom prst="rect">
            <a:avLst/>
          </a:prstGeom>
          <a:solidFill>
            <a:srgbClr val="FF99CC"/>
          </a:solidFill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Rh+ 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มี </a:t>
            </a: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Rh Ag on RBC 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สร้าง </a:t>
            </a:r>
            <a:r>
              <a:rPr lang="en-US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Ab </a:t>
            </a:r>
            <a:r>
              <a:rPr lang="th-TH" sz="3600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ไม่ได้</a:t>
            </a:r>
            <a:endParaRPr lang="en-US" sz="3600" b="1" dirty="0" smtClean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2906" y="6201623"/>
            <a:ext cx="201048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Blood type Rh+ </a:t>
            </a:r>
            <a:endParaRPr lang="th-TH" dirty="0"/>
          </a:p>
        </p:txBody>
      </p:sp>
      <p:sp>
        <p:nvSpPr>
          <p:cNvPr id="40" name="Rectangle 39"/>
          <p:cNvSpPr/>
          <p:nvPr/>
        </p:nvSpPr>
        <p:spPr>
          <a:xfrm>
            <a:off x="4484427" y="6201623"/>
            <a:ext cx="193033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Blood type Rh-</a:t>
            </a:r>
            <a:endParaRPr lang="th-TH" dirty="0"/>
          </a:p>
        </p:txBody>
      </p:sp>
      <p:pic>
        <p:nvPicPr>
          <p:cNvPr id="35" name="Picture 6" descr="logoooooooooo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2603">
            <a:off x="148772" y="69900"/>
            <a:ext cx="1098603" cy="1070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1017219" y="3943592"/>
            <a:ext cx="2982703" cy="2310083"/>
            <a:chOff x="971111" y="3823572"/>
            <a:chExt cx="2982703" cy="2310083"/>
          </a:xfrm>
        </p:grpSpPr>
        <p:grpSp>
          <p:nvGrpSpPr>
            <p:cNvPr id="41" name="Group 40"/>
            <p:cNvGrpSpPr/>
            <p:nvPr/>
          </p:nvGrpSpPr>
          <p:grpSpPr>
            <a:xfrm>
              <a:off x="1501878" y="4529099"/>
              <a:ext cx="2061989" cy="1139075"/>
              <a:chOff x="1957589" y="1056068"/>
              <a:chExt cx="1429555" cy="1236371"/>
            </a:xfrm>
          </p:grpSpPr>
          <p:sp>
            <p:nvSpPr>
              <p:cNvPr id="58" name="Oval 57"/>
              <p:cNvSpPr/>
              <p:nvPr/>
            </p:nvSpPr>
            <p:spPr>
              <a:xfrm>
                <a:off x="1957589" y="1056068"/>
                <a:ext cx="1429555" cy="1236371"/>
              </a:xfrm>
              <a:prstGeom prst="ellipse">
                <a:avLst/>
              </a:prstGeom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solidFill>
                  <a:srgbClr val="A5002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sz="1400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2163650" y="1242810"/>
                <a:ext cx="940158" cy="862885"/>
              </a:xfrm>
              <a:prstGeom prst="ellipse">
                <a:avLst/>
              </a:prstGeom>
              <a:gradFill flip="none" rotWithShape="1">
                <a:gsLst>
                  <a:gs pos="0">
                    <a:srgbClr val="A50021">
                      <a:shade val="30000"/>
                      <a:satMod val="115000"/>
                    </a:srgbClr>
                  </a:gs>
                  <a:gs pos="50000">
                    <a:srgbClr val="A50021">
                      <a:shade val="67500"/>
                      <a:satMod val="115000"/>
                    </a:srgbClr>
                  </a:gs>
                  <a:gs pos="100000">
                    <a:srgbClr val="A50021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solidFill>
                  <a:srgbClr val="A5002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sz="1400"/>
              </a:p>
            </p:txBody>
          </p:sp>
        </p:grpSp>
        <p:cxnSp>
          <p:nvCxnSpPr>
            <p:cNvPr id="42" name="Straight Connector 41"/>
            <p:cNvCxnSpPr/>
            <p:nvPr/>
          </p:nvCxnSpPr>
          <p:spPr>
            <a:xfrm flipV="1">
              <a:off x="2798202" y="4108562"/>
              <a:ext cx="169493" cy="43704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flipV="1">
              <a:off x="1661597" y="5380136"/>
              <a:ext cx="391132" cy="288035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 flipV="1">
              <a:off x="2390628" y="4809171"/>
              <a:ext cx="120784" cy="4441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 flipV="1">
              <a:off x="1671372" y="4474345"/>
              <a:ext cx="361164" cy="359302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Flowchart: Process 45"/>
            <p:cNvSpPr/>
            <p:nvPr/>
          </p:nvSpPr>
          <p:spPr>
            <a:xfrm>
              <a:off x="2797834" y="3823572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cxnSp>
          <p:nvCxnSpPr>
            <p:cNvPr id="47" name="Straight Connector 46"/>
            <p:cNvCxnSpPr/>
            <p:nvPr/>
          </p:nvCxnSpPr>
          <p:spPr>
            <a:xfrm flipV="1">
              <a:off x="3394373" y="4653995"/>
              <a:ext cx="312208" cy="26922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2681484" y="5496126"/>
              <a:ext cx="116718" cy="344093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 flipV="1">
              <a:off x="3237627" y="5195328"/>
              <a:ext cx="468955" cy="30079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Flowchart: Process 49"/>
            <p:cNvSpPr/>
            <p:nvPr/>
          </p:nvSpPr>
          <p:spPr>
            <a:xfrm>
              <a:off x="3540052" y="5333448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51" name="Flowchart: Process 50"/>
            <p:cNvSpPr/>
            <p:nvPr/>
          </p:nvSpPr>
          <p:spPr>
            <a:xfrm>
              <a:off x="3574469" y="4372593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52" name="Flowchart: Process 51"/>
            <p:cNvSpPr/>
            <p:nvPr/>
          </p:nvSpPr>
          <p:spPr>
            <a:xfrm>
              <a:off x="1292027" y="4208350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53" name="Flowchart: Process 52"/>
            <p:cNvSpPr/>
            <p:nvPr/>
          </p:nvSpPr>
          <p:spPr>
            <a:xfrm>
              <a:off x="1471924" y="5600174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54" name="Flowchart: Process 53"/>
            <p:cNvSpPr/>
            <p:nvPr/>
          </p:nvSpPr>
          <p:spPr>
            <a:xfrm>
              <a:off x="2132067" y="4406393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55" name="Flowchart: Process 54"/>
            <p:cNvSpPr/>
            <p:nvPr/>
          </p:nvSpPr>
          <p:spPr>
            <a:xfrm>
              <a:off x="2638482" y="5752244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cxnSp>
          <p:nvCxnSpPr>
            <p:cNvPr id="56" name="Straight Connector 55"/>
            <p:cNvCxnSpPr/>
            <p:nvPr/>
          </p:nvCxnSpPr>
          <p:spPr>
            <a:xfrm flipH="1">
              <a:off x="1275339" y="5178620"/>
              <a:ext cx="488948" cy="2501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Flowchart: Process 56"/>
            <p:cNvSpPr/>
            <p:nvPr/>
          </p:nvSpPr>
          <p:spPr>
            <a:xfrm>
              <a:off x="971111" y="5012930"/>
              <a:ext cx="379345" cy="381411"/>
            </a:xfrm>
            <a:prstGeom prst="flowChartProcess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endParaRPr lang="th-TH" sz="1400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47628" y="4422740"/>
            <a:ext cx="1888320" cy="1351790"/>
            <a:chOff x="5047628" y="4422740"/>
            <a:chExt cx="1888320" cy="1351790"/>
          </a:xfrm>
        </p:grpSpPr>
        <p:sp>
          <p:nvSpPr>
            <p:cNvPr id="61" name="Oval 60"/>
            <p:cNvSpPr/>
            <p:nvPr/>
          </p:nvSpPr>
          <p:spPr>
            <a:xfrm>
              <a:off x="5047628" y="4422740"/>
              <a:ext cx="1888320" cy="1351790"/>
            </a:xfrm>
            <a:prstGeom prst="ellipse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A500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2" name="Oval 61"/>
            <p:cNvSpPr/>
            <p:nvPr/>
          </p:nvSpPr>
          <p:spPr>
            <a:xfrm>
              <a:off x="5319817" y="4626915"/>
              <a:ext cx="1241868" cy="943438"/>
            </a:xfrm>
            <a:prstGeom prst="ellipse">
              <a:avLst/>
            </a:prstGeom>
            <a:gradFill flip="none" rotWithShape="1">
              <a:gsLst>
                <a:gs pos="0">
                  <a:srgbClr val="A50021">
                    <a:shade val="30000"/>
                    <a:satMod val="115000"/>
                  </a:srgbClr>
                </a:gs>
                <a:gs pos="50000">
                  <a:srgbClr val="A50021">
                    <a:shade val="67500"/>
                    <a:satMod val="115000"/>
                  </a:srgbClr>
                </a:gs>
                <a:gs pos="100000">
                  <a:srgbClr val="A5002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A500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54350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229685" y="1449756"/>
            <a:ext cx="8745873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3600" b="1" dirty="0" smtClean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หลักการ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: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Antigen</a:t>
            </a:r>
            <a:r>
              <a:rPr lang="th-TH" sz="3600" b="1" dirty="0" smtClean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3600" b="1" dirty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ของผู้ให้ต้องไม่ตรงกับ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Antibody</a:t>
            </a:r>
            <a:r>
              <a:rPr lang="th-TH" sz="3600" b="1" dirty="0" smtClean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3600" b="1" dirty="0">
                <a:solidFill>
                  <a:schemeClr val="accent1">
                    <a:lumMod val="50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ของผู้รับ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024938" y="215124"/>
            <a:ext cx="5976062" cy="724942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หมู่เลือดและการให้เลือด</a:t>
            </a:r>
            <a:endParaRPr lang="en-US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485425" y="2285583"/>
            <a:ext cx="4335240" cy="4028940"/>
            <a:chOff x="2571802" y="2471788"/>
            <a:chExt cx="4335240" cy="4028940"/>
          </a:xfrm>
        </p:grpSpPr>
        <p:sp>
          <p:nvSpPr>
            <p:cNvPr id="5" name="Oval 4"/>
            <p:cNvSpPr/>
            <p:nvPr/>
          </p:nvSpPr>
          <p:spPr>
            <a:xfrm>
              <a:off x="4099934" y="2471788"/>
              <a:ext cx="1236372" cy="99167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Group </a:t>
              </a:r>
              <a:r>
                <a:rPr lang="en-US" sz="32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O</a:t>
              </a:r>
              <a:endParaRPr lang="th-TH" sz="3200" b="1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  <p:cxnSp>
          <p:nvCxnSpPr>
            <p:cNvPr id="7" name="Curved Connector 6"/>
            <p:cNvCxnSpPr>
              <a:stCxn id="5" idx="6"/>
            </p:cNvCxnSpPr>
            <p:nvPr/>
          </p:nvCxnSpPr>
          <p:spPr>
            <a:xfrm>
              <a:off x="5336306" y="2967625"/>
              <a:ext cx="965915" cy="1089220"/>
            </a:xfrm>
            <a:prstGeom prst="curvedConnector2">
              <a:avLst/>
            </a:prstGeom>
            <a:ln w="57150">
              <a:solidFill>
                <a:srgbClr val="CC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5670670" y="4056844"/>
              <a:ext cx="1236372" cy="99167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Group </a:t>
              </a:r>
              <a:r>
                <a:rPr lang="en-US" sz="32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B</a:t>
              </a:r>
              <a:endParaRPr lang="th-TH" sz="3200" b="1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990949" y="5509055"/>
              <a:ext cx="1236372" cy="99167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Group </a:t>
              </a:r>
              <a:r>
                <a:rPr lang="en-US" sz="32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AB</a:t>
              </a:r>
              <a:endParaRPr lang="th-TH" sz="3200" b="1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2571802" y="4056844"/>
              <a:ext cx="1236372" cy="99167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Group </a:t>
              </a:r>
              <a:r>
                <a:rPr lang="en-US" sz="3200" b="1" dirty="0" smtClean="0">
                  <a:solidFill>
                    <a:schemeClr val="tx1"/>
                  </a:solidFill>
                  <a:latin typeface="Arial Black" panose="020B0A04020102020204" pitchFamily="34" charset="0"/>
                </a:rPr>
                <a:t>A</a:t>
              </a:r>
              <a:endParaRPr lang="th-TH" sz="3200" b="1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  <p:cxnSp>
          <p:nvCxnSpPr>
            <p:cNvPr id="13" name="Curved Connector 12"/>
            <p:cNvCxnSpPr/>
            <p:nvPr/>
          </p:nvCxnSpPr>
          <p:spPr>
            <a:xfrm rot="10800000" flipV="1">
              <a:off x="3168686" y="2967625"/>
              <a:ext cx="931248" cy="1089219"/>
            </a:xfrm>
            <a:prstGeom prst="curvedConnector2">
              <a:avLst/>
            </a:prstGeom>
            <a:ln w="57150">
              <a:solidFill>
                <a:srgbClr val="CC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urved Connector 15"/>
            <p:cNvCxnSpPr>
              <a:stCxn id="10" idx="4"/>
              <a:endCxn id="9" idx="2"/>
            </p:cNvCxnSpPr>
            <p:nvPr/>
          </p:nvCxnSpPr>
          <p:spPr>
            <a:xfrm rot="16200000" flipH="1">
              <a:off x="3112281" y="5126223"/>
              <a:ext cx="956375" cy="800961"/>
            </a:xfrm>
            <a:prstGeom prst="curvedConnector2">
              <a:avLst/>
            </a:prstGeom>
            <a:ln w="57150">
              <a:solidFill>
                <a:srgbClr val="CC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urved Connector 17"/>
            <p:cNvCxnSpPr>
              <a:stCxn id="8" idx="4"/>
            </p:cNvCxnSpPr>
            <p:nvPr/>
          </p:nvCxnSpPr>
          <p:spPr>
            <a:xfrm rot="5400000">
              <a:off x="5218249" y="5031832"/>
              <a:ext cx="1053922" cy="1087293"/>
            </a:xfrm>
            <a:prstGeom prst="curvedConnector2">
              <a:avLst/>
            </a:prstGeom>
            <a:ln w="57150">
              <a:solidFill>
                <a:srgbClr val="CC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4622500" y="3463461"/>
              <a:ext cx="12393" cy="2045594"/>
            </a:xfrm>
            <a:prstGeom prst="straightConnector1">
              <a:avLst/>
            </a:prstGeom>
            <a:ln w="57150">
              <a:solidFill>
                <a:srgbClr val="CC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5219734" y="2616701"/>
            <a:ext cx="3261115" cy="1015663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>
                <a:latin typeface="Arial Black" panose="020B0A04020102020204" pitchFamily="34" charset="0"/>
              </a:rPr>
              <a:t>Group O</a:t>
            </a:r>
            <a:endParaRPr lang="th-TH" sz="2400" b="1" dirty="0" smtClean="0">
              <a:latin typeface="Arial Black" panose="020B0A04020102020204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sz="2400" b="1" dirty="0" smtClean="0">
                <a:latin typeface="Arial Black" panose="020B0A04020102020204" pitchFamily="34" charset="0"/>
                <a:cs typeface="TH SarabunPSK" pitchFamily="34" charset="-34"/>
              </a:rPr>
              <a:t>= universal </a:t>
            </a:r>
            <a:r>
              <a:rPr lang="en-US" sz="2400" b="1" dirty="0">
                <a:latin typeface="Arial Black" panose="020B0A04020102020204" pitchFamily="34" charset="0"/>
                <a:cs typeface="TH SarabunPSK" pitchFamily="34" charset="-34"/>
              </a:rPr>
              <a:t>donor</a:t>
            </a:r>
            <a:endParaRPr lang="th-TH" sz="2400" b="1" baseline="30000" dirty="0">
              <a:latin typeface="Arial Black" panose="020B0A04020102020204" pitchFamily="34" charset="0"/>
              <a:cs typeface="TH SarabunPSK" pitchFamily="34" charset="-34"/>
            </a:endParaRP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5155029" y="4803023"/>
            <a:ext cx="3582911" cy="1015663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latin typeface="Arial Black" panose="020B0A04020102020204" pitchFamily="34" charset="0"/>
              </a:rPr>
              <a:t>Group AB</a:t>
            </a:r>
            <a:endParaRPr lang="th-TH" sz="2400" b="1" dirty="0" smtClean="0">
              <a:latin typeface="Arial Black" panose="020B0A040201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400" b="1" dirty="0" smtClean="0">
                <a:latin typeface="Arial Black" panose="020B0A04020102020204" pitchFamily="34" charset="0"/>
                <a:cs typeface="TH SarabunPSK" pitchFamily="34" charset="-34"/>
              </a:rPr>
              <a:t>=universal </a:t>
            </a:r>
            <a:r>
              <a:rPr lang="en-US" sz="2400" b="1" dirty="0">
                <a:latin typeface="Arial Black" panose="020B0A04020102020204" pitchFamily="34" charset="0"/>
                <a:cs typeface="TH SarabunPSK" pitchFamily="34" charset="-34"/>
              </a:rPr>
              <a:t>recipient</a:t>
            </a:r>
            <a:endParaRPr lang="th-TH" b="1" baseline="30000" dirty="0">
              <a:latin typeface="Arial Black" panose="020B0A04020102020204" pitchFamily="34" charset="0"/>
              <a:cs typeface="TH SarabunPSK" pitchFamily="34" charset="-34"/>
            </a:endParaRPr>
          </a:p>
        </p:txBody>
      </p:sp>
      <p:pic>
        <p:nvPicPr>
          <p:cNvPr id="17" name="Picture 6" descr="logoooooooooo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2603">
            <a:off x="148772" y="69900"/>
            <a:ext cx="1098603" cy="1070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21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Arrow 16"/>
          <p:cNvSpPr/>
          <p:nvPr/>
        </p:nvSpPr>
        <p:spPr>
          <a:xfrm>
            <a:off x="3417598" y="2227617"/>
            <a:ext cx="721060" cy="52628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0565" y="1047038"/>
            <a:ext cx="2907422" cy="2882664"/>
            <a:chOff x="140565" y="1047038"/>
            <a:chExt cx="2907422" cy="2882664"/>
          </a:xfrm>
        </p:grpSpPr>
        <p:grpSp>
          <p:nvGrpSpPr>
            <p:cNvPr id="29" name="Group 28"/>
            <p:cNvGrpSpPr/>
            <p:nvPr/>
          </p:nvGrpSpPr>
          <p:grpSpPr>
            <a:xfrm>
              <a:off x="2120390" y="1047038"/>
              <a:ext cx="820231" cy="2280102"/>
              <a:chOff x="2455306" y="350507"/>
              <a:chExt cx="1063458" cy="2828781"/>
            </a:xfrm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6" name="Oval 5"/>
              <p:cNvSpPr/>
              <p:nvPr/>
            </p:nvSpPr>
            <p:spPr>
              <a:xfrm>
                <a:off x="2509241" y="350507"/>
                <a:ext cx="1009288" cy="757779"/>
              </a:xfrm>
              <a:prstGeom prst="ellipse">
                <a:avLst/>
              </a:prstGeom>
              <a:solidFill>
                <a:srgbClr val="8FAADC"/>
              </a:solidFill>
              <a:ln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sz="2400">
                  <a:latin typeface="TH Niramit AS" panose="02000506000000020004" pitchFamily="2" charset="-34"/>
                  <a:cs typeface="TH Niramit AS" panose="02000506000000020004" pitchFamily="2" charset="-34"/>
                </a:endParaRPr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 rot="17005209">
                <a:off x="2285327" y="2502412"/>
                <a:ext cx="846855" cy="506898"/>
              </a:xfrm>
              <a:prstGeom prst="roundRect">
                <a:avLst/>
              </a:prstGeom>
              <a:solidFill>
                <a:srgbClr val="8FAADC"/>
              </a:solidFill>
              <a:ln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sz="2400">
                  <a:latin typeface="TH Niramit AS" panose="02000506000000020004" pitchFamily="2" charset="-34"/>
                  <a:cs typeface="TH Niramit AS" panose="02000506000000020004" pitchFamily="2" charset="-34"/>
                </a:endParaRPr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 rot="4502512">
                <a:off x="2857057" y="2499801"/>
                <a:ext cx="826160" cy="497254"/>
              </a:xfrm>
              <a:prstGeom prst="roundRect">
                <a:avLst/>
              </a:prstGeom>
              <a:solidFill>
                <a:srgbClr val="8FAADC"/>
              </a:solidFill>
              <a:ln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sz="2400">
                  <a:latin typeface="TH Niramit AS" panose="02000506000000020004" pitchFamily="2" charset="-34"/>
                  <a:cs typeface="TH Niramit AS" panose="02000506000000020004" pitchFamily="2" charset="-34"/>
                </a:endParaRPr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2509241" y="1094706"/>
                <a:ext cx="934680" cy="1341666"/>
              </a:xfrm>
              <a:prstGeom prst="roundRect">
                <a:avLst/>
              </a:prstGeom>
              <a:solidFill>
                <a:srgbClr val="8FAADC"/>
              </a:solidFill>
              <a:ln>
                <a:solidFill>
                  <a:srgbClr val="8FAAD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b="1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endParaRPr>
              </a:p>
              <a:p>
                <a:pPr algn="ctr"/>
                <a:r>
                  <a:rPr lang="en-US" sz="2400" b="1" dirty="0" smtClean="0">
                    <a:solidFill>
                      <a:schemeClr val="tx1"/>
                    </a:solidFill>
                    <a:latin typeface="TH Niramit AS" panose="02000506000000020004" pitchFamily="2" charset="-34"/>
                    <a:cs typeface="TH Niramit AS" panose="02000506000000020004" pitchFamily="2" charset="-34"/>
                  </a:rPr>
                  <a:t>+++++++++</a:t>
                </a:r>
                <a:endParaRPr lang="th-TH" sz="2400" b="1" baseline="300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endParaRPr>
              </a:p>
            </p:txBody>
          </p:sp>
        </p:grpSp>
        <p:sp>
          <p:nvSpPr>
            <p:cNvPr id="5" name="Isosceles Triangle 4"/>
            <p:cNvSpPr/>
            <p:nvPr/>
          </p:nvSpPr>
          <p:spPr>
            <a:xfrm>
              <a:off x="140565" y="1772529"/>
              <a:ext cx="1498579" cy="1444131"/>
            </a:xfrm>
            <a:prstGeom prst="triangle">
              <a:avLst/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- - - - - - - - - </a:t>
              </a:r>
            </a:p>
            <a:p>
              <a:pPr algn="ctr"/>
              <a:endParaRPr lang="th-TH" sz="2400" b="1" baseline="300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12" name="Flowchart: Delay 11"/>
            <p:cNvSpPr/>
            <p:nvPr/>
          </p:nvSpPr>
          <p:spPr>
            <a:xfrm rot="16200000">
              <a:off x="533470" y="1179726"/>
              <a:ext cx="681824" cy="695395"/>
            </a:xfrm>
            <a:prstGeom prst="flowChartDelay">
              <a:avLst/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15" name="Cross 14"/>
            <p:cNvSpPr/>
            <p:nvPr/>
          </p:nvSpPr>
          <p:spPr>
            <a:xfrm>
              <a:off x="1552300" y="2216227"/>
              <a:ext cx="369198" cy="393726"/>
            </a:xfrm>
            <a:prstGeom prst="pl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49377" y="3434554"/>
              <a:ext cx="1226650" cy="441056"/>
            </a:xfrm>
            <a:prstGeom prst="rect">
              <a:avLst/>
            </a:prstGeom>
            <a:solidFill>
              <a:srgbClr val="FFCCCC"/>
            </a:solidFill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Mom (Rh</a:t>
              </a:r>
              <a:r>
                <a:rPr lang="en-US" sz="2400" b="1" baseline="30000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-</a:t>
              </a:r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)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936849" y="3488646"/>
              <a:ext cx="1111138" cy="441056"/>
            </a:xfrm>
            <a:prstGeom prst="rect">
              <a:avLst/>
            </a:prstGeom>
            <a:solidFill>
              <a:srgbClr val="66FFFF"/>
            </a:solidFill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Dad (Rh</a:t>
              </a:r>
              <a:r>
                <a:rPr lang="en-US" sz="2400" b="1" baseline="30000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)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026311" y="844400"/>
            <a:ext cx="5001779" cy="3534376"/>
            <a:chOff x="4026311" y="844400"/>
            <a:chExt cx="5001779" cy="3534376"/>
          </a:xfrm>
        </p:grpSpPr>
        <p:sp>
          <p:nvSpPr>
            <p:cNvPr id="76" name="Isosceles Triangle 75"/>
            <p:cNvSpPr/>
            <p:nvPr/>
          </p:nvSpPr>
          <p:spPr>
            <a:xfrm>
              <a:off x="4547250" y="1576019"/>
              <a:ext cx="1780841" cy="1539487"/>
            </a:xfrm>
            <a:prstGeom prst="triangle">
              <a:avLst/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- - - - - - </a:t>
              </a:r>
              <a:r>
                <a:rPr lang="en-US" sz="2400" b="1" baseline="30000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_</a:t>
              </a:r>
              <a:r>
                <a:rPr lang="en-US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- </a:t>
              </a: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6784716" y="1312999"/>
              <a:ext cx="1808033" cy="1805943"/>
            </a:xfrm>
            <a:prstGeom prst="triangle">
              <a:avLst>
                <a:gd name="adj" fmla="val 52309"/>
              </a:avLst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 b="1" baseline="300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24" name="Flowchart: Delay 23"/>
            <p:cNvSpPr/>
            <p:nvPr/>
          </p:nvSpPr>
          <p:spPr>
            <a:xfrm rot="16200000">
              <a:off x="7377092" y="910185"/>
              <a:ext cx="728032" cy="596462"/>
            </a:xfrm>
            <a:prstGeom prst="flowChartDelay">
              <a:avLst/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25" name="Flowchart: Connector 24"/>
            <p:cNvSpPr/>
            <p:nvPr/>
          </p:nvSpPr>
          <p:spPr>
            <a:xfrm>
              <a:off x="8178891" y="1300444"/>
              <a:ext cx="822518" cy="924111"/>
            </a:xfrm>
            <a:prstGeom prst="flowChartConnector">
              <a:avLst/>
            </a:prstGeom>
            <a:solidFill>
              <a:srgbClr val="CC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ลูก</a:t>
              </a:r>
              <a:endParaRPr lang="en-US" sz="2400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  <a:p>
              <a:pPr algn="ctr"/>
              <a:r>
                <a:rPr lang="en-US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r>
                <a:rPr lang="en-US" sz="2400" b="1" baseline="30000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026311" y="3173224"/>
              <a:ext cx="5001779" cy="12055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เมื่อคลอดลูก </a:t>
              </a:r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antigen Rh </a:t>
              </a:r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จะเข้าสู่ตัวแม่เนื่องจากรกฉีกขาด ดังนั้นแม่จะ</a:t>
              </a:r>
              <a:r>
                <a:rPr lang="th-TH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สร้าง </a:t>
              </a:r>
              <a:r>
                <a:rPr lang="en-US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antibody </a:t>
              </a:r>
              <a:r>
                <a:rPr lang="th-TH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เก็บไว้</a:t>
              </a:r>
              <a:endPara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  <a:p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 </a:t>
              </a:r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(แต่ไม่มีผลกับลูกคนแรกเนื่องจากคลอดไปแล้ว)</a:t>
              </a:r>
              <a:endParaRPr lang="th-TH" sz="2400" dirty="0"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911417" y="2247426"/>
              <a:ext cx="394789" cy="382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FF0000"/>
                  </a:solidFill>
                </a:rPr>
                <a:t>  </a:t>
              </a:r>
              <a:endParaRPr lang="th-TH" sz="2000" dirty="0">
                <a:solidFill>
                  <a:srgbClr val="FF0000"/>
                </a:solidFill>
              </a:endParaRPr>
            </a:p>
          </p:txBody>
        </p:sp>
        <p:sp>
          <p:nvSpPr>
            <p:cNvPr id="40" name="Flowchart: Delay 39"/>
            <p:cNvSpPr/>
            <p:nvPr/>
          </p:nvSpPr>
          <p:spPr>
            <a:xfrm rot="16200000">
              <a:off x="5091732" y="926801"/>
              <a:ext cx="712713" cy="674616"/>
            </a:xfrm>
            <a:prstGeom prst="flowChartDelay">
              <a:avLst/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glow rad="101600">
                <a:schemeClr val="bg2">
                  <a:lumMod val="90000"/>
                  <a:alpha val="60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41" name="Flowchart: Connector 40"/>
            <p:cNvSpPr/>
            <p:nvPr/>
          </p:nvSpPr>
          <p:spPr>
            <a:xfrm>
              <a:off x="4990182" y="2183350"/>
              <a:ext cx="872557" cy="800222"/>
            </a:xfrm>
            <a:prstGeom prst="flowChartConnector">
              <a:avLst/>
            </a:prstGeom>
            <a:solidFill>
              <a:srgbClr val="CC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ลูก</a:t>
              </a:r>
              <a:endParaRPr lang="en-US" sz="2400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  <a:p>
              <a:pPr algn="ctr"/>
              <a:r>
                <a:rPr lang="en-US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r>
                <a:rPr lang="en-US" sz="2400" b="1" baseline="30000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</a:p>
          </p:txBody>
        </p:sp>
        <p:sp>
          <p:nvSpPr>
            <p:cNvPr id="42" name="Right Arrow 41"/>
            <p:cNvSpPr/>
            <p:nvPr/>
          </p:nvSpPr>
          <p:spPr>
            <a:xfrm>
              <a:off x="6226202" y="2114400"/>
              <a:ext cx="721060" cy="526284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cxnSp>
          <p:nvCxnSpPr>
            <p:cNvPr id="44" name="Straight Arrow Connector 43"/>
            <p:cNvCxnSpPr/>
            <p:nvPr/>
          </p:nvCxnSpPr>
          <p:spPr>
            <a:xfrm flipH="1" flipV="1">
              <a:off x="5212816" y="1967199"/>
              <a:ext cx="35661" cy="33877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 flipH="1">
              <a:off x="4787530" y="2745265"/>
              <a:ext cx="284607" cy="76313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>
              <a:off x="5771759" y="2737258"/>
              <a:ext cx="275871" cy="13530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lowchart: Connector 74"/>
            <p:cNvSpPr/>
            <p:nvPr/>
          </p:nvSpPr>
          <p:spPr>
            <a:xfrm>
              <a:off x="7787859" y="2845597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7819326" y="2080279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78" name="Flowchart: Connector 77"/>
            <p:cNvSpPr/>
            <p:nvPr/>
          </p:nvSpPr>
          <p:spPr>
            <a:xfrm>
              <a:off x="7501361" y="2560244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79" name="Flowchart: Connector 78"/>
            <p:cNvSpPr/>
            <p:nvPr/>
          </p:nvSpPr>
          <p:spPr>
            <a:xfrm>
              <a:off x="7369435" y="2290901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1" name="Flowchart: Connector 80"/>
            <p:cNvSpPr/>
            <p:nvPr/>
          </p:nvSpPr>
          <p:spPr>
            <a:xfrm>
              <a:off x="7067460" y="2856657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2" name="Flowchart: Connector 81"/>
            <p:cNvSpPr/>
            <p:nvPr/>
          </p:nvSpPr>
          <p:spPr>
            <a:xfrm>
              <a:off x="8108811" y="2775551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3" name="Flowchart: Connector 82"/>
            <p:cNvSpPr/>
            <p:nvPr/>
          </p:nvSpPr>
          <p:spPr>
            <a:xfrm>
              <a:off x="7639095" y="1716262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5" name="Flowchart: Connector 84"/>
            <p:cNvSpPr/>
            <p:nvPr/>
          </p:nvSpPr>
          <p:spPr>
            <a:xfrm>
              <a:off x="7928680" y="2452398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6" name="Flowchart: Connector 85"/>
            <p:cNvSpPr/>
            <p:nvPr/>
          </p:nvSpPr>
          <p:spPr>
            <a:xfrm>
              <a:off x="7510612" y="1999363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061855" y="2393023"/>
              <a:ext cx="394789" cy="382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rgbClr val="FF0000"/>
                  </a:solidFill>
                </a:rPr>
                <a:t>  </a:t>
              </a:r>
              <a:endParaRPr lang="th-TH" sz="2000" dirty="0">
                <a:solidFill>
                  <a:srgbClr val="FF0000"/>
                </a:solidFill>
              </a:endParaRPr>
            </a:p>
          </p:txBody>
        </p:sp>
        <p:sp>
          <p:nvSpPr>
            <p:cNvPr id="101" name="Bent-Up Arrow 100"/>
            <p:cNvSpPr/>
            <p:nvPr/>
          </p:nvSpPr>
          <p:spPr>
            <a:xfrm>
              <a:off x="8252081" y="2103802"/>
              <a:ext cx="520259" cy="545389"/>
            </a:xfrm>
            <a:prstGeom prst="bentUpArrow">
              <a:avLst/>
            </a:prstGeom>
            <a:solidFill>
              <a:srgbClr val="FFC000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4" name="Flowchart: Connector 103"/>
            <p:cNvSpPr/>
            <p:nvPr/>
          </p:nvSpPr>
          <p:spPr>
            <a:xfrm>
              <a:off x="5990231" y="2928322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105" name="Flowchart: Connector 104"/>
            <p:cNvSpPr/>
            <p:nvPr/>
          </p:nvSpPr>
          <p:spPr>
            <a:xfrm>
              <a:off x="5323448" y="1967199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106" name="Flowchart: Connector 105"/>
            <p:cNvSpPr/>
            <p:nvPr/>
          </p:nvSpPr>
          <p:spPr>
            <a:xfrm>
              <a:off x="4780042" y="2977415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5901330" y="964635"/>
              <a:ext cx="1272539" cy="499863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>
              <a:spAutoFit/>
            </a:bodyPr>
            <a:lstStyle/>
            <a:p>
              <a:r>
                <a:rPr lang="th-TH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ลูกคนที่ </a:t>
              </a:r>
              <a:r>
                <a:rPr 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1</a:t>
              </a:r>
              <a:r>
                <a:rPr lang="th-TH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 </a:t>
              </a:r>
              <a:endParaRPr lang="th-TH" dirty="0"/>
            </a:p>
          </p:txBody>
        </p:sp>
      </p:grpSp>
      <p:sp>
        <p:nvSpPr>
          <p:cNvPr id="110" name="Rectangle 2"/>
          <p:cNvSpPr txBox="1">
            <a:spLocks noChangeArrowheads="1"/>
          </p:cNvSpPr>
          <p:nvPr/>
        </p:nvSpPr>
        <p:spPr>
          <a:xfrm>
            <a:off x="874851" y="145216"/>
            <a:ext cx="4959027" cy="724942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หมู่เลือดและการให้เลือด ระบบ 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Rh</a:t>
            </a:r>
          </a:p>
        </p:txBody>
      </p:sp>
      <p:pic>
        <p:nvPicPr>
          <p:cNvPr id="55" name="Picture 6" descr="logoooooooooo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2603">
            <a:off x="37244" y="30209"/>
            <a:ext cx="937684" cy="913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450512" y="4402030"/>
            <a:ext cx="7855694" cy="2433126"/>
            <a:chOff x="450512" y="4402030"/>
            <a:chExt cx="7855694" cy="2433126"/>
          </a:xfrm>
        </p:grpSpPr>
        <p:sp>
          <p:nvSpPr>
            <p:cNvPr id="87" name="Isosceles Triangle 86"/>
            <p:cNvSpPr/>
            <p:nvPr/>
          </p:nvSpPr>
          <p:spPr>
            <a:xfrm>
              <a:off x="5102502" y="4943750"/>
              <a:ext cx="2092379" cy="1891406"/>
            </a:xfrm>
            <a:prstGeom prst="triangle">
              <a:avLst>
                <a:gd name="adj" fmla="val 52309"/>
              </a:avLst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 b="1" baseline="300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50512" y="5239348"/>
              <a:ext cx="4513140" cy="152752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 เมื่อตั้งท้องลูกคนต่อไป แล้วลูกคนนั้นมีเลือดเป็น </a:t>
              </a:r>
              <a:r>
                <a:rPr lang="en-US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r>
                <a:rPr lang="en-US" sz="2400" b="1" baseline="30000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r>
                <a:rPr lang="th-TH" sz="2400" b="1" baseline="30000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 </a:t>
              </a:r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ก็จะถูก </a:t>
              </a:r>
              <a:r>
                <a:rPr lang="en-US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antibody </a:t>
              </a:r>
              <a:r>
                <a:rPr lang="th-TH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ของแม่ที่ผ่านมาจากรกเข้าทำปฏิกิริยา </a:t>
              </a:r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ทำให้เม็ดเลือดแดงแตก</a:t>
              </a:r>
              <a:r>
                <a:rPr lang="th-TH" sz="2400" b="1" dirty="0" smtClean="0">
                  <a:latin typeface="TH Niramit AS" panose="02000506000000020004" pitchFamily="2" charset="-34"/>
                  <a:cs typeface="TH Niramit AS" panose="02000506000000020004" pitchFamily="2" charset="-34"/>
                </a:rPr>
                <a:t>สลาย</a:t>
              </a:r>
              <a:r>
                <a:rPr lang="th-TH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ลูก</a:t>
              </a:r>
              <a:r>
                <a:rPr lang="th-TH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คนที่ </a:t>
              </a:r>
              <a:r>
                <a:rPr 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2 </a:t>
              </a:r>
              <a:r>
                <a:rPr lang="th-TH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จะเป็นอันตราย</a:t>
              </a:r>
            </a:p>
          </p:txBody>
        </p:sp>
        <p:sp>
          <p:nvSpPr>
            <p:cNvPr id="88" name="Flowchart: Delay 87"/>
            <p:cNvSpPr/>
            <p:nvPr/>
          </p:nvSpPr>
          <p:spPr>
            <a:xfrm rot="16200000">
              <a:off x="5789224" y="4433333"/>
              <a:ext cx="769280" cy="706673"/>
            </a:xfrm>
            <a:prstGeom prst="flowChartDelay">
              <a:avLst/>
            </a:prstGeom>
            <a:solidFill>
              <a:srgbClr val="FF99CC"/>
            </a:solidFill>
            <a:ln>
              <a:solidFill>
                <a:srgbClr val="FF99CC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0" name="Flowchart: Connector 89"/>
            <p:cNvSpPr/>
            <p:nvPr/>
          </p:nvSpPr>
          <p:spPr>
            <a:xfrm>
              <a:off x="6276832" y="6660405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1" name="Flowchart: Connector 90"/>
            <p:cNvSpPr/>
            <p:nvPr/>
          </p:nvSpPr>
          <p:spPr>
            <a:xfrm>
              <a:off x="6267704" y="5559439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2" name="Flowchart: Connector 91"/>
            <p:cNvSpPr/>
            <p:nvPr/>
          </p:nvSpPr>
          <p:spPr>
            <a:xfrm>
              <a:off x="5594413" y="6630252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3" name="Flowchart: Connector 92"/>
            <p:cNvSpPr/>
            <p:nvPr/>
          </p:nvSpPr>
          <p:spPr>
            <a:xfrm>
              <a:off x="6560917" y="6069595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4" name="Flowchart: Connector 93"/>
            <p:cNvSpPr/>
            <p:nvPr/>
          </p:nvSpPr>
          <p:spPr>
            <a:xfrm>
              <a:off x="6785592" y="6479552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5" name="Flowchart: Connector 94"/>
            <p:cNvSpPr/>
            <p:nvPr/>
          </p:nvSpPr>
          <p:spPr>
            <a:xfrm>
              <a:off x="5259053" y="6569549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6" name="Flowchart: Connector 95"/>
            <p:cNvSpPr/>
            <p:nvPr/>
          </p:nvSpPr>
          <p:spPr>
            <a:xfrm>
              <a:off x="6002801" y="5297167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7" name="Flowchart: Connector 96"/>
            <p:cNvSpPr/>
            <p:nvPr/>
          </p:nvSpPr>
          <p:spPr>
            <a:xfrm>
              <a:off x="5747362" y="5591269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98" name="Flowchart: Connector 97"/>
            <p:cNvSpPr/>
            <p:nvPr/>
          </p:nvSpPr>
          <p:spPr>
            <a:xfrm>
              <a:off x="6602417" y="6660405"/>
              <a:ext cx="255439" cy="121405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  <a:endParaRPr lang="th-TH" sz="2400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</p:txBody>
        </p:sp>
        <p:sp>
          <p:nvSpPr>
            <p:cNvPr id="102" name="Flowchart: Connector 101"/>
            <p:cNvSpPr/>
            <p:nvPr/>
          </p:nvSpPr>
          <p:spPr>
            <a:xfrm>
              <a:off x="5659792" y="5804306"/>
              <a:ext cx="872557" cy="800222"/>
            </a:xfrm>
            <a:prstGeom prst="flowChartConnector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ลูก</a:t>
              </a:r>
              <a:endParaRPr lang="en-US" sz="2400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endParaRPr>
            </a:p>
            <a:p>
              <a:pPr algn="ctr"/>
              <a:r>
                <a:rPr lang="en-US" sz="2400" b="1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Rh</a:t>
              </a:r>
              <a:r>
                <a:rPr lang="en-US" sz="2400" b="1" baseline="30000" dirty="0" smtClean="0">
                  <a:solidFill>
                    <a:schemeClr val="tx1"/>
                  </a:solidFill>
                  <a:latin typeface="TH Niramit AS" panose="02000506000000020004" pitchFamily="2" charset="-34"/>
                  <a:cs typeface="TH Niramit AS" panose="02000506000000020004" pitchFamily="2" charset="-34"/>
                </a:rPr>
                <a:t>+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7033667" y="5641534"/>
              <a:ext cx="1272539" cy="499863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>
              <a:spAutoFit/>
            </a:bodyPr>
            <a:lstStyle/>
            <a:p>
              <a:r>
                <a:rPr lang="th-TH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ลูกคนที่ </a:t>
              </a:r>
              <a:r>
                <a:rPr 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Niramit AS" panose="02000506000000020004" pitchFamily="2" charset="-34"/>
                  <a:cs typeface="TH Niramit AS" panose="02000506000000020004" pitchFamily="2" charset="-34"/>
                </a:rPr>
                <a:t>2</a:t>
              </a:r>
              <a:endParaRPr lang="th-TH" dirty="0"/>
            </a:p>
          </p:txBody>
        </p:sp>
        <p:sp>
          <p:nvSpPr>
            <p:cNvPr id="3" name="Right Arrow 2"/>
            <p:cNvSpPr/>
            <p:nvPr/>
          </p:nvSpPr>
          <p:spPr>
            <a:xfrm rot="19506314">
              <a:off x="5427738" y="6282233"/>
              <a:ext cx="383062" cy="203957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8" name="Right Arrow 57"/>
            <p:cNvSpPr/>
            <p:nvPr/>
          </p:nvSpPr>
          <p:spPr>
            <a:xfrm rot="12916784">
              <a:off x="6355228" y="6307658"/>
              <a:ext cx="383062" cy="203957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9" name="Right Arrow 58"/>
            <p:cNvSpPr/>
            <p:nvPr/>
          </p:nvSpPr>
          <p:spPr>
            <a:xfrm rot="5074582">
              <a:off x="5918326" y="5597131"/>
              <a:ext cx="383062" cy="203957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359156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0217" y="1020961"/>
            <a:ext cx="7772400" cy="2387600"/>
          </a:xfrm>
        </p:spPr>
        <p:txBody>
          <a:bodyPr/>
          <a:lstStyle/>
          <a:p>
            <a:r>
              <a:rPr lang="th-TH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กิจกรรมการทดสอบหมู่เลือด</a:t>
            </a:r>
            <a:endParaRPr lang="th-TH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3322" y="2062663"/>
            <a:ext cx="9144000" cy="3071610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th-TH" sz="7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</a:t>
            </a:r>
          </a:p>
          <a:p>
            <a:pPr marL="342900" indent="-342900" algn="ctr">
              <a:spcBef>
                <a:spcPct val="20000"/>
              </a:spcBef>
            </a:pPr>
            <a:r>
              <a:rPr lang="th-TH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ทดสอบหมู่เลือด</a:t>
            </a:r>
            <a:endParaRPr lang="en-US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 rot="20258100">
            <a:off x="140528" y="1963081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B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+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417594">
            <a:off x="7673502" y="3721508"/>
            <a:ext cx="2034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AB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+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9920635">
            <a:off x="7062346" y="2843092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O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-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540112">
            <a:off x="63098" y="3150887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A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+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417594">
            <a:off x="1222960" y="2681381"/>
            <a:ext cx="2034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AB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-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9920635">
            <a:off x="-34337" y="4131351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O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+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20258100">
            <a:off x="1251934" y="3395819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B</a:t>
            </a:r>
            <a:r>
              <a:rPr lang="en-US" sz="6000" baseline="30000" dirty="0">
                <a:solidFill>
                  <a:srgbClr val="C00000"/>
                </a:solidFill>
                <a:latin typeface="Jokerman" panose="04090605060D06020702" pitchFamily="82" charset="0"/>
              </a:rPr>
              <a:t>-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rot="1540112">
            <a:off x="1111886" y="4414803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A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-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540112">
            <a:off x="6290995" y="2008742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A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+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20258100">
            <a:off x="7855083" y="2068002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B</a:t>
            </a:r>
            <a:r>
              <a:rPr lang="en-US" sz="6000" baseline="30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+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20258100">
            <a:off x="7320223" y="4131352"/>
            <a:ext cx="1223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anose="04090605060D06020702" pitchFamily="82" charset="0"/>
              </a:rPr>
              <a:t>B</a:t>
            </a:r>
            <a:r>
              <a:rPr lang="en-US" sz="6000" baseline="30000" dirty="0">
                <a:solidFill>
                  <a:srgbClr val="C00000"/>
                </a:solidFill>
                <a:latin typeface="Jokerman" panose="04090605060D06020702" pitchFamily="82" charset="0"/>
              </a:rPr>
              <a:t>-</a:t>
            </a:r>
            <a:endParaRPr lang="th-TH" sz="6000" baseline="30000" dirty="0">
              <a:solidFill>
                <a:srgbClr val="C00000"/>
              </a:solidFill>
              <a:latin typeface="Jokerman" panose="04090605060D06020702" pitchFamily="82" charset="0"/>
            </a:endParaRPr>
          </a:p>
        </p:txBody>
      </p:sp>
      <p:pic>
        <p:nvPicPr>
          <p:cNvPr id="18" name="Picture 6" descr="logoooooooooo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2603">
            <a:off x="3876533" y="230093"/>
            <a:ext cx="1474534" cy="1436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572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6832" y="162158"/>
            <a:ext cx="7886700" cy="78109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th-TH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อุปกรณ์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20962" y="5832886"/>
            <a:ext cx="12666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สารละลาย </a:t>
            </a:r>
            <a:endParaRPr lang="en-US" sz="2400" b="1" dirty="0" smtClean="0">
              <a:effectLst/>
              <a:latin typeface="TH Niramit AS" panose="02000506000000020004" pitchFamily="2" charset="-34"/>
              <a:ea typeface="Times New Roman" panose="02020603050405020304" pitchFamily="18" charset="0"/>
              <a:cs typeface="TH Niramit AS" panose="02000506000000020004" pitchFamily="2" charset="-34"/>
            </a:endParaRPr>
          </a:p>
          <a:p>
            <a:pPr algn="ctr"/>
            <a:r>
              <a:rPr lang="en-US" sz="24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Anti-A </a:t>
            </a:r>
            <a:endParaRPr lang="th-TH" sz="24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65246" y="5812808"/>
            <a:ext cx="12666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สารละลาย </a:t>
            </a:r>
            <a:endParaRPr lang="en-US" sz="2400" b="1" dirty="0" smtClean="0">
              <a:effectLst/>
              <a:latin typeface="TH Niramit AS" panose="02000506000000020004" pitchFamily="2" charset="-34"/>
              <a:ea typeface="Times New Roman" panose="02020603050405020304" pitchFamily="18" charset="0"/>
              <a:cs typeface="TH Niramit AS" panose="02000506000000020004" pitchFamily="2" charset="-34"/>
            </a:endParaRPr>
          </a:p>
          <a:p>
            <a:pPr algn="ctr"/>
            <a:r>
              <a:rPr lang="en-US" sz="24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Anti-B </a:t>
            </a:r>
            <a:endParaRPr lang="th-TH" sz="24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80186" y="5812808"/>
            <a:ext cx="12666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4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สารละลาย </a:t>
            </a:r>
            <a:endParaRPr lang="en-US" sz="2400" b="1" dirty="0" smtClean="0">
              <a:effectLst/>
              <a:latin typeface="TH Niramit AS" panose="02000506000000020004" pitchFamily="2" charset="-34"/>
              <a:ea typeface="Times New Roman" panose="02020603050405020304" pitchFamily="18" charset="0"/>
              <a:cs typeface="TH Niramit AS" panose="02000506000000020004" pitchFamily="2" charset="-34"/>
            </a:endParaRPr>
          </a:p>
          <a:p>
            <a:pPr algn="ctr"/>
            <a:r>
              <a:rPr lang="en-US" sz="24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Anti-Rh </a:t>
            </a:r>
            <a:endParaRPr lang="th-TH" sz="24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657" y="4964207"/>
            <a:ext cx="4322017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เลือดของผู้ต้องสงสัยคนที่ 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1 2 3 </a:t>
            </a:r>
            <a:r>
              <a:rPr lang="th-TH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และ 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4</a:t>
            </a:r>
            <a:endParaRPr lang="en-US" sz="1800" b="1" dirty="0"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5" t="31685" b="15295"/>
          <a:stretch/>
        </p:blipFill>
        <p:spPr>
          <a:xfrm rot="5400000">
            <a:off x="-244726" y="3282528"/>
            <a:ext cx="2240923" cy="11118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33474" r="8545" b="17950"/>
          <a:stretch/>
        </p:blipFill>
        <p:spPr>
          <a:xfrm rot="5400000">
            <a:off x="937109" y="3288146"/>
            <a:ext cx="2240922" cy="11006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6" t="38231" r="5728" b="16948"/>
          <a:stretch/>
        </p:blipFill>
        <p:spPr>
          <a:xfrm rot="5400000">
            <a:off x="2095173" y="3320198"/>
            <a:ext cx="2240922" cy="10364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1" t="26974" r="9981" b="24494"/>
          <a:stretch/>
        </p:blipFill>
        <p:spPr>
          <a:xfrm rot="5400000">
            <a:off x="3249348" y="3289062"/>
            <a:ext cx="2242506" cy="11212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29" b="29968"/>
          <a:stretch/>
        </p:blipFill>
        <p:spPr>
          <a:xfrm rot="5400000">
            <a:off x="3724155" y="3026096"/>
            <a:ext cx="4369158" cy="11076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38" b="21707"/>
          <a:stretch/>
        </p:blipFill>
        <p:spPr>
          <a:xfrm rot="5400000">
            <a:off x="5027618" y="2989173"/>
            <a:ext cx="4369158" cy="11815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6" t="41821" b="26880"/>
          <a:stretch/>
        </p:blipFill>
        <p:spPr>
          <a:xfrm rot="5400000">
            <a:off x="6317548" y="2996834"/>
            <a:ext cx="4283552" cy="108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52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1503" y="6083050"/>
            <a:ext cx="1430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หลอดหยด </a:t>
            </a:r>
            <a:endParaRPr lang="th-TH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18130" y="1197675"/>
            <a:ext cx="38635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เตรียมสไลด์ </a:t>
            </a:r>
            <a:r>
              <a:rPr lang="en-US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4 </a:t>
            </a:r>
            <a:r>
              <a:rPr lang="th-TH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แผ่น</a:t>
            </a:r>
          </a:p>
          <a:p>
            <a:pPr lvl="0"/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(</a:t>
            </a:r>
            <a:r>
              <a:rPr lang="th-TH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แต่</a:t>
            </a:r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ละแผ่น</a:t>
            </a:r>
            <a:r>
              <a:rPr lang="th-TH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สำหรับ</a:t>
            </a:r>
            <a:r>
              <a:rPr lang="th-TH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ผู้ทดสอบ </a:t>
            </a:r>
            <a:r>
              <a:rPr lang="en-US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1 </a:t>
            </a:r>
            <a:r>
              <a:rPr lang="th-TH" b="1" dirty="0" smtClean="0">
                <a:latin typeface="TH Niramit AS" panose="02000506000000020004" pitchFamily="2" charset="-34"/>
                <a:cs typeface="TH Niramit AS" panose="02000506000000020004" pitchFamily="2" charset="-34"/>
              </a:rPr>
              <a:t>คน)</a:t>
            </a:r>
            <a:endParaRPr lang="en-US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62021" y="6148490"/>
            <a:ext cx="1141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ไม้จิ้มฟัน</a:t>
            </a:r>
            <a:endParaRPr lang="th-TH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5" t="-542" r="11168" b="-1"/>
          <a:stretch/>
        </p:blipFill>
        <p:spPr>
          <a:xfrm rot="5400000">
            <a:off x="631332" y="1113648"/>
            <a:ext cx="3078038" cy="3089480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25" b="29468"/>
          <a:stretch/>
        </p:blipFill>
        <p:spPr>
          <a:xfrm rot="10800000">
            <a:off x="430951" y="4648561"/>
            <a:ext cx="5178081" cy="1429442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83101" y="3207921"/>
            <a:ext cx="3004811" cy="2253608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26832" y="162158"/>
            <a:ext cx="7886700" cy="7810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5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อุปกรณ์</a:t>
            </a:r>
            <a:endParaRPr lang="th-TH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1380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8650" y="365127"/>
            <a:ext cx="7886700" cy="7810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วิธีการ</a:t>
            </a:r>
            <a:endParaRPr lang="th-TH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9" name="Down Arrow 8"/>
          <p:cNvSpPr/>
          <p:nvPr/>
        </p:nvSpPr>
        <p:spPr>
          <a:xfrm>
            <a:off x="3895006" y="3460972"/>
            <a:ext cx="1314668" cy="985623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89" t="9837" r="9883" b="33449"/>
          <a:stretch/>
        </p:blipFill>
        <p:spPr>
          <a:xfrm>
            <a:off x="4732409" y="1460162"/>
            <a:ext cx="3368979" cy="12989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55" r="3193" b="4261"/>
          <a:stretch/>
        </p:blipFill>
        <p:spPr>
          <a:xfrm>
            <a:off x="1796580" y="4559639"/>
            <a:ext cx="5511519" cy="18218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9" t="20094" r="23146" b="31643"/>
          <a:stretch/>
        </p:blipFill>
        <p:spPr>
          <a:xfrm>
            <a:off x="1226476" y="1454294"/>
            <a:ext cx="3145829" cy="12989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1226477" y="2870757"/>
            <a:ext cx="7135470" cy="517065"/>
          </a:xfrm>
          <a:prstGeom prst="rect">
            <a:avLst/>
          </a:prstGeom>
          <a:solidFill>
            <a:srgbClr val="FFCCCC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sz="2400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หยดเลือดผู้ต้องสงสัยลงบนแผ่น</a:t>
            </a:r>
            <a:r>
              <a:rPr lang="th-TH" sz="2400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สไลด์แผ่น</a:t>
            </a:r>
            <a:r>
              <a:rPr lang="th-TH" sz="2400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ละ </a:t>
            </a:r>
            <a:r>
              <a:rPr lang="en-US" sz="2400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3 </a:t>
            </a:r>
            <a:r>
              <a:rPr lang="th-TH" sz="2400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หยด </a:t>
            </a:r>
            <a:r>
              <a:rPr lang="th-TH" sz="2400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( </a:t>
            </a:r>
            <a:r>
              <a:rPr lang="en-US" sz="2400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1 </a:t>
            </a:r>
            <a:r>
              <a:rPr lang="th-TH" sz="2400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ไสลด์ ต่อ</a:t>
            </a:r>
            <a:r>
              <a:rPr lang="en-US" sz="2400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 1 </a:t>
            </a:r>
            <a:r>
              <a:rPr lang="th-TH" sz="2400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คน)</a:t>
            </a:r>
            <a:endParaRPr lang="th-TH" sz="2400" b="1" dirty="0"/>
          </a:p>
        </p:txBody>
      </p:sp>
      <p:sp>
        <p:nvSpPr>
          <p:cNvPr id="14" name="Oval 13"/>
          <p:cNvSpPr/>
          <p:nvPr/>
        </p:nvSpPr>
        <p:spPr>
          <a:xfrm>
            <a:off x="823415" y="2852563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1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7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5797" r="2175" b="26184"/>
          <a:stretch/>
        </p:blipFill>
        <p:spPr>
          <a:xfrm>
            <a:off x="2178759" y="4837955"/>
            <a:ext cx="3511827" cy="18175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6271088" y="5652187"/>
            <a:ext cx="2364750" cy="523220"/>
          </a:xfrm>
          <a:prstGeom prst="rect">
            <a:avLst/>
          </a:prstGeom>
          <a:solidFill>
            <a:srgbClr val="FFCCCC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th-TH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ใช้ไม้จิ้มฟันคนเบา ๆ</a:t>
            </a:r>
            <a:endParaRPr lang="th-TH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39521" y="2739386"/>
            <a:ext cx="4004548" cy="523220"/>
          </a:xfrm>
          <a:prstGeom prst="rect">
            <a:avLst/>
          </a:prstGeom>
          <a:solidFill>
            <a:srgbClr val="FFCCCC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หยด 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Anti-A </a:t>
            </a:r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ลงบนเลือดหยด</a:t>
            </a:r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แรก</a:t>
            </a:r>
            <a:endParaRPr lang="th-TH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346152" y="3485773"/>
            <a:ext cx="1730491" cy="112901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229054"/>
            <a:ext cx="7886700" cy="7810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วิธีการ (ต่อ)</a:t>
            </a:r>
            <a:endParaRPr lang="th-TH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6" t="4162" r="2707" b="25729"/>
          <a:stretch/>
        </p:blipFill>
        <p:spPr>
          <a:xfrm rot="5400000">
            <a:off x="431426" y="1650013"/>
            <a:ext cx="2412121" cy="16157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" t="33236" r="4493" b="20773"/>
          <a:stretch/>
        </p:blipFill>
        <p:spPr>
          <a:xfrm>
            <a:off x="2721105" y="1282666"/>
            <a:ext cx="3701789" cy="13845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Oval 8"/>
          <p:cNvSpPr/>
          <p:nvPr/>
        </p:nvSpPr>
        <p:spPr>
          <a:xfrm>
            <a:off x="2323508" y="1141712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2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657478" y="5637071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800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50" y="185683"/>
            <a:ext cx="7886700" cy="7810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วิธีการ (ต่อ)</a:t>
            </a:r>
            <a:endParaRPr lang="th-TH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55710" y="1107116"/>
            <a:ext cx="4767973" cy="1083374"/>
          </a:xfrm>
          <a:prstGeom prst="rect">
            <a:avLst/>
          </a:prstGeom>
          <a:solidFill>
            <a:srgbClr val="FFCCCC"/>
          </a:solidFill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หยด 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Anti-B </a:t>
            </a:r>
            <a:r>
              <a:rPr lang="th-TH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ลงบนเลือดหยดที่</a:t>
            </a:r>
            <a:r>
              <a:rPr lang="th-TH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สอง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 </a:t>
            </a:r>
            <a:r>
              <a:rPr lang="th-TH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และ 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Anti-Rh </a:t>
            </a:r>
            <a:r>
              <a:rPr lang="th-TH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บนเลือดหยดที่</a:t>
            </a:r>
            <a:r>
              <a:rPr lang="th-TH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สาม</a:t>
            </a:r>
            <a:endParaRPr lang="en-US" sz="1800" b="1" dirty="0"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sp>
        <p:nvSpPr>
          <p:cNvPr id="4" name="Oval 3"/>
          <p:cNvSpPr/>
          <p:nvPr/>
        </p:nvSpPr>
        <p:spPr>
          <a:xfrm>
            <a:off x="3795372" y="895211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4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199845" y="3818607"/>
            <a:ext cx="5020217" cy="2653965"/>
            <a:chOff x="1199845" y="3818607"/>
            <a:chExt cx="5020217" cy="26539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921" t="37895" r="22548" b="-2456"/>
            <a:stretch/>
          </p:blipFill>
          <p:spPr>
            <a:xfrm>
              <a:off x="2597902" y="4409570"/>
              <a:ext cx="3622160" cy="172653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67" t="7177" r="34976"/>
            <a:stretch/>
          </p:blipFill>
          <p:spPr>
            <a:xfrm>
              <a:off x="1199845" y="3818607"/>
              <a:ext cx="1462368" cy="265396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0" name="Group 9"/>
          <p:cNvGrpSpPr/>
          <p:nvPr/>
        </p:nvGrpSpPr>
        <p:grpSpPr>
          <a:xfrm>
            <a:off x="1117906" y="1152918"/>
            <a:ext cx="5158874" cy="2665689"/>
            <a:chOff x="1117906" y="1152918"/>
            <a:chExt cx="5158874" cy="266568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51" t="51401" r="23189" b="13044"/>
            <a:stretch/>
          </p:blipFill>
          <p:spPr>
            <a:xfrm>
              <a:off x="2624868" y="2226304"/>
              <a:ext cx="3651912" cy="159230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09" t="4884" r="41737" b="3286"/>
            <a:stretch/>
          </p:blipFill>
          <p:spPr>
            <a:xfrm>
              <a:off x="1117906" y="1152918"/>
              <a:ext cx="1626247" cy="249745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0331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" t="43284" r="2174" b="2610"/>
          <a:stretch/>
        </p:blipFill>
        <p:spPr>
          <a:xfrm>
            <a:off x="1330252" y="4138097"/>
            <a:ext cx="5701710" cy="24336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2108264" y="1118427"/>
            <a:ext cx="4145687" cy="587853"/>
          </a:xfrm>
          <a:prstGeom prst="rect">
            <a:avLst/>
          </a:prstGeom>
          <a:solidFill>
            <a:srgbClr val="FFCCCC"/>
          </a:solidFill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สังเกตการณ์ตกตะกอนของเม็ดเลือด</a:t>
            </a:r>
            <a:endParaRPr lang="en-US" sz="1800" b="1" dirty="0"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94654" y="2628262"/>
            <a:ext cx="5309467" cy="587853"/>
          </a:xfrm>
          <a:prstGeom prst="rect">
            <a:avLst/>
          </a:prstGeom>
          <a:solidFill>
            <a:srgbClr val="FFCCCC"/>
          </a:solidFill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ทำเช่นเดียวกัน</a:t>
            </a:r>
            <a:r>
              <a:rPr lang="th-TH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เลือด</a:t>
            </a:r>
            <a:r>
              <a:rPr lang="th-TH" b="1" dirty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ผู้ต้องสงสัย</a:t>
            </a:r>
            <a:r>
              <a:rPr lang="th-TH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คนที่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 2 3 </a:t>
            </a:r>
            <a:r>
              <a:rPr lang="th-TH" b="1" dirty="0" smtClean="0"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และ </a:t>
            </a:r>
            <a:r>
              <a:rPr lang="en-US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4</a:t>
            </a:r>
            <a:endParaRPr lang="en-US" sz="1800" b="1" dirty="0"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3243697" y="1706280"/>
            <a:ext cx="1436588" cy="95627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Down Arrow 8"/>
          <p:cNvSpPr/>
          <p:nvPr/>
        </p:nvSpPr>
        <p:spPr>
          <a:xfrm>
            <a:off x="3366205" y="3216115"/>
            <a:ext cx="1314080" cy="100003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val 11"/>
          <p:cNvSpPr/>
          <p:nvPr/>
        </p:nvSpPr>
        <p:spPr>
          <a:xfrm>
            <a:off x="1494654" y="1050023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5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68492" y="88349"/>
            <a:ext cx="7886700" cy="7533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วิธีการ (ต่อ)</a:t>
            </a:r>
            <a:endParaRPr lang="th-TH" sz="4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81044" y="2645462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6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362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628650" y="365127"/>
            <a:ext cx="7886700" cy="7810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 AS" panose="02000506000000020004" pitchFamily="2" charset="-34"/>
                <a:cs typeface="TH Niramit AS" panose="02000506000000020004" pitchFamily="2" charset="-34"/>
              </a:rPr>
              <a:t>วิธีการ (ต่อ)</a:t>
            </a:r>
            <a:endParaRPr lang="th-TH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60364" y="1419277"/>
            <a:ext cx="3379451" cy="800219"/>
          </a:xfrm>
          <a:prstGeom prst="rect">
            <a:avLst/>
          </a:prstGeom>
          <a:solidFill>
            <a:srgbClr val="FFCCCC"/>
          </a:solidFill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th-TH" sz="4000" b="1" dirty="0" smtClean="0">
                <a:effectLst/>
                <a:latin typeface="TH Niramit AS" panose="02000506000000020004" pitchFamily="2" charset="-34"/>
                <a:ea typeface="Times New Roman" panose="02020603050405020304" pitchFamily="18" charset="0"/>
                <a:cs typeface="TH Niramit AS" panose="02000506000000020004" pitchFamily="2" charset="-34"/>
              </a:rPr>
              <a:t>บันทึกผลการทดลอง</a:t>
            </a:r>
            <a:endParaRPr lang="en-US" b="1" dirty="0"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932" y="2609417"/>
            <a:ext cx="6600135" cy="272057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146754" y="1536142"/>
            <a:ext cx="613610" cy="553452"/>
          </a:xfrm>
          <a:prstGeom prst="ellipse">
            <a:avLst/>
          </a:prstGeom>
          <a:solidFill>
            <a:srgbClr val="0070C0"/>
          </a:solidFill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7</a:t>
            </a:r>
            <a:endParaRPr lang="th-TH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011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765</TotalTime>
  <Words>489</Words>
  <Application>Microsoft Office PowerPoint</Application>
  <PresentationFormat>On-screen Show (4:3)</PresentationFormat>
  <Paragraphs>158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Cordia New</vt:lpstr>
      <vt:lpstr>Jokerman</vt:lpstr>
      <vt:lpstr>Onyx</vt:lpstr>
      <vt:lpstr>Showcard Gothic</vt:lpstr>
      <vt:lpstr>TH Niramit AS</vt:lpstr>
      <vt:lpstr>TH SarabunPSK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กิจกรรมการทดสอบหมู่เลือด</vt:lpstr>
      <vt:lpstr>อุปกรณ์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สื่อการเรียนการสอน เรื่อง หมู่เลือด</dc:title>
  <dc:creator>ทิพนาถ น้อยแก้ว</dc:creator>
  <cp:lastModifiedBy>Teacher</cp:lastModifiedBy>
  <cp:revision>43</cp:revision>
  <dcterms:created xsi:type="dcterms:W3CDTF">2016-03-01T14:46:01Z</dcterms:created>
  <dcterms:modified xsi:type="dcterms:W3CDTF">2016-03-02T10:47:30Z</dcterms:modified>
</cp:coreProperties>
</file>