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  <p:sldMasterId id="2147483765" r:id="rId2"/>
    <p:sldMasterId id="2147483780" r:id="rId3"/>
  </p:sldMasterIdLst>
  <p:notesMasterIdLst>
    <p:notesMasterId r:id="rId15"/>
  </p:notesMasterIdLst>
  <p:sldIdLst>
    <p:sldId id="287" r:id="rId4"/>
    <p:sldId id="288" r:id="rId5"/>
    <p:sldId id="285" r:id="rId6"/>
    <p:sldId id="289" r:id="rId7"/>
    <p:sldId id="298" r:id="rId8"/>
    <p:sldId id="291" r:id="rId9"/>
    <p:sldId id="304" r:id="rId10"/>
    <p:sldId id="303" r:id="rId11"/>
    <p:sldId id="305" r:id="rId12"/>
    <p:sldId id="300" r:id="rId13"/>
    <p:sldId id="29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2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4A8FE5-BAF1-4DAA-8439-AE79B6D6D8E9}" type="datetimeFigureOut">
              <a:rPr lang="th-TH" smtClean="0"/>
              <a:t>03/03/59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D53CE-37D7-45F0-8B4D-7D4E54E08001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359280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th-TH" smtClean="0">
              <a:latin typeface="Arial" pitchFamily="34" charset="0"/>
            </a:endParaRPr>
          </a:p>
        </p:txBody>
      </p:sp>
      <p:sp>
        <p:nvSpPr>
          <p:cNvPr id="1095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cs typeface="Angsana New" pitchFamily="18" charset="-34"/>
              </a:defRPr>
            </a:lvl9pPr>
          </a:lstStyle>
          <a:p>
            <a:pPr eaLnBrk="1" hangingPunct="1">
              <a:spcBef>
                <a:spcPct val="0"/>
              </a:spcBef>
            </a:pPr>
            <a:fld id="{EE56B320-BA01-4E10-AF2D-64A816C9C813}" type="slidenum">
              <a:rPr lang="en-US" altLang="th-TH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1</a:t>
            </a:fld>
            <a:endParaRPr lang="th-TH" altLang="th-TH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77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th-TH" sz="1800" smtClean="0"/>
          </a:p>
        </p:txBody>
      </p:sp>
      <p:sp>
        <p:nvSpPr>
          <p:cNvPr id="1177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fld id="{1C3BB00E-E390-4ECE-9DD5-1C74A0D0B0C7}" type="slidenum">
              <a:rPr lang="en-US" altLang="th-TH" smtClean="0">
                <a:solidFill>
                  <a:srgbClr val="000000"/>
                </a:solidFill>
                <a:latin typeface="Arial" pitchFamily="34" charset="0"/>
                <a:cs typeface="Angsana New" pitchFamily="18" charset="-34"/>
              </a:rPr>
              <a:pPr/>
              <a:t>11</a:t>
            </a:fld>
            <a:endParaRPr lang="th-TH" altLang="th-TH" smtClean="0">
              <a:solidFill>
                <a:srgbClr val="000000"/>
              </a:solidFill>
              <a:latin typeface="Arial" pitchFamily="34" charset="0"/>
              <a:cs typeface="Angsana New" pitchFamily="18" charset="-34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4BC848-B4D1-4252-9103-A7EDCD54A12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391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239EDE-E726-4330-93FD-4D38E995D087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892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247359-E3A6-4E7A-A0DB-401DA639FB4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638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D6999-7EEE-4DA4-B9BF-C887069D290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5313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B3298B-8B1F-40D4-938F-4E4AE06B640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802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40E425-FBF7-4435-BE0B-C019C16C2AE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040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388DD-E20F-4054-BC8A-7000A4B5F89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643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4AC1A-3C4E-433F-9139-FBA6CB71683E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9080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D4E19-3F49-4EFD-9B46-E7ECE4C2498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30585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47BDF0-DCE8-4B7A-A8FF-C11B302B0A4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23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BC2B0-97EE-4941-AE6A-57C4FC0C327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15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2A43DA-3016-43D2-8873-DD40CC5BECB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61190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3B1A67-C74B-4D05-A7BC-6425114F64D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02814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DC135B-C4B2-4A89-B4B4-3E56DB78BA0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4365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F1171C-38D1-4DF4-B334-3B995D69F00B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8568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5D49BE-D044-4E84-81D6-8B22CDB767D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113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EBD40A-A0AC-48B0-8447-C2EEE18A0A8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1378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D5AE5-E762-4382-B73F-ECDBC9E4AA6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12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3CE7CB-EFDA-4BCD-B16C-B5E983F1F5D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498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90F8AE-79C2-4A19-9C8B-060E885571C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1177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410E6-D29C-444C-AAC8-D043E68A816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4647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2A9ECD-0673-4116-8BA6-7B0B462DCFF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9083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613D48-0C7F-4B37-A809-D39A60237C7C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7117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09FC4A-1AD4-474D-BDF8-92B5F9C5628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7568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47D31A-44B0-44FA-B6CD-50CBE149CD32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2810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4F58DC-FBA0-4925-8DC0-A983BBAE30B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41356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89D70-0C5C-4955-80AC-53CDD1FE69B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61030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0295D-1471-47DF-B2D0-F50694AA5BA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23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22F75A-5220-470A-972C-D945E6B8747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2549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A1E47E-2388-4DA8-918A-6872A92D5157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5285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9FD28-94EC-4C9F-B74C-8D5D5E16EEA5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802690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001F46-6E6A-4C8D-89D4-776AC3C675EB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396399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9" name="ตัวแทน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26BF78-DD64-4866-9933-578493EF4D7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24071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ตัวแทน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0ED787-9575-490D-9A95-D5B906F07186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91422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2898AB-F94B-467B-A04C-6F77F145247A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45670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EC3708-BAB4-40D1-86CE-45B0A609EB5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232428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E42B37-1A33-4E5F-AA0E-62D0404DAA9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33382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196ADB-7926-4950-9A52-7EA4C8EF1A7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5542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h-TH">
              <a:solidFill>
                <a:srgbClr val="000000"/>
              </a:solidFill>
            </a:endParaRPr>
          </a:p>
        </p:txBody>
      </p:sp>
      <p:sp>
        <p:nvSpPr>
          <p:cNvPr id="6" name="ตัวแทน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CD7474-E286-4042-B5BD-88714652F39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568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smtClean="0"/>
              <a:t>ระดับที่สอง</a:t>
            </a:r>
          </a:p>
          <a:p>
            <a:pPr lvl="2"/>
            <a:r>
              <a:rPr lang="th-TH" altLang="th-TH" smtClean="0"/>
              <a:t>ระดับที่สาม</a:t>
            </a:r>
          </a:p>
          <a:p>
            <a:pPr lvl="3"/>
            <a:r>
              <a:rPr lang="th-TH" altLang="th-TH" smtClean="0"/>
              <a:t>ระดับที่สี่</a:t>
            </a:r>
          </a:p>
          <a:p>
            <a:pPr lvl="4"/>
            <a:r>
              <a:rPr lang="th-TH" alt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7E2DA1-734F-4E87-9006-9F7EA3BAE265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103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smtClean="0"/>
              <a:t>ระดับที่สอง</a:t>
            </a:r>
          </a:p>
          <a:p>
            <a:pPr lvl="2"/>
            <a:r>
              <a:rPr lang="th-TH" altLang="th-TH" smtClean="0"/>
              <a:t>ระดับที่สาม</a:t>
            </a:r>
          </a:p>
          <a:p>
            <a:pPr lvl="3"/>
            <a:r>
              <a:rPr lang="th-TH" altLang="th-TH" smtClean="0"/>
              <a:t>ระดับที่สี่</a:t>
            </a:r>
          </a:p>
          <a:p>
            <a:pPr lvl="4"/>
            <a:r>
              <a:rPr lang="th-TH" alt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0970074-BBA1-4B31-908A-B0C301A91FEA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545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th-TH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ED44A31-9EC7-47DF-9EB2-8854A4603C7E}" type="slidenum">
              <a:rPr 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th-TH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821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ngsana New" pitchFamily="18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5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13" descr="logo_mwit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0"/>
            <a:ext cx="1357312" cy="122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8" descr="bio.em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14313"/>
            <a:ext cx="6508750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Straight Connector 9"/>
          <p:cNvCxnSpPr/>
          <p:nvPr/>
        </p:nvCxnSpPr>
        <p:spPr>
          <a:xfrm>
            <a:off x="1571604" y="784206"/>
            <a:ext cx="7143800" cy="1588"/>
          </a:xfrm>
          <a:prstGeom prst="line">
            <a:avLst/>
          </a:prstGeom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4"/>
          <p:cNvSpPr txBox="1"/>
          <p:nvPr/>
        </p:nvSpPr>
        <p:spPr>
          <a:xfrm>
            <a:off x="1894513" y="5657671"/>
            <a:ext cx="555793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th-TH"/>
            </a:defPPr>
            <a:lvl1pPr marL="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โดย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นางสาวนิธิกานต์ คิมอิ๋ง ครูวิชาการ</a:t>
            </a:r>
          </a:p>
          <a:p>
            <a:pPr algn="ctr"/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โรงเรียน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มหิดลวิทยานุสรณ์ องค์การมหาชน</a:t>
            </a:r>
            <a:endParaRPr 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28750" y="886361"/>
            <a:ext cx="7715250" cy="1323439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dirty="0" smtClean="0">
                <a:solidFill>
                  <a:prstClr val="white">
                    <a:lumMod val="95000"/>
                  </a:prst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ปฏิบัติการ</a:t>
            </a:r>
            <a:r>
              <a:rPr lang="th-TH" sz="4000" b="1" dirty="0" smtClean="0">
                <a:solidFill>
                  <a:prstClr val="white">
                    <a:lumMod val="95000"/>
                  </a:prst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เรื่อง กายวิภาคเปรียบเทียบทางเดิน</a:t>
            </a:r>
            <a:r>
              <a:rPr lang="th-TH" sz="4000" b="1" dirty="0">
                <a:solidFill>
                  <a:prstClr val="white">
                    <a:lumMod val="95000"/>
                  </a:prst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อาหาร</a:t>
            </a:r>
            <a:r>
              <a:rPr lang="th-TH" sz="4000" b="1" dirty="0" smtClean="0">
                <a:solidFill>
                  <a:prstClr val="white">
                    <a:lumMod val="95000"/>
                  </a:prst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ของปลา</a:t>
            </a:r>
            <a:r>
              <a:rPr lang="th-TH" sz="4000" b="1" dirty="0">
                <a:solidFill>
                  <a:prstClr val="white">
                    <a:lumMod val="95000"/>
                  </a:prst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กินพืชและปลากินสัตว์</a:t>
            </a:r>
            <a:endParaRPr lang="th-TH" sz="4000" b="1" dirty="0" smtClean="0">
              <a:solidFill>
                <a:prstClr val="white">
                  <a:lumMod val="95000"/>
                </a:prstClr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324" t="25211" r="26471" b="18530"/>
          <a:stretch/>
        </p:blipFill>
        <p:spPr bwMode="auto">
          <a:xfrm>
            <a:off x="2763996" y="2590800"/>
            <a:ext cx="3818965" cy="27393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451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/>
          <p:cNvSpPr>
            <a:spLocks noChangeArrowheads="1"/>
          </p:cNvSpPr>
          <p:nvPr/>
        </p:nvSpPr>
        <p:spPr bwMode="auto">
          <a:xfrm>
            <a:off x="3886200" y="990600"/>
            <a:ext cx="4416237" cy="783193"/>
          </a:xfrm>
          <a:prstGeom prst="flowChartAlternateProcess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dirty="0">
                <a:solidFill>
                  <a:prstClr val="white">
                    <a:lumMod val="95000"/>
                  </a:prst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ชุด</a:t>
            </a:r>
            <a:r>
              <a:rPr lang="th-TH" sz="4000" b="1" dirty="0" smtClean="0">
                <a:solidFill>
                  <a:prstClr val="white">
                    <a:lumMod val="95000"/>
                  </a:prst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ผ่าตัด (</a:t>
            </a:r>
            <a:r>
              <a:rPr lang="en-US" sz="4000" b="1" dirty="0">
                <a:solidFill>
                  <a:prstClr val="white">
                    <a:lumMod val="95000"/>
                  </a:prstClr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Dissecting Set)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6200"/>
            <a:ext cx="872490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308163" y="1301751"/>
            <a:ext cx="3276600" cy="5369859"/>
            <a:chOff x="308163" y="1301751"/>
            <a:chExt cx="3276600" cy="5369859"/>
          </a:xfrm>
        </p:grpSpPr>
        <p:pic>
          <p:nvPicPr>
            <p:cNvPr id="2" name="Picture 1" descr="photo"/>
            <p:cNvPicPr/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 l="4297" t="7124" r="5067" b="7092"/>
            <a:stretch>
              <a:fillRect/>
            </a:stretch>
          </p:blipFill>
          <p:spPr bwMode="auto">
            <a:xfrm rot="16200000">
              <a:off x="-738467" y="2348381"/>
              <a:ext cx="5369859" cy="327660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" name="TextBox 5"/>
            <p:cNvSpPr txBox="1"/>
            <p:nvPr/>
          </p:nvSpPr>
          <p:spPr>
            <a:xfrm>
              <a:off x="1716736" y="1447800"/>
              <a:ext cx="504000" cy="449353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>
                  <a:solidFill>
                    <a:schemeClr val="bg1"/>
                  </a:solidFill>
                </a:rPr>
                <a:t>1</a:t>
              </a:r>
            </a:p>
            <a:p>
              <a:endParaRPr lang="en-US" sz="1400" b="1" dirty="0" smtClean="0">
                <a:solidFill>
                  <a:schemeClr val="bg1"/>
                </a:solidFill>
              </a:endParaRPr>
            </a:p>
            <a:p>
              <a:r>
                <a:rPr lang="en-US" sz="2000" b="1" dirty="0" smtClean="0">
                  <a:solidFill>
                    <a:schemeClr val="bg1"/>
                  </a:solidFill>
                </a:rPr>
                <a:t>2</a:t>
              </a:r>
            </a:p>
            <a:p>
              <a:endParaRPr lang="en-US" sz="2400" b="1" dirty="0">
                <a:solidFill>
                  <a:schemeClr val="bg1"/>
                </a:solidFill>
              </a:endParaRPr>
            </a:p>
            <a:p>
              <a:r>
                <a:rPr lang="en-US" sz="2000" b="1" dirty="0" smtClean="0">
                  <a:solidFill>
                    <a:schemeClr val="bg1"/>
                  </a:solidFill>
                </a:rPr>
                <a:t>3</a:t>
              </a:r>
            </a:p>
            <a:p>
              <a:endParaRPr lang="en-US" sz="1200" b="1" dirty="0">
                <a:solidFill>
                  <a:schemeClr val="bg1"/>
                </a:solidFill>
              </a:endParaRPr>
            </a:p>
            <a:p>
              <a:r>
                <a:rPr lang="en-US" sz="2000" b="1" dirty="0" smtClean="0">
                  <a:solidFill>
                    <a:schemeClr val="bg1"/>
                  </a:solidFill>
                </a:rPr>
                <a:t>4</a:t>
              </a:r>
            </a:p>
            <a:p>
              <a:endParaRPr lang="en-US" b="1" dirty="0">
                <a:solidFill>
                  <a:schemeClr val="bg1"/>
                </a:solidFill>
              </a:endParaRPr>
            </a:p>
            <a:p>
              <a:r>
                <a:rPr lang="en-US" sz="2000" b="1" dirty="0" smtClean="0">
                  <a:solidFill>
                    <a:schemeClr val="bg1"/>
                  </a:solidFill>
                </a:rPr>
                <a:t>5</a:t>
              </a:r>
            </a:p>
            <a:p>
              <a:endParaRPr lang="en-US" b="1" dirty="0">
                <a:solidFill>
                  <a:schemeClr val="bg1"/>
                </a:solidFill>
              </a:endParaRPr>
            </a:p>
            <a:p>
              <a:r>
                <a:rPr lang="en-US" sz="2000" b="1" dirty="0" smtClean="0">
                  <a:solidFill>
                    <a:schemeClr val="bg1"/>
                  </a:solidFill>
                </a:rPr>
                <a:t>6</a:t>
              </a:r>
            </a:p>
            <a:p>
              <a:endParaRPr lang="en-US" sz="900" b="1" dirty="0" smtClean="0">
                <a:solidFill>
                  <a:schemeClr val="bg1"/>
                </a:solidFill>
              </a:endParaRPr>
            </a:p>
            <a:p>
              <a:r>
                <a:rPr lang="en-US" sz="2000" b="1" dirty="0" smtClean="0">
                  <a:solidFill>
                    <a:schemeClr val="bg1"/>
                  </a:solidFill>
                </a:rPr>
                <a:t>7</a:t>
              </a:r>
            </a:p>
            <a:p>
              <a:endParaRPr lang="en-US" sz="2400" b="1" dirty="0">
                <a:solidFill>
                  <a:schemeClr val="bg1"/>
                </a:solidFill>
              </a:endParaRPr>
            </a:p>
            <a:p>
              <a:r>
                <a:rPr lang="en-US" sz="2000" b="1" dirty="0" smtClean="0">
                  <a:solidFill>
                    <a:schemeClr val="bg1"/>
                  </a:solidFill>
                </a:rPr>
                <a:t>8</a:t>
              </a:r>
              <a:endParaRPr lang="th-TH" sz="2000" b="1" dirty="0">
                <a:solidFill>
                  <a:schemeClr val="bg1"/>
                </a:solidFill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5536940"/>
              </p:ext>
            </p:extLst>
          </p:nvPr>
        </p:nvGraphicFramePr>
        <p:xfrm>
          <a:off x="3733801" y="2133601"/>
          <a:ext cx="5276851" cy="3901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800"/>
                <a:gridCol w="4591051"/>
              </a:tblGrid>
              <a:tr h="447040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>
                          <a:solidFill>
                            <a:schemeClr val="tx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1</a:t>
                      </a:r>
                      <a:endParaRPr lang="th-TH" sz="26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เข็มเขี่ยปลายแหลม และปลายมน</a:t>
                      </a:r>
                      <a:endParaRPr lang="th-TH" sz="2600" b="1" dirty="0">
                        <a:solidFill>
                          <a:schemeClr val="tx1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>
                          <a:latin typeface="TH SarabunPSK" pitchFamily="34" charset="-34"/>
                          <a:cs typeface="TH SarabunPSK" pitchFamily="34" charset="-34"/>
                        </a:rPr>
                        <a:t>2</a:t>
                      </a:r>
                      <a:endParaRPr lang="th-TH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สปาตูล่า </a:t>
                      </a:r>
                      <a:endParaRPr lang="th-TH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>
                          <a:latin typeface="TH SarabunPSK" pitchFamily="34" charset="-34"/>
                          <a:cs typeface="TH SarabunPSK" pitchFamily="34" charset="-34"/>
                        </a:rPr>
                        <a:t>3</a:t>
                      </a:r>
                      <a:endParaRPr lang="th-TH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ด้ามมีดผ่าตัด</a:t>
                      </a:r>
                      <a:endParaRPr lang="th-TH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>
                          <a:latin typeface="TH SarabunPSK" pitchFamily="34" charset="-34"/>
                          <a:cs typeface="TH SarabunPSK" pitchFamily="34" charset="-34"/>
                        </a:rPr>
                        <a:t>4</a:t>
                      </a:r>
                      <a:endParaRPr lang="th-TH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มีดผ่าตัด </a:t>
                      </a:r>
                      <a:endParaRPr lang="th-TH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>
                          <a:latin typeface="TH SarabunPSK" pitchFamily="34" charset="-34"/>
                          <a:cs typeface="TH SarabunPSK" pitchFamily="34" charset="-34"/>
                        </a:rPr>
                        <a:t>5</a:t>
                      </a:r>
                      <a:endParaRPr lang="th-TH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ใบมีดผ่าตัด และหลอดหยด</a:t>
                      </a:r>
                      <a:endParaRPr lang="th-TH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>
                          <a:latin typeface="TH SarabunPSK" pitchFamily="34" charset="-34"/>
                          <a:cs typeface="TH SarabunPSK" pitchFamily="34" charset="-34"/>
                        </a:rPr>
                        <a:t>6</a:t>
                      </a:r>
                      <a:endParaRPr lang="th-TH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ปากคีบสแตนเลสปแหลม และปลายมน</a:t>
                      </a:r>
                      <a:endParaRPr lang="th-TH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>
                          <a:latin typeface="TH SarabunPSK" pitchFamily="34" charset="-34"/>
                          <a:cs typeface="TH SarabunPSK" pitchFamily="34" charset="-34"/>
                        </a:rPr>
                        <a:t>7</a:t>
                      </a:r>
                      <a:endParaRPr lang="th-TH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2600" b="1" dirty="0" smtClean="0">
                          <a:effectLst/>
                          <a:latin typeface="TH SarabunPSK" pitchFamily="34" charset="-34"/>
                          <a:ea typeface="Calibri"/>
                          <a:cs typeface="TH SarabunPSK" pitchFamily="34" charset="-34"/>
                        </a:rPr>
                        <a:t>ปากคีบสแตนเลสปลายโค้ง และไม้บรรทัด</a:t>
                      </a:r>
                      <a:endParaRPr lang="th-TH" sz="2600" b="1" dirty="0" smtClean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600" b="1" dirty="0" smtClean="0">
                          <a:latin typeface="TH SarabunPSK" pitchFamily="34" charset="-34"/>
                          <a:cs typeface="TH SarabunPSK" pitchFamily="34" charset="-34"/>
                        </a:rPr>
                        <a:t>8</a:t>
                      </a:r>
                      <a:endParaRPr lang="th-TH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600" b="1" dirty="0" smtClean="0">
                          <a:latin typeface="TH SarabunPSK" pitchFamily="34" charset="-34"/>
                          <a:cs typeface="TH SarabunPSK" pitchFamily="34" charset="-34"/>
                        </a:rPr>
                        <a:t>กรรไกรผ่าตัดสแตนเลสปลายแหลม และปลายมน</a:t>
                      </a:r>
                      <a:endParaRPr lang="th-TH" sz="2600" b="1" dirty="0"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0128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6200"/>
            <a:ext cx="872490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905000" y="874691"/>
            <a:ext cx="7010400" cy="1908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th-TH" sz="4000" b="1" u="sng" dirty="0">
                <a:solidFill>
                  <a:schemeClr val="accent6">
                    <a:lumMod val="60000"/>
                    <a:lumOff val="40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จุดประสงค์</a:t>
            </a:r>
          </a:p>
          <a:p>
            <a:endParaRPr lang="th-TH" sz="1400" b="1" dirty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        เพื่อให้นักเรียน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ศึกษาเปรียบเทียบ</a:t>
            </a:r>
            <a:r>
              <a:rPr lang="th-TH" sz="3200" b="1" dirty="0">
                <a:latin typeface="TH SarabunPSK" pitchFamily="34" charset="-34"/>
                <a:cs typeface="TH SarabunPSK" pitchFamily="34" charset="-34"/>
              </a:rPr>
              <a:t>ลักษณะทางเดินอาหารของปลากินพืชและปลากินเนื้อ</a:t>
            </a:r>
            <a:endParaRPr lang="th-TH" sz="3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0374" y="2755377"/>
            <a:ext cx="14446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tabLst>
                <a:tab pos="685800" algn="l"/>
              </a:tabLst>
            </a:pPr>
            <a:r>
              <a:rPr lang="th-TH" sz="4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วิธีปฏิบัติ</a:t>
            </a:r>
            <a:endParaRPr lang="th-TH" sz="40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15911" y="3962400"/>
            <a:ext cx="2908290" cy="1532334"/>
          </a:xfrm>
          <a:prstGeom prst="round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ศึกษาโครงสร้างกายวิภาคภายนอกของ</a:t>
            </a:r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ปลากินพืชและปลากิน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เนื้อ   </a:t>
            </a:r>
            <a:endParaRPr lang="th-TH" sz="28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324" t="25211" r="26471" b="18530"/>
          <a:stretch/>
        </p:blipFill>
        <p:spPr bwMode="auto">
          <a:xfrm>
            <a:off x="4343400" y="3358888"/>
            <a:ext cx="3818965" cy="27393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998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ปลา"/>
          <p:cNvPicPr/>
          <p:nvPr/>
        </p:nvPicPr>
        <p:blipFill>
          <a:blip r:embed="rId2">
            <a:lum bright="-36000" contrast="54000"/>
            <a:grayscl/>
            <a:biLevel thresh="50000"/>
          </a:blip>
          <a:srcRect/>
          <a:stretch>
            <a:fillRect/>
          </a:stretch>
        </p:blipFill>
        <p:spPr bwMode="auto">
          <a:xfrm>
            <a:off x="5638800" y="2538612"/>
            <a:ext cx="2895600" cy="157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6200"/>
            <a:ext cx="872490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1795702" y="947807"/>
            <a:ext cx="14446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tabLst>
                <a:tab pos="685800" algn="l"/>
              </a:tabLst>
            </a:pPr>
            <a:r>
              <a:rPr lang="th-TH" sz="4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วิธีปฏิบัติ</a:t>
            </a:r>
            <a:endParaRPr lang="th-TH" sz="40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5227" y="1636117"/>
            <a:ext cx="3159583" cy="1532334"/>
          </a:xfrm>
          <a:prstGeom prst="round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800" b="1" dirty="0" smtClean="0"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ศึกษาโครงสร้างกายวิภาค ภายในทางเดินอาหารของ</a:t>
            </a:r>
          </a:p>
          <a:p>
            <a:r>
              <a:rPr lang="th-TH" sz="2800" b="1" dirty="0">
                <a:latin typeface="TH SarabunPSK" pitchFamily="34" charset="-34"/>
                <a:cs typeface="TH SarabunPSK" pitchFamily="34" charset="-34"/>
              </a:rPr>
              <a:t> ปลากินพืชและปลากินเนื้อ</a:t>
            </a:r>
            <a:endParaRPr lang="th-TH" sz="28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69"/>
          <a:stretch/>
        </p:blipFill>
        <p:spPr bwMode="auto">
          <a:xfrm>
            <a:off x="271150" y="3352800"/>
            <a:ext cx="4410573" cy="30740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429000" y="720182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th-TH" sz="2400" b="1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การผ่าตัดปลา</a:t>
            </a:r>
          </a:p>
          <a:p>
            <a:pPr marL="514350" lvl="0" indent="-514350">
              <a:buAutoNum type="arabicParenBoth"/>
            </a:pPr>
            <a:r>
              <a:rPr lang="th-TH" sz="2400" b="1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โดย</a:t>
            </a:r>
            <a:r>
              <a:rPr lang="th-TH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ใช้กรรไกรสอดตรงทวาร</a:t>
            </a:r>
            <a:r>
              <a:rPr lang="th-TH" sz="2400" b="1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หนัก ยก</a:t>
            </a:r>
            <a:r>
              <a:rPr lang="th-TH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ปลายกรรไกรขึ้น</a:t>
            </a:r>
            <a:r>
              <a:rPr lang="th-TH" sz="2400" b="1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เล็กน้อย </a:t>
            </a:r>
          </a:p>
          <a:p>
            <a:pPr marL="514350" lvl="0" indent="-514350">
              <a:buAutoNum type="arabicParenBoth"/>
            </a:pPr>
            <a:r>
              <a:rPr lang="th-TH" sz="2400" b="1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ตัด</a:t>
            </a:r>
            <a:r>
              <a:rPr lang="th-TH" sz="2400" b="1" dirty="0">
                <a:latin typeface="TH SarabunPSK" pitchFamily="34" charset="-34"/>
                <a:ea typeface="Times New Roman"/>
                <a:cs typeface="TH SarabunPSK" pitchFamily="34" charset="-34"/>
              </a:rPr>
              <a:t>ตรงขึ้นไปหาเส้นข้างตัวจนติดกระดูกสัน</a:t>
            </a:r>
            <a:r>
              <a:rPr lang="th-TH" sz="2400" b="1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หลัง </a:t>
            </a:r>
          </a:p>
          <a:p>
            <a:pPr marL="514350" lvl="0" indent="-514350">
              <a:buAutoNum type="arabicParenBoth"/>
            </a:pP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ตัด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ต่อไปทางหัวจนถึงแผ่นปิด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เหงือก</a:t>
            </a:r>
            <a:r>
              <a:rPr lang="th-TH" sz="2400" b="1" dirty="0" smtClean="0">
                <a:latin typeface="TH SarabunPSK" pitchFamily="34" charset="-34"/>
                <a:ea typeface="Times New Roman"/>
                <a:cs typeface="TH SarabunPSK" pitchFamily="34" charset="-34"/>
              </a:rPr>
              <a:t> และ</a:t>
            </a:r>
            <a:r>
              <a:rPr lang="th-TH" sz="2400" b="1" dirty="0">
                <a:latin typeface="TH SarabunPSK" pitchFamily="34" charset="-34"/>
                <a:cs typeface="TH SarabunPSK" pitchFamily="34" charset="-34"/>
              </a:rPr>
              <a:t>ตัดย้อนลงมาทางด้าน</a:t>
            </a:r>
            <a:r>
              <a:rPr lang="th-TH" sz="2400" b="1" dirty="0" smtClean="0">
                <a:latin typeface="TH SarabunPSK" pitchFamily="34" charset="-34"/>
                <a:cs typeface="TH SarabunPSK" pitchFamily="34" charset="-34"/>
              </a:rPr>
              <a:t>ท้อง </a:t>
            </a:r>
            <a:endParaRPr lang="en-US" sz="2400" b="1" dirty="0">
              <a:latin typeface="TH SarabunPSK" pitchFamily="34" charset="-34"/>
              <a:cs typeface="TH SarabunPSK" pitchFamily="34" charset="-34"/>
            </a:endParaRPr>
          </a:p>
          <a:p>
            <a:endParaRPr lang="en-US" sz="2400" b="1" dirty="0"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962400"/>
            <a:ext cx="3600450" cy="253502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209800" y="6324600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ปลานิล</a:t>
            </a:r>
            <a:endParaRPr lang="th-TH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28816" y="6400800"/>
            <a:ext cx="1542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ปลาทรายแดง</a:t>
            </a:r>
            <a:endParaRPr lang="th-TH" sz="28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91057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389" t="14983" r="8185" b="4107"/>
          <a:stretch/>
        </p:blipFill>
        <p:spPr bwMode="auto">
          <a:xfrm>
            <a:off x="4495800" y="3003176"/>
            <a:ext cx="4133727" cy="37203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6200"/>
            <a:ext cx="872490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795702" y="947807"/>
            <a:ext cx="144462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tabLst>
                <a:tab pos="685800" algn="l"/>
              </a:tabLst>
            </a:pPr>
            <a:r>
              <a:rPr lang="th-TH" sz="4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วิธีปฏิบัติ</a:t>
            </a:r>
            <a:endParaRPr lang="th-TH" sz="40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7874" y="1828800"/>
            <a:ext cx="380658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th-TH" sz="2400" b="1" dirty="0">
                <a:latin typeface="Times New Roman"/>
                <a:ea typeface="Times New Roman"/>
                <a:cs typeface="TH SarabunPSK"/>
              </a:rPr>
              <a:t>ใช้เข็มเขี่ยแยกลำไส้ออกมาให้เห็นทางเดินอาหารชัดเจน ตั้งแต่ส่วนต้นจนถึง</a:t>
            </a:r>
            <a:r>
              <a:rPr lang="th-TH" sz="2400" b="1" dirty="0" smtClean="0">
                <a:latin typeface="Times New Roman"/>
                <a:ea typeface="Times New Roman"/>
                <a:cs typeface="TH SarabunPSK"/>
              </a:rPr>
              <a:t>ส่วนท้ายที่</a:t>
            </a:r>
            <a:r>
              <a:rPr lang="th-TH" sz="2400" b="1" dirty="0">
                <a:latin typeface="Times New Roman"/>
                <a:ea typeface="Times New Roman"/>
                <a:cs typeface="TH SarabunPSK"/>
              </a:rPr>
              <a:t>ต่อกับทวาร</a:t>
            </a:r>
            <a:r>
              <a:rPr lang="th-TH" sz="2400" b="1" dirty="0" smtClean="0">
                <a:latin typeface="Times New Roman"/>
                <a:ea typeface="Times New Roman"/>
                <a:cs typeface="TH SarabunPSK"/>
              </a:rPr>
              <a:t>หนัก ศึกษาอวัยวะทางเดินอาหาร</a:t>
            </a:r>
            <a:endParaRPr lang="en-US" b="1" dirty="0">
              <a:latin typeface="Times New Roman"/>
              <a:ea typeface="Times New Roman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822355"/>
              </p:ext>
            </p:extLst>
          </p:nvPr>
        </p:nvGraphicFramePr>
        <p:xfrm>
          <a:off x="457200" y="4648200"/>
          <a:ext cx="3657600" cy="1828800"/>
        </p:xfrm>
        <a:graphic>
          <a:graphicData uri="http://schemas.openxmlformats.org/drawingml/2006/table">
            <a:tbl>
              <a:tblPr/>
              <a:tblGrid>
                <a:gridCol w="3657600"/>
              </a:tblGrid>
              <a:tr h="332740">
                <a:tc>
                  <a:txBody>
                    <a:bodyPr/>
                    <a:lstStyle/>
                    <a:p>
                      <a:pPr algn="ctr">
                        <a:spcBef>
                          <a:spcPts val="1200"/>
                        </a:spcBef>
                        <a:spcAft>
                          <a:spcPts val="300"/>
                        </a:spcAft>
                      </a:pPr>
                      <a:r>
                        <a:rPr lang="th-TH" sz="2400" b="1" dirty="0"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ประเด็น</a:t>
                      </a:r>
                      <a:endParaRPr lang="en-US" sz="1200" b="1" dirty="0"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1. </a:t>
                      </a:r>
                      <a:r>
                        <a:rPr lang="th-TH" sz="24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ความยาวของลำไส้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2. </a:t>
                      </a:r>
                      <a:r>
                        <a:rPr lang="th-TH" sz="24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ความหนาของกระเพาะอาหาร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3. </a:t>
                      </a:r>
                      <a:r>
                        <a:rPr lang="th-TH" sz="2400" b="1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ขนาดของกระเพาะอาหาร</a:t>
                      </a:r>
                      <a:endParaRPr lang="en-US" sz="1800" b="1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4. </a:t>
                      </a:r>
                      <a:r>
                        <a:rPr lang="th-TH" sz="2400" b="1" dirty="0">
                          <a:effectLst/>
                          <a:latin typeface="TH SarabunPSK" pitchFamily="34" charset="-34"/>
                          <a:ea typeface="Times New Roman"/>
                          <a:cs typeface="TH SarabunPSK" pitchFamily="34" charset="-34"/>
                        </a:rPr>
                        <a:t>ความแข็งแรงของกระเพาะอาหาร</a:t>
                      </a:r>
                      <a:endParaRPr lang="en-US" sz="1800" b="1" dirty="0">
                        <a:effectLst/>
                        <a:latin typeface="TH SarabunPSK" pitchFamily="34" charset="-34"/>
                        <a:ea typeface="Times New Roman"/>
                        <a:cs typeface="TH SarabunPSK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61950" y="3564836"/>
            <a:ext cx="3905250" cy="930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52352" rIns="91440" bIns="3808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228600" algn="l"/>
              </a:tabLst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เปรียบเทียบลักษณะทางเดินอาหารของปลากินพืชและปลากินสัตว์</a:t>
            </a:r>
            <a:endParaRPr kumimoji="0" lang="th-TH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sp>
        <p:nvSpPr>
          <p:cNvPr id="8" name="Down Arrow 7"/>
          <p:cNvSpPr/>
          <p:nvPr/>
        </p:nvSpPr>
        <p:spPr>
          <a:xfrm>
            <a:off x="2057400" y="3124200"/>
            <a:ext cx="257175" cy="440636"/>
          </a:xfrm>
          <a:prstGeom prst="down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12" t="16248" b="13509"/>
          <a:stretch/>
        </p:blipFill>
        <p:spPr bwMode="auto">
          <a:xfrm>
            <a:off x="4764343" y="947805"/>
            <a:ext cx="3596640" cy="205536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2437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76200"/>
            <a:ext cx="872490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325207" y="1560022"/>
            <a:ext cx="196079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tabLst>
                <a:tab pos="685800" algn="l"/>
              </a:tabLst>
            </a:pPr>
            <a:r>
              <a:rPr lang="th-TH" sz="40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ผลการศึกษา</a:t>
            </a:r>
            <a:endParaRPr lang="th-TH" sz="40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0" y="1598494"/>
            <a:ext cx="6702238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th-TH" sz="3500" b="1" dirty="0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วาด</a:t>
            </a:r>
            <a:r>
              <a:rPr lang="th-TH" sz="3500" b="1" dirty="0" smtClean="0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ภาพทางเดินอาหาร </a:t>
            </a:r>
            <a:r>
              <a:rPr lang="th-TH" sz="3500" b="1" dirty="0">
                <a:solidFill>
                  <a:srgbClr val="000000"/>
                </a:solidFill>
                <a:latin typeface="TH Sarabun New" pitchFamily="34" charset="-34"/>
                <a:cs typeface="TH Sarabun New" pitchFamily="34" charset="-34"/>
              </a:rPr>
              <a:t>พร้อมชี้ส่วนประกอบที่สำคัญ</a:t>
            </a:r>
            <a:endParaRPr lang="th-TH" b="1" dirty="0">
              <a:solidFill>
                <a:srgbClr val="000000"/>
              </a:solidFill>
              <a:latin typeface="TH Sarabun New" pitchFamily="34" charset="-34"/>
              <a:cs typeface="TH Sarabun New" pitchFamily="34" charset="-34"/>
            </a:endParaRPr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602" y="2667000"/>
            <a:ext cx="3190197" cy="2645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088" y="5486400"/>
            <a:ext cx="7915562" cy="355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1493" y="2667000"/>
            <a:ext cx="3581400" cy="2702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6211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46050"/>
            <a:ext cx="872490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143000"/>
            <a:ext cx="6842760" cy="51320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2552700" y="5225534"/>
            <a:ext cx="914400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dirty="0" smtClean="0"/>
              <a:t>liver</a:t>
            </a:r>
            <a:endParaRPr lang="th-TH" sz="2000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352800" y="4483417"/>
            <a:ext cx="228600" cy="774383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021580" y="3581400"/>
            <a:ext cx="1684020" cy="60960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6705600" y="3990945"/>
            <a:ext cx="1219200" cy="40011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dirty="0" smtClean="0"/>
              <a:t>stomach</a:t>
            </a:r>
            <a:endParaRPr lang="th-TH" sz="2000" dirty="0"/>
          </a:p>
        </p:txBody>
      </p:sp>
      <p:sp>
        <p:nvSpPr>
          <p:cNvPr id="18" name="Rectangle 17"/>
          <p:cNvSpPr/>
          <p:nvPr/>
        </p:nvSpPr>
        <p:spPr>
          <a:xfrm>
            <a:off x="6261494" y="4825424"/>
            <a:ext cx="1210588" cy="40011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000" dirty="0"/>
              <a:t> intestine</a:t>
            </a:r>
            <a:endParaRPr lang="th-TH" sz="2000" dirty="0"/>
          </a:p>
        </p:txBody>
      </p:sp>
      <p:sp>
        <p:nvSpPr>
          <p:cNvPr id="20" name="Rectangle 19"/>
          <p:cNvSpPr/>
          <p:nvPr/>
        </p:nvSpPr>
        <p:spPr>
          <a:xfrm>
            <a:off x="3657600" y="5594268"/>
            <a:ext cx="1219200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sz="1600" b="1" dirty="0" smtClean="0"/>
              <a:t>Gall bladder</a:t>
            </a:r>
            <a:endParaRPr lang="th-TH" sz="1600" b="1" dirty="0"/>
          </a:p>
        </p:txBody>
      </p:sp>
      <p:cxnSp>
        <p:nvCxnSpPr>
          <p:cNvPr id="21" name="Straight Connector 20"/>
          <p:cNvCxnSpPr/>
          <p:nvPr/>
        </p:nvCxnSpPr>
        <p:spPr>
          <a:xfrm flipH="1">
            <a:off x="4648200" y="5198111"/>
            <a:ext cx="228600" cy="387192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5486400" y="4628759"/>
            <a:ext cx="775094" cy="241849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26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46050"/>
            <a:ext cx="872490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344706"/>
            <a:ext cx="7726680" cy="52578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6477000" y="4451866"/>
            <a:ext cx="914400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Liver</a:t>
            </a:r>
            <a:endParaRPr lang="th-TH" dirty="0"/>
          </a:p>
        </p:txBody>
      </p:sp>
      <p:sp>
        <p:nvSpPr>
          <p:cNvPr id="10" name="Rectangle 9"/>
          <p:cNvSpPr/>
          <p:nvPr/>
        </p:nvSpPr>
        <p:spPr>
          <a:xfrm>
            <a:off x="2133600" y="5410200"/>
            <a:ext cx="1219200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Gall bladder</a:t>
            </a:r>
            <a:endParaRPr lang="th-TH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5334000" y="4451866"/>
            <a:ext cx="1066800" cy="184666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3329940" y="5105400"/>
            <a:ext cx="1165860" cy="536077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074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46050"/>
            <a:ext cx="872490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6" name="Group 25"/>
          <p:cNvGrpSpPr/>
          <p:nvPr/>
        </p:nvGrpSpPr>
        <p:grpSpPr>
          <a:xfrm>
            <a:off x="1989385" y="991861"/>
            <a:ext cx="6096000" cy="5347351"/>
            <a:chOff x="4724400" y="1041961"/>
            <a:chExt cx="4468897" cy="4035385"/>
          </a:xfrm>
        </p:grpSpPr>
        <p:pic>
          <p:nvPicPr>
            <p:cNvPr id="5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6218"/>
            <a:stretch/>
          </p:blipFill>
          <p:spPr bwMode="auto">
            <a:xfrm>
              <a:off x="4724400" y="1488981"/>
              <a:ext cx="4468897" cy="314325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6376416" y="1041961"/>
              <a:ext cx="154241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h-TH" sz="2800" b="1" dirty="0" smtClean="0">
                  <a:latin typeface="TH SarabunPSK" pitchFamily="34" charset="-34"/>
                  <a:cs typeface="TH SarabunPSK" pitchFamily="34" charset="-34"/>
                </a:rPr>
                <a:t>ปลาทรายแดง</a:t>
              </a:r>
              <a:endParaRPr lang="th-TH" sz="2800" b="1" dirty="0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467600" y="4677236"/>
              <a:ext cx="1210588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>
              <a:spAutoFit/>
            </a:bodyPr>
            <a:lstStyle/>
            <a:p>
              <a:r>
                <a:rPr lang="en-US" sz="2000" dirty="0"/>
                <a:t> intestine</a:t>
              </a:r>
              <a:endParaRPr lang="th-TH" sz="2000" dirty="0"/>
            </a:p>
          </p:txBody>
        </p:sp>
        <p:cxnSp>
          <p:nvCxnSpPr>
            <p:cNvPr id="15" name="Straight Connector 14"/>
            <p:cNvCxnSpPr/>
            <p:nvPr/>
          </p:nvCxnSpPr>
          <p:spPr>
            <a:xfrm flipH="1" flipV="1">
              <a:off x="7772400" y="4320259"/>
              <a:ext cx="146426" cy="311972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Rectangle 16"/>
            <p:cNvSpPr/>
            <p:nvPr/>
          </p:nvSpPr>
          <p:spPr>
            <a:xfrm>
              <a:off x="7167106" y="3200400"/>
              <a:ext cx="1223412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>
              <a:spAutoFit/>
            </a:bodyPr>
            <a:lstStyle/>
            <a:p>
              <a:r>
                <a:rPr lang="en-US" sz="2000" dirty="0"/>
                <a:t> </a:t>
              </a:r>
              <a:r>
                <a:rPr lang="en-US" sz="2000" dirty="0" smtClean="0"/>
                <a:t>stomach</a:t>
              </a:r>
              <a:endParaRPr lang="th-TH" sz="2000" dirty="0"/>
            </a:p>
          </p:txBody>
        </p:sp>
        <p:cxnSp>
          <p:nvCxnSpPr>
            <p:cNvPr id="18" name="Straight Connector 17"/>
            <p:cNvCxnSpPr>
              <a:stCxn id="17" idx="1"/>
            </p:cNvCxnSpPr>
            <p:nvPr/>
          </p:nvCxnSpPr>
          <p:spPr>
            <a:xfrm flipH="1" flipV="1">
              <a:off x="6553200" y="3193396"/>
              <a:ext cx="613906" cy="207059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V="1">
              <a:off x="5638800" y="3810001"/>
              <a:ext cx="253341" cy="710177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1"/>
            <p:cNvSpPr/>
            <p:nvPr/>
          </p:nvSpPr>
          <p:spPr>
            <a:xfrm>
              <a:off x="5027094" y="4607732"/>
              <a:ext cx="1681871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>
              <a:spAutoFit/>
            </a:bodyPr>
            <a:lstStyle/>
            <a:p>
              <a:r>
                <a:rPr lang="en-US" sz="2000" dirty="0" smtClean="0"/>
                <a:t>pyloric caeca</a:t>
              </a:r>
              <a:endParaRPr lang="th-TH" sz="2000" dirty="0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4776082" y="3206843"/>
              <a:ext cx="655949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>
              <a:spAutoFit/>
            </a:bodyPr>
            <a:lstStyle/>
            <a:p>
              <a:r>
                <a:rPr lang="en-US" sz="2000" dirty="0" smtClean="0"/>
                <a:t>liver</a:t>
              </a:r>
              <a:endParaRPr lang="th-TH" sz="2000" dirty="0"/>
            </a:p>
          </p:txBody>
        </p:sp>
        <p:cxnSp>
          <p:nvCxnSpPr>
            <p:cNvPr id="24" name="Straight Connector 23"/>
            <p:cNvCxnSpPr>
              <a:stCxn id="23" idx="3"/>
            </p:cNvCxnSpPr>
            <p:nvPr/>
          </p:nvCxnSpPr>
          <p:spPr>
            <a:xfrm flipV="1">
              <a:off x="5432031" y="3193396"/>
              <a:ext cx="460110" cy="213502"/>
            </a:xfrm>
            <a:prstGeom prst="line">
              <a:avLst/>
            </a:prstGeom>
            <a:ln w="3810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12383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46050"/>
            <a:ext cx="8724900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341" y="2586320"/>
            <a:ext cx="4889500" cy="31575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093259" y="2077387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ปลานิล</a:t>
            </a:r>
            <a:endParaRPr lang="th-TH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36059" y="5787791"/>
            <a:ext cx="1210588" cy="40011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000" dirty="0"/>
              <a:t> intestine</a:t>
            </a:r>
            <a:endParaRPr lang="th-TH" sz="2000" dirty="0"/>
          </a:p>
        </p:txBody>
      </p:sp>
      <p:cxnSp>
        <p:nvCxnSpPr>
          <p:cNvPr id="11" name="Straight Connector 10"/>
          <p:cNvCxnSpPr>
            <a:stCxn id="9" idx="0"/>
          </p:cNvCxnSpPr>
          <p:nvPr/>
        </p:nvCxnSpPr>
        <p:spPr>
          <a:xfrm flipV="1">
            <a:off x="2241353" y="5475818"/>
            <a:ext cx="0" cy="311973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18"/>
          <a:stretch/>
        </p:blipFill>
        <p:spPr bwMode="auto">
          <a:xfrm>
            <a:off x="4760259" y="2600607"/>
            <a:ext cx="4468897" cy="3143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412275" y="2153587"/>
            <a:ext cx="15424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b="1" dirty="0" smtClean="0">
                <a:latin typeface="TH SarabunPSK" pitchFamily="34" charset="-34"/>
                <a:cs typeface="TH SarabunPSK" pitchFamily="34" charset="-34"/>
              </a:rPr>
              <a:t>ปลาทรายแดง</a:t>
            </a:r>
            <a:endParaRPr lang="th-TH" sz="2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503459" y="5788862"/>
            <a:ext cx="1210588" cy="40011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000" dirty="0"/>
              <a:t> intestine</a:t>
            </a:r>
            <a:endParaRPr lang="th-TH" sz="2000" dirty="0"/>
          </a:p>
        </p:txBody>
      </p:sp>
      <p:cxnSp>
        <p:nvCxnSpPr>
          <p:cNvPr id="15" name="Straight Connector 14"/>
          <p:cNvCxnSpPr/>
          <p:nvPr/>
        </p:nvCxnSpPr>
        <p:spPr>
          <a:xfrm flipH="1" flipV="1">
            <a:off x="7808259" y="5431885"/>
            <a:ext cx="146426" cy="311972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7202965" y="4312026"/>
            <a:ext cx="1223412" cy="40011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000" dirty="0"/>
              <a:t> </a:t>
            </a:r>
            <a:r>
              <a:rPr lang="en-US" sz="2000" dirty="0" smtClean="0"/>
              <a:t>stomach</a:t>
            </a:r>
            <a:endParaRPr lang="th-TH" sz="2000" dirty="0"/>
          </a:p>
        </p:txBody>
      </p:sp>
      <p:cxnSp>
        <p:nvCxnSpPr>
          <p:cNvPr id="18" name="Straight Connector 17"/>
          <p:cNvCxnSpPr>
            <a:stCxn id="17" idx="1"/>
          </p:cNvCxnSpPr>
          <p:nvPr/>
        </p:nvCxnSpPr>
        <p:spPr>
          <a:xfrm flipH="1" flipV="1">
            <a:off x="6589059" y="4305022"/>
            <a:ext cx="613906" cy="207059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674659" y="4921627"/>
            <a:ext cx="253341" cy="710177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5062953" y="5719358"/>
            <a:ext cx="1681871" cy="40011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000" dirty="0" smtClean="0"/>
              <a:t>pyloric caeca</a:t>
            </a:r>
            <a:endParaRPr lang="th-TH" sz="2000" dirty="0"/>
          </a:p>
        </p:txBody>
      </p:sp>
      <p:sp>
        <p:nvSpPr>
          <p:cNvPr id="23" name="Rectangle 22"/>
          <p:cNvSpPr/>
          <p:nvPr/>
        </p:nvSpPr>
        <p:spPr>
          <a:xfrm>
            <a:off x="4811941" y="4318469"/>
            <a:ext cx="655949" cy="40011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US" sz="2000" dirty="0" smtClean="0"/>
              <a:t>liver</a:t>
            </a:r>
            <a:endParaRPr lang="th-TH" sz="2000" dirty="0"/>
          </a:p>
        </p:txBody>
      </p:sp>
      <p:cxnSp>
        <p:nvCxnSpPr>
          <p:cNvPr id="24" name="Straight Connector 23"/>
          <p:cNvCxnSpPr>
            <a:stCxn id="23" idx="3"/>
          </p:cNvCxnSpPr>
          <p:nvPr/>
        </p:nvCxnSpPr>
        <p:spPr>
          <a:xfrm flipV="1">
            <a:off x="5467890" y="4305022"/>
            <a:ext cx="460110" cy="213502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1828800" y="1143000"/>
            <a:ext cx="16738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4000" b="1" dirty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ปลากิน</a:t>
            </a:r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พืช</a:t>
            </a:r>
            <a:endParaRPr lang="th-TH" sz="4000" b="1" dirty="0">
              <a:solidFill>
                <a:srgbClr val="FF0000"/>
              </a:solidFill>
              <a:latin typeface="TH SarabunPSK" pitchFamily="34" charset="-34"/>
              <a:ea typeface="Times New Roman" pitchFamily="18" charset="0"/>
              <a:cs typeface="TH SarabunPSK" pitchFamily="34" charset="-3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272814" y="1143000"/>
            <a:ext cx="182133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000" b="1" dirty="0" smtClean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ปลา</a:t>
            </a:r>
            <a:r>
              <a:rPr lang="th-TH" sz="4000" b="1" dirty="0">
                <a:solidFill>
                  <a:srgbClr val="FF0000"/>
                </a:solidFill>
                <a:latin typeface="TH SarabunPSK" pitchFamily="34" charset="-34"/>
                <a:ea typeface="Times New Roman" pitchFamily="18" charset="0"/>
                <a:cs typeface="TH SarabunPSK" pitchFamily="34" charset="-34"/>
              </a:rPr>
              <a:t>กินสัตว์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9587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321361" y="535916"/>
            <a:ext cx="5405438" cy="1719263"/>
            <a:chOff x="304544" y="1333448"/>
            <a:chExt cx="5405438" cy="1719263"/>
          </a:xfrm>
        </p:grpSpPr>
        <p:sp>
          <p:nvSpPr>
            <p:cNvPr id="32" name="Rectangle 31"/>
            <p:cNvSpPr/>
            <p:nvPr/>
          </p:nvSpPr>
          <p:spPr>
            <a:xfrm rot="20185060">
              <a:off x="4019295" y="1333448"/>
              <a:ext cx="1690687" cy="1520826"/>
            </a:xfrm>
            <a:prstGeom prst="rect">
              <a:avLst/>
            </a:prstGeom>
            <a:solidFill>
              <a:srgbClr val="E6F933">
                <a:alpha val="9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 sz="9600" b="1" dirty="0">
                <a:solidFill>
                  <a:srgbClr val="FFFFFF"/>
                </a:solidFill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 rot="21246758">
              <a:off x="2715957" y="1498548"/>
              <a:ext cx="1690688" cy="1520826"/>
            </a:xfrm>
            <a:prstGeom prst="rect">
              <a:avLst/>
            </a:prstGeom>
            <a:solidFill>
              <a:srgbClr val="FFC000">
                <a:alpha val="9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 sz="8000" b="1" dirty="0">
                <a:solidFill>
                  <a:srgbClr val="FFFFFF"/>
                </a:solidFill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 rot="508124">
              <a:off x="1603120" y="1531886"/>
              <a:ext cx="1690687" cy="1520825"/>
            </a:xfrm>
            <a:prstGeom prst="rect">
              <a:avLst/>
            </a:prstGeom>
            <a:solidFill>
              <a:srgbClr val="FCFC5E">
                <a:alpha val="93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 sz="8800" b="1" dirty="0">
                <a:solidFill>
                  <a:srgbClr val="FFFFFF"/>
                </a:solidFill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 rot="20185060">
              <a:off x="304544" y="1404886"/>
              <a:ext cx="1690688" cy="1520825"/>
            </a:xfrm>
            <a:prstGeom prst="rect">
              <a:avLst/>
            </a:prstGeom>
            <a:solidFill>
              <a:srgbClr val="E6F933">
                <a:alpha val="9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h-TH" sz="9600" b="1" dirty="0">
                <a:solidFill>
                  <a:srgbClr val="FFFFFF"/>
                </a:solidFill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1253870" y="1920824"/>
              <a:ext cx="3032125" cy="92392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sz="5400" b="1" dirty="0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The end.</a:t>
              </a:r>
              <a:endParaRPr lang="th-TH" sz="36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97" y="2632864"/>
            <a:ext cx="4231341" cy="2732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18"/>
          <a:stretch/>
        </p:blipFill>
        <p:spPr bwMode="auto">
          <a:xfrm>
            <a:off x="4760259" y="2600607"/>
            <a:ext cx="3886185" cy="27333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915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4_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910</TotalTime>
  <Words>319</Words>
  <Application>Microsoft Office PowerPoint</Application>
  <PresentationFormat>On-screen Show (4:3)</PresentationFormat>
  <Paragraphs>82</Paragraphs>
  <Slides>11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3_การออกแบบเริ่มต้น</vt:lpstr>
      <vt:lpstr>4_การออกแบบเริ่มต้น</vt:lpstr>
      <vt:lpstr>การออกแบบเริ่มต้น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ปฏิบัติการเรื่อง กายวิภาคเปรียบเทียบทางเดินอาหารของปลากินพืชและปลากินสัตว์</dc:title>
  <dc:creator>นิธิกานต์ คิมอิ๋ง</dc:creator>
  <cp:lastModifiedBy>Teacher</cp:lastModifiedBy>
  <cp:revision>39</cp:revision>
  <dcterms:created xsi:type="dcterms:W3CDTF">2013-07-16T02:14:17Z</dcterms:created>
  <dcterms:modified xsi:type="dcterms:W3CDTF">2016-03-03T09:03:25Z</dcterms:modified>
</cp:coreProperties>
</file>