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5" r:id="rId2"/>
    <p:sldMasterId id="2147483780" r:id="rId3"/>
  </p:sldMasterIdLst>
  <p:notesMasterIdLst>
    <p:notesMasterId r:id="rId15"/>
  </p:notesMasterIdLst>
  <p:sldIdLst>
    <p:sldId id="287" r:id="rId4"/>
    <p:sldId id="288" r:id="rId5"/>
    <p:sldId id="285" r:id="rId6"/>
    <p:sldId id="289" r:id="rId7"/>
    <p:sldId id="298" r:id="rId8"/>
    <p:sldId id="291" r:id="rId9"/>
    <p:sldId id="304" r:id="rId10"/>
    <p:sldId id="303" r:id="rId11"/>
    <p:sldId id="305" r:id="rId12"/>
    <p:sldId id="300" r:id="rId13"/>
    <p:sldId id="29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A8FE5-BAF1-4DAA-8439-AE79B6D6D8E9}" type="datetimeFigureOut">
              <a:rPr lang="th-TH" smtClean="0"/>
              <a:t>03/03/59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D53CE-37D7-45F0-8B4D-7D4E54E080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592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h-TH" smtClean="0">
              <a:latin typeface="Arial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</a:pPr>
            <a:fld id="{EE56B320-BA01-4E10-AF2D-64A816C9C813}" type="slidenum">
              <a:rPr lang="en-US" altLang="th-TH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th-TH" alt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 sz="1800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fld id="{1C3BB00E-E390-4ECE-9DD5-1C74A0D0B0C7}" type="slidenum">
              <a:rPr lang="en-US" altLang="th-TH" smtClean="0">
                <a:solidFill>
                  <a:srgbClr val="000000"/>
                </a:solidFill>
                <a:latin typeface="Arial" pitchFamily="34" charset="0"/>
                <a:cs typeface="Angsana New" pitchFamily="18" charset="-34"/>
              </a:rPr>
              <a:pPr/>
              <a:t>11</a:t>
            </a:fld>
            <a:endParaRPr lang="th-TH" altLang="th-TH" smtClean="0">
              <a:solidFill>
                <a:srgbClr val="000000"/>
              </a:solidFill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BC848-B4D1-4252-9103-A7EDCD54A1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9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7BDF0-DCE8-4B7A-A8FF-C11B302B0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3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C2B0-97EE-4941-AE6A-57C4FC0C3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43DA-3016-43D2-8873-DD40CC5BEC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19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1A67-C74B-4D05-A7BC-6425114F64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8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C135B-C4B2-4A89-B4B4-3E56DB78B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171C-38D1-4DF4-B334-3B995D69F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56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D49BE-D044-4E84-81D6-8B22CDB76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BD40A-A0AC-48B0-8447-C2EEE18A0A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5AE5-E762-4382-B73F-ECDBC9E4AA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CE7CB-EFDA-4BCD-B16C-B5E983F1F5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39EDE-E726-4330-93FD-4D38E995D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92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0F8AE-79C2-4A19-9C8B-060E88557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1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410E6-D29C-444C-AAC8-D043E68A8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4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A9ECD-0673-4116-8BA6-7B0B462DCF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0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13D48-0C7F-4B37-A809-D39A60237C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11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FC4A-1AD4-474D-BDF8-92B5F9C56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56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7D31A-44B0-44FA-B6CD-50CBE149CD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81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F58DC-FBA0-4925-8DC0-A983BBAE3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13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9D70-0C5C-4955-80AC-53CDD1FE6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03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0295D-1471-47DF-B2D0-F50694AA5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2F75A-5220-470A-972C-D945E6B874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5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47359-E3A6-4E7A-A0DB-401DA639F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38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1E47E-2388-4DA8-918A-6872A92D51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28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9FD28-94EC-4C9F-B74C-8D5D5E16EE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26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01F46-6E6A-4C8D-89D4-776AC3C675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63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6BF78-DD64-4866-9933-578493EF4D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40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ED787-9575-490D-9A95-D5B906F071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14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898AB-F94B-467B-A04C-6F77F1452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56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C3708-BAB4-40D1-86CE-45B0A609EB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24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42B37-1A33-4E5F-AA0E-62D0404DAA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3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6ADB-7926-4950-9A52-7EA4C8EF1A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4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D7474-E286-4042-B5BD-88714652F3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6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D6999-7EEE-4DA4-B9BF-C887069D2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3298B-8B1F-40D4-938F-4E4AE06B64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0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0E425-FBF7-4435-BE0B-C019C16C2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4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388DD-E20F-4054-BC8A-7000A4B5F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4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4AC1A-3C4E-433F-9139-FBA6CB7168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8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4E19-3F49-4EFD-9B46-E7ECE4C249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5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7E2DA1-734F-4E87-9006-9F7EA3BAE2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0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970074-BBA1-4B31-908A-B0C301A91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4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คลิกเพื่อแก้ไขลักษณะต้นแบบชื่อเรื่อง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D44A31-9EC7-47DF-9EB2-8854A4603C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3" descr="logo_mwi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1357312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bio.e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313"/>
            <a:ext cx="65087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571604" y="784206"/>
            <a:ext cx="7143800" cy="1588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1894513" y="5657671"/>
            <a:ext cx="5557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โดย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นางสาวนิธิกานต์ คิมอิ๋ง ครูวิชาการ</a:t>
            </a:r>
          </a:p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โรงเรียน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มหิดลวิทยานุสรณ์ องค์การมหาชน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28750" y="886361"/>
            <a:ext cx="7715250" cy="1323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 smtClean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ปฏิบัติการ</a:t>
            </a:r>
            <a:r>
              <a:rPr lang="th-TH" sz="4000" b="1" dirty="0" smtClean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เรื่อง กายวิภาคเปรียบเทียบทางเดิน</a:t>
            </a:r>
            <a:r>
              <a:rPr lang="th-TH" sz="4000" b="1" dirty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อาหาร</a:t>
            </a:r>
            <a:r>
              <a:rPr lang="th-TH" sz="4000" b="1" dirty="0" smtClean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ของปลา</a:t>
            </a:r>
            <a:r>
              <a:rPr lang="th-TH" sz="4000" b="1" dirty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กินพืชและปลากินสัตว์</a:t>
            </a:r>
            <a:endParaRPr lang="th-TH" sz="4000" b="1" dirty="0" smtClean="0">
              <a:solidFill>
                <a:prstClr val="white">
                  <a:lumMod val="95000"/>
                </a:prstClr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25211" r="26471" b="18530"/>
          <a:stretch/>
        </p:blipFill>
        <p:spPr bwMode="auto">
          <a:xfrm>
            <a:off x="2763996" y="2590800"/>
            <a:ext cx="3818965" cy="273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5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605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41" y="2586320"/>
            <a:ext cx="4889500" cy="3157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93259" y="207738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ปลานิล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6059" y="5787791"/>
            <a:ext cx="121058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 intestine</a:t>
            </a:r>
            <a:endParaRPr lang="th-TH" sz="2000" dirty="0"/>
          </a:p>
        </p:txBody>
      </p:sp>
      <p:cxnSp>
        <p:nvCxnSpPr>
          <p:cNvPr id="11" name="Straight Connector 10"/>
          <p:cNvCxnSpPr>
            <a:stCxn id="9" idx="0"/>
          </p:cNvCxnSpPr>
          <p:nvPr/>
        </p:nvCxnSpPr>
        <p:spPr>
          <a:xfrm flipV="1">
            <a:off x="2241353" y="5475818"/>
            <a:ext cx="0" cy="31197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 bwMode="auto">
          <a:xfrm>
            <a:off x="4760259" y="2600607"/>
            <a:ext cx="4468897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12275" y="2153587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ปลาทรายแดง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459" y="5788862"/>
            <a:ext cx="121058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 intestine</a:t>
            </a:r>
            <a:endParaRPr lang="th-TH" sz="2000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7808259" y="5431885"/>
            <a:ext cx="146426" cy="31197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202965" y="4312026"/>
            <a:ext cx="122341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stomach</a:t>
            </a:r>
            <a:endParaRPr lang="th-TH" sz="2000" dirty="0"/>
          </a:p>
        </p:txBody>
      </p:sp>
      <p:cxnSp>
        <p:nvCxnSpPr>
          <p:cNvPr id="18" name="Straight Connector 17"/>
          <p:cNvCxnSpPr>
            <a:stCxn id="17" idx="1"/>
          </p:cNvCxnSpPr>
          <p:nvPr/>
        </p:nvCxnSpPr>
        <p:spPr>
          <a:xfrm flipH="1" flipV="1">
            <a:off x="6589059" y="4305022"/>
            <a:ext cx="613906" cy="2070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674659" y="4921627"/>
            <a:ext cx="253341" cy="7101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62953" y="5719358"/>
            <a:ext cx="1681871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 smtClean="0"/>
              <a:t>pyloric caeca</a:t>
            </a:r>
            <a:endParaRPr lang="th-TH" sz="2000" dirty="0"/>
          </a:p>
        </p:txBody>
      </p:sp>
      <p:sp>
        <p:nvSpPr>
          <p:cNvPr id="23" name="Rectangle 22"/>
          <p:cNvSpPr/>
          <p:nvPr/>
        </p:nvSpPr>
        <p:spPr>
          <a:xfrm>
            <a:off x="4811941" y="4318469"/>
            <a:ext cx="655949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 smtClean="0"/>
              <a:t>liver</a:t>
            </a:r>
            <a:endParaRPr lang="th-TH" sz="2000" dirty="0"/>
          </a:p>
        </p:txBody>
      </p:sp>
      <p:cxnSp>
        <p:nvCxnSpPr>
          <p:cNvPr id="24" name="Straight Connector 23"/>
          <p:cNvCxnSpPr>
            <a:stCxn id="23" idx="3"/>
          </p:cNvCxnSpPr>
          <p:nvPr/>
        </p:nvCxnSpPr>
        <p:spPr>
          <a:xfrm flipV="1">
            <a:off x="5467890" y="4305022"/>
            <a:ext cx="460110" cy="21350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828800" y="1143000"/>
            <a:ext cx="1673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ปลากิน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พืช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72814" y="1143000"/>
            <a:ext cx="1821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ปลา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กินสัตว์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8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21361" y="535916"/>
            <a:ext cx="5405438" cy="1719263"/>
            <a:chOff x="304544" y="1333448"/>
            <a:chExt cx="5405438" cy="1719263"/>
          </a:xfrm>
        </p:grpSpPr>
        <p:sp>
          <p:nvSpPr>
            <p:cNvPr id="32" name="Rectangle 31"/>
            <p:cNvSpPr/>
            <p:nvPr/>
          </p:nvSpPr>
          <p:spPr>
            <a:xfrm rot="20185060">
              <a:off x="4019295" y="1333448"/>
              <a:ext cx="1690687" cy="1520826"/>
            </a:xfrm>
            <a:prstGeom prst="rect">
              <a:avLst/>
            </a:prstGeom>
            <a:solidFill>
              <a:srgbClr val="E6F933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9600" b="1" dirty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21246758">
              <a:off x="2715957" y="1498548"/>
              <a:ext cx="1690688" cy="1520826"/>
            </a:xfrm>
            <a:prstGeom prst="rect">
              <a:avLst/>
            </a:prstGeom>
            <a:solidFill>
              <a:srgbClr val="FFC000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80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508124">
              <a:off x="1603120" y="1531886"/>
              <a:ext cx="1690687" cy="1520825"/>
            </a:xfrm>
            <a:prstGeom prst="rect">
              <a:avLst/>
            </a:prstGeom>
            <a:solidFill>
              <a:srgbClr val="FCFC5E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8800" b="1" dirty="0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20185060">
              <a:off x="304544" y="1404886"/>
              <a:ext cx="1690688" cy="1520825"/>
            </a:xfrm>
            <a:prstGeom prst="rect">
              <a:avLst/>
            </a:prstGeom>
            <a:solidFill>
              <a:srgbClr val="E6F933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9600" b="1" dirty="0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253870" y="1920824"/>
              <a:ext cx="3032125" cy="9239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end.</a:t>
              </a:r>
              <a:endParaRPr lang="th-TH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7" y="2632864"/>
            <a:ext cx="4231341" cy="273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 bwMode="auto">
          <a:xfrm>
            <a:off x="4760259" y="2600607"/>
            <a:ext cx="3886185" cy="2733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1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>
            <a:spLocks noChangeArrowheads="1"/>
          </p:cNvSpPr>
          <p:nvPr/>
        </p:nvSpPr>
        <p:spPr bwMode="auto">
          <a:xfrm>
            <a:off x="3886200" y="990600"/>
            <a:ext cx="4416237" cy="783193"/>
          </a:xfrm>
          <a:prstGeom prst="flowChartAlternateProcess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ชุด</a:t>
            </a:r>
            <a:r>
              <a:rPr lang="th-TH" sz="4000" b="1" dirty="0" smtClean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ผ่าตัด (</a:t>
            </a:r>
            <a:r>
              <a:rPr lang="en-US" sz="4000" b="1" dirty="0">
                <a:solidFill>
                  <a:prstClr val="white">
                    <a:lumMod val="95000"/>
                  </a:prstClr>
                </a:solidFill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Dissecting Set)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8163" y="1301751"/>
            <a:ext cx="3276600" cy="5369859"/>
            <a:chOff x="308163" y="1301751"/>
            <a:chExt cx="3276600" cy="5369859"/>
          </a:xfrm>
        </p:grpSpPr>
        <p:pic>
          <p:nvPicPr>
            <p:cNvPr id="2" name="Picture 1" descr="photo"/>
            <p:cNvPicPr/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297" t="7124" r="5067" b="7092"/>
            <a:stretch>
              <a:fillRect/>
            </a:stretch>
          </p:blipFill>
          <p:spPr bwMode="auto">
            <a:xfrm rot="16200000">
              <a:off x="-738467" y="2348381"/>
              <a:ext cx="5369859" cy="3276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716736" y="1447800"/>
              <a:ext cx="504000" cy="4493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1</a:t>
              </a:r>
            </a:p>
            <a:p>
              <a:endParaRPr lang="en-US" sz="1400" b="1" dirty="0" smtClean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2</a:t>
              </a:r>
            </a:p>
            <a:p>
              <a:endParaRPr lang="en-US" sz="2400" b="1" dirty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3</a:t>
              </a:r>
            </a:p>
            <a:p>
              <a:endParaRPr lang="en-US" sz="1200" b="1" dirty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4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5</a:t>
              </a:r>
            </a:p>
            <a:p>
              <a:endParaRPr lang="en-US" b="1" dirty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6</a:t>
              </a:r>
            </a:p>
            <a:p>
              <a:endParaRPr lang="en-US" sz="900" b="1" dirty="0" smtClean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7</a:t>
              </a:r>
            </a:p>
            <a:p>
              <a:endParaRPr lang="en-US" sz="2400" b="1" dirty="0">
                <a:solidFill>
                  <a:schemeClr val="bg1"/>
                </a:solidFill>
              </a:endParaRPr>
            </a:p>
            <a:p>
              <a:r>
                <a:rPr lang="en-US" sz="2000" b="1" dirty="0" smtClean="0">
                  <a:solidFill>
                    <a:schemeClr val="bg1"/>
                  </a:solidFill>
                </a:rPr>
                <a:t>8</a:t>
              </a:r>
              <a:endParaRPr lang="th-TH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36940"/>
              </p:ext>
            </p:extLst>
          </p:nvPr>
        </p:nvGraphicFramePr>
        <p:xfrm>
          <a:off x="3733801" y="2133601"/>
          <a:ext cx="5276851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4591051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เข็มเขี่ยปลายแหลม และปลายมน</a:t>
                      </a:r>
                      <a:endParaRPr lang="th-TH" sz="26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สปาตูล่า 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ด้ามมีดผ่าตัด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มีดผ่าตัด 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ใบมีดผ่าตัด และหลอดหยด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ปากคีบสแตนเลสปแหลม และปลายมน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ปากคีบสแตนเลสปลายโค้ง และไม้บรรทัด</a:t>
                      </a:r>
                      <a:endParaRPr lang="th-TH" sz="26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6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กรรไกรผ่าตัดสแตนเลสปลายแหลม และปลายมน</a:t>
                      </a:r>
                      <a:endParaRPr lang="th-TH" sz="26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1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05000" y="874691"/>
            <a:ext cx="70104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th-TH" sz="40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จุดประสงค์</a:t>
            </a:r>
          </a:p>
          <a:p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       เพื่อให้นักเรียน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ศึกษาเปรียบเทียบ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ลักษณะทางเดินอาหารของปลากินพืชและปลากินเนื้อ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374" y="2755377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tabLst>
                <a:tab pos="685800" algn="l"/>
              </a:tabLst>
            </a:pPr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วิธีปฏิบัติ</a:t>
            </a:r>
            <a:endParaRPr lang="th-TH" sz="4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5911" y="3962400"/>
            <a:ext cx="2908290" cy="1532334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ศึกษาโครงสร้างกายวิภาคภายนอกของ</a:t>
            </a: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ปลากินพืชและปลากิน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เนื้อ   </a:t>
            </a:r>
            <a:endParaRPr lang="th-TH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25211" r="26471" b="18530"/>
          <a:stretch/>
        </p:blipFill>
        <p:spPr bwMode="auto">
          <a:xfrm>
            <a:off x="4343400" y="3358888"/>
            <a:ext cx="3818965" cy="273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9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ปลา"/>
          <p:cNvPicPr/>
          <p:nvPr/>
        </p:nvPicPr>
        <p:blipFill>
          <a:blip r:embed="rId2">
            <a:lum bright="-36000" contrast="54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638800" y="2538612"/>
            <a:ext cx="2895600" cy="15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702" y="947807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tabLst>
                <a:tab pos="685800" algn="l"/>
              </a:tabLst>
            </a:pPr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วิธีปฏิบัติ</a:t>
            </a:r>
            <a:endParaRPr lang="th-TH" sz="4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227" y="1636117"/>
            <a:ext cx="3159583" cy="1532334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ศึกษาโครงสร้างกายวิภาค ภายในทางเดินอาหารของ</a:t>
            </a:r>
          </a:p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ปลากินพืชและปลากินเนื้อ</a:t>
            </a:r>
            <a:endParaRPr lang="th-TH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9"/>
          <a:stretch/>
        </p:blipFill>
        <p:spPr bwMode="auto">
          <a:xfrm>
            <a:off x="271150" y="3352800"/>
            <a:ext cx="4410573" cy="307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429000" y="72018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การผ่าตัดปลา</a:t>
            </a:r>
          </a:p>
          <a:p>
            <a:pPr marL="514350" lvl="0" indent="-514350">
              <a:buAutoNum type="arabicParenBoth"/>
            </a:pP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โดย</a:t>
            </a:r>
            <a:r>
              <a:rPr lang="th-TH" sz="2400" b="1" dirty="0">
                <a:latin typeface="TH SarabunPSK" pitchFamily="34" charset="-34"/>
                <a:ea typeface="Times New Roman"/>
                <a:cs typeface="TH SarabunPSK" pitchFamily="34" charset="-34"/>
              </a:rPr>
              <a:t>ใช้กรรไกรสอดตรงทวาร</a:t>
            </a: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หนัก ยก</a:t>
            </a:r>
            <a:r>
              <a:rPr lang="th-TH" sz="2400" b="1" dirty="0">
                <a:latin typeface="TH SarabunPSK" pitchFamily="34" charset="-34"/>
                <a:ea typeface="Times New Roman"/>
                <a:cs typeface="TH SarabunPSK" pitchFamily="34" charset="-34"/>
              </a:rPr>
              <a:t>ปลายกรรไกรขึ้น</a:t>
            </a: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เล็กน้อย </a:t>
            </a:r>
          </a:p>
          <a:p>
            <a:pPr marL="514350" lvl="0" indent="-514350">
              <a:buAutoNum type="arabicParenBoth"/>
            </a:pP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ตัด</a:t>
            </a:r>
            <a:r>
              <a:rPr lang="th-TH" sz="2400" b="1" dirty="0">
                <a:latin typeface="TH SarabunPSK" pitchFamily="34" charset="-34"/>
                <a:ea typeface="Times New Roman"/>
                <a:cs typeface="TH SarabunPSK" pitchFamily="34" charset="-34"/>
              </a:rPr>
              <a:t>ตรงขึ้นไปหาเส้นข้างตัวจนติดกระดูกสัน</a:t>
            </a: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หลัง </a:t>
            </a:r>
          </a:p>
          <a:p>
            <a:pPr marL="514350" lvl="0" indent="-514350">
              <a:buAutoNum type="arabicParenBoth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ตัด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ต่อไปทางหัวจนถึงแผ่นปิด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เหงือก</a:t>
            </a:r>
            <a:r>
              <a:rPr lang="th-TH" sz="2400" b="1" dirty="0" smtClean="0">
                <a:latin typeface="TH SarabunPSK" pitchFamily="34" charset="-34"/>
                <a:ea typeface="Times New Roman"/>
                <a:cs typeface="TH SarabunPSK" pitchFamily="34" charset="-34"/>
              </a:rPr>
              <a:t> และ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ตัดย้อนลงมาทางด้าน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ท้อง 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  <a:p>
            <a:endParaRPr lang="en-US" sz="2400" b="1" dirty="0">
              <a:latin typeface="TH SarabunPSK" pitchFamily="34" charset="-34"/>
              <a:ea typeface="Times New Roman"/>
              <a:cs typeface="TH SarabunPSK" pitchFamily="34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3600450" cy="253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9800" y="632460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ปลานิล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8816" y="6400800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ปลาทรายแดง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10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9" t="14983" r="8185" b="4107"/>
          <a:stretch/>
        </p:blipFill>
        <p:spPr bwMode="auto">
          <a:xfrm>
            <a:off x="4495800" y="3003176"/>
            <a:ext cx="4133727" cy="3720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702" y="947807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tabLst>
                <a:tab pos="685800" algn="l"/>
              </a:tabLst>
            </a:pPr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วิธีปฏิบัติ</a:t>
            </a:r>
            <a:endParaRPr lang="th-TH" sz="4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74" y="1828800"/>
            <a:ext cx="38065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th-TH" sz="2400" b="1" dirty="0">
                <a:latin typeface="Times New Roman"/>
                <a:ea typeface="Times New Roman"/>
                <a:cs typeface="TH SarabunPSK"/>
              </a:rPr>
              <a:t>ใช้เข็มเขี่ยแยกลำไส้ออกมาให้เห็นทางเดินอาหารชัดเจน ตั้งแต่ส่วนต้นจนถึง</a:t>
            </a:r>
            <a:r>
              <a:rPr lang="th-TH" sz="2400" b="1" dirty="0" smtClean="0">
                <a:latin typeface="Times New Roman"/>
                <a:ea typeface="Times New Roman"/>
                <a:cs typeface="TH SarabunPSK"/>
              </a:rPr>
              <a:t>ส่วนท้ายที่</a:t>
            </a:r>
            <a:r>
              <a:rPr lang="th-TH" sz="2400" b="1" dirty="0">
                <a:latin typeface="Times New Roman"/>
                <a:ea typeface="Times New Roman"/>
                <a:cs typeface="TH SarabunPSK"/>
              </a:rPr>
              <a:t>ต่อกับทวาร</a:t>
            </a:r>
            <a:r>
              <a:rPr lang="th-TH" sz="2400" b="1" dirty="0" smtClean="0">
                <a:latin typeface="Times New Roman"/>
                <a:ea typeface="Times New Roman"/>
                <a:cs typeface="TH SarabunPSK"/>
              </a:rPr>
              <a:t>หนัก ศึกษาอวัยวะทางเดินอาหาร</a:t>
            </a:r>
            <a:endParaRPr lang="en-US" b="1" dirty="0">
              <a:latin typeface="Times New Roman"/>
              <a:ea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22355"/>
              </p:ext>
            </p:extLst>
          </p:nvPr>
        </p:nvGraphicFramePr>
        <p:xfrm>
          <a:off x="457200" y="4648200"/>
          <a:ext cx="3657600" cy="1828800"/>
        </p:xfrm>
        <a:graphic>
          <a:graphicData uri="http://schemas.openxmlformats.org/drawingml/2006/table">
            <a:tbl>
              <a:tblPr/>
              <a:tblGrid>
                <a:gridCol w="3657600"/>
              </a:tblGrid>
              <a:tr h="3327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ประเด็น</a:t>
                      </a:r>
                      <a:endParaRPr lang="en-US" sz="12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1. </a:t>
                      </a:r>
                      <a:r>
                        <a:rPr lang="th-TH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ความยาวของลำไส้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2. </a:t>
                      </a:r>
                      <a:r>
                        <a:rPr lang="th-TH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ความหนาของกระเพาะอาหาร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3. </a:t>
                      </a:r>
                      <a:r>
                        <a:rPr lang="th-TH" sz="2400" b="1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ขนาดของกระเพาะอาหาร</a:t>
                      </a:r>
                      <a:endParaRPr lang="en-US" sz="1800" b="1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4. 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ความแข็งแรงของกระเพาะอาหาร</a:t>
                      </a:r>
                      <a:endParaRPr lang="en-US" sz="1800" b="1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61950" y="3564836"/>
            <a:ext cx="3905250" cy="93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เปรียบเทียบลักษณะทางเดินอาหารของปลากินพืชและปลากินสัตว์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057400" y="3124200"/>
            <a:ext cx="257175" cy="44063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6248" b="13509"/>
          <a:stretch/>
        </p:blipFill>
        <p:spPr bwMode="auto">
          <a:xfrm>
            <a:off x="4764343" y="947805"/>
            <a:ext cx="3596640" cy="2055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4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207" y="1560022"/>
            <a:ext cx="1960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685800" algn="l"/>
              </a:tabLst>
            </a:pPr>
            <a:r>
              <a:rPr lang="th-TH" sz="4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ผลการศึกษา</a:t>
            </a:r>
            <a:endParaRPr lang="th-TH" sz="4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598494"/>
            <a:ext cx="670223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5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วาด</a:t>
            </a:r>
            <a:r>
              <a:rPr lang="th-TH" sz="3500" b="1" dirty="0" smtClean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ภาพทางเดินอาหาร </a:t>
            </a:r>
            <a:r>
              <a:rPr lang="th-TH" sz="3500" b="1" dirty="0">
                <a:solidFill>
                  <a:srgbClr val="000000"/>
                </a:solidFill>
                <a:latin typeface="TH Sarabun New" pitchFamily="34" charset="-34"/>
                <a:cs typeface="TH Sarabun New" pitchFamily="34" charset="-34"/>
              </a:rPr>
              <a:t>พร้อมชี้ส่วนประกอบที่สำคัญ</a:t>
            </a:r>
            <a:endParaRPr lang="th-TH" b="1" dirty="0">
              <a:solidFill>
                <a:srgbClr val="00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2" y="2667000"/>
            <a:ext cx="3190197" cy="264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88" y="5486400"/>
            <a:ext cx="7915562" cy="35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93" y="2667000"/>
            <a:ext cx="3581400" cy="270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2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605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842760" cy="5132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52700" y="5225534"/>
            <a:ext cx="9144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liver</a:t>
            </a:r>
            <a:endParaRPr lang="th-TH" sz="2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352800" y="4483417"/>
            <a:ext cx="228600" cy="77438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21580" y="3581400"/>
            <a:ext cx="1684020" cy="609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05600" y="3990945"/>
            <a:ext cx="12192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stomach</a:t>
            </a:r>
            <a:endParaRPr lang="th-TH" sz="2000" dirty="0"/>
          </a:p>
        </p:txBody>
      </p:sp>
      <p:sp>
        <p:nvSpPr>
          <p:cNvPr id="18" name="Rectangle 17"/>
          <p:cNvSpPr/>
          <p:nvPr/>
        </p:nvSpPr>
        <p:spPr>
          <a:xfrm>
            <a:off x="6261494" y="4825424"/>
            <a:ext cx="121058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 intestine</a:t>
            </a:r>
            <a:endParaRPr lang="th-TH" sz="2000" dirty="0"/>
          </a:p>
        </p:txBody>
      </p:sp>
      <p:sp>
        <p:nvSpPr>
          <p:cNvPr id="20" name="Rectangle 19"/>
          <p:cNvSpPr/>
          <p:nvPr/>
        </p:nvSpPr>
        <p:spPr>
          <a:xfrm>
            <a:off x="3657600" y="5594268"/>
            <a:ext cx="1219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Gall bladder</a:t>
            </a:r>
            <a:endParaRPr lang="th-TH" sz="1600" b="1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648200" y="5198111"/>
            <a:ext cx="228600" cy="3871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86400" y="4628759"/>
            <a:ext cx="775094" cy="2418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605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4706"/>
            <a:ext cx="772668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7000" y="4451866"/>
            <a:ext cx="914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Liver</a:t>
            </a:r>
            <a:endParaRPr lang="th-TH" dirty="0"/>
          </a:p>
        </p:txBody>
      </p:sp>
      <p:sp>
        <p:nvSpPr>
          <p:cNvPr id="10" name="Rectangle 9"/>
          <p:cNvSpPr/>
          <p:nvPr/>
        </p:nvSpPr>
        <p:spPr>
          <a:xfrm>
            <a:off x="2133600" y="5410200"/>
            <a:ext cx="12192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Gall bladder</a:t>
            </a:r>
            <a:endParaRPr lang="th-TH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34000" y="4451866"/>
            <a:ext cx="1066800" cy="1846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29940" y="5105400"/>
            <a:ext cx="1165860" cy="53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7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6050"/>
            <a:ext cx="8724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989385" y="991861"/>
            <a:ext cx="6096000" cy="5347351"/>
            <a:chOff x="4724400" y="1041961"/>
            <a:chExt cx="4468897" cy="403538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18"/>
            <a:stretch/>
          </p:blipFill>
          <p:spPr bwMode="auto">
            <a:xfrm>
              <a:off x="4724400" y="1488981"/>
              <a:ext cx="4468897" cy="3143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376416" y="1041961"/>
              <a:ext cx="15424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ปลาทรายแดง</a:t>
              </a:r>
              <a:endParaRPr lang="th-TH" sz="2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67600" y="4677236"/>
              <a:ext cx="121058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000" dirty="0"/>
                <a:t> intestine</a:t>
              </a:r>
              <a:endParaRPr lang="th-TH" sz="20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7772400" y="4320259"/>
              <a:ext cx="146426" cy="31197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167106" y="3200400"/>
              <a:ext cx="1223412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000" dirty="0"/>
                <a:t> </a:t>
              </a:r>
              <a:r>
                <a:rPr lang="en-US" sz="2000" dirty="0" smtClean="0"/>
                <a:t>stomach</a:t>
              </a:r>
              <a:endParaRPr lang="th-TH" sz="2000" dirty="0"/>
            </a:p>
          </p:txBody>
        </p:sp>
        <p:cxnSp>
          <p:nvCxnSpPr>
            <p:cNvPr id="18" name="Straight Connector 17"/>
            <p:cNvCxnSpPr>
              <a:stCxn id="17" idx="1"/>
            </p:cNvCxnSpPr>
            <p:nvPr/>
          </p:nvCxnSpPr>
          <p:spPr>
            <a:xfrm flipH="1" flipV="1">
              <a:off x="6553200" y="3193396"/>
              <a:ext cx="613906" cy="20705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38800" y="3810001"/>
              <a:ext cx="253341" cy="71017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027094" y="4607732"/>
              <a:ext cx="1681871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pyloric caeca</a:t>
              </a:r>
              <a:endParaRPr lang="th-TH" sz="20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76082" y="3206843"/>
              <a:ext cx="655949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liver</a:t>
              </a:r>
              <a:endParaRPr lang="th-TH" sz="2000" dirty="0"/>
            </a:p>
          </p:txBody>
        </p:sp>
        <p:cxnSp>
          <p:nvCxnSpPr>
            <p:cNvPr id="24" name="Straight Connector 23"/>
            <p:cNvCxnSpPr>
              <a:stCxn id="23" idx="3"/>
            </p:cNvCxnSpPr>
            <p:nvPr/>
          </p:nvCxnSpPr>
          <p:spPr>
            <a:xfrm flipV="1">
              <a:off x="5432031" y="3193396"/>
              <a:ext cx="460110" cy="21350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8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319</Words>
  <Application>Microsoft Office PowerPoint</Application>
  <PresentationFormat>On-screen Show (4:3)</PresentationFormat>
  <Paragraphs>82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3_การออกแบบเริ่มต้น</vt:lpstr>
      <vt:lpstr>4_การออกแบบเริ่มต้น</vt:lpstr>
      <vt:lpstr>การออกแบบเริ่มต้น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ปฏิบัติการเรื่อง กายวิภาคเปรียบเทียบทางเดินอาหารของปลากินพืชและปลากินสัตว์</dc:title>
  <dc:creator>นิธิกานต์ คิมอิ๋ง</dc:creator>
  <cp:lastModifiedBy>Teacher</cp:lastModifiedBy>
  <cp:revision>39</cp:revision>
  <dcterms:created xsi:type="dcterms:W3CDTF">2013-07-16T02:14:17Z</dcterms:created>
  <dcterms:modified xsi:type="dcterms:W3CDTF">2016-03-03T09:03:25Z</dcterms:modified>
</cp:coreProperties>
</file>