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5" r:id="rId2"/>
    <p:sldMasterId id="2147483780" r:id="rId3"/>
    <p:sldMasterId id="2147483804" r:id="rId4"/>
  </p:sldMasterIdLst>
  <p:notesMasterIdLst>
    <p:notesMasterId r:id="rId14"/>
  </p:notesMasterIdLst>
  <p:sldIdLst>
    <p:sldId id="287" r:id="rId5"/>
    <p:sldId id="288" r:id="rId6"/>
    <p:sldId id="285" r:id="rId7"/>
    <p:sldId id="289" r:id="rId8"/>
    <p:sldId id="297" r:id="rId9"/>
    <p:sldId id="291" r:id="rId10"/>
    <p:sldId id="293" r:id="rId11"/>
    <p:sldId id="294" r:id="rId12"/>
    <p:sldId id="29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2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A8FE5-BAF1-4DAA-8439-AE79B6D6D8E9}" type="datetimeFigureOut">
              <a:rPr lang="th-TH" smtClean="0"/>
              <a:t>03/03/59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D53CE-37D7-45F0-8B4D-7D4E54E080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92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th-TH" smtClean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</a:pPr>
            <a:fld id="{EE56B320-BA01-4E10-AF2D-64A816C9C813}" type="slidenum">
              <a:rPr lang="en-US" altLang="th-TH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th-TH" alt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th-TH" sz="180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1C3BB00E-E390-4ECE-9DD5-1C74A0D0B0C7}" type="slidenum">
              <a:rPr lang="en-US" alt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/>
              <a:t>9</a:t>
            </a:fld>
            <a:endParaRPr lang="th-TH" alt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BC848-B4D1-4252-9103-A7EDCD54A1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9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BDF0-DCE8-4B7A-A8FF-C11B302B0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3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C2B0-97EE-4941-AE6A-57C4FC0C32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43DA-3016-43D2-8873-DD40CC5BE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19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1A67-C74B-4D05-A7BC-6425114F64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8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C135B-C4B2-4A89-B4B4-3E56DB78BA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3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1171C-38D1-4DF4-B334-3B995D69F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5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49BE-D044-4E84-81D6-8B22CDB76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D40A-A0AC-48B0-8447-C2EEE18A0A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3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5AE5-E762-4382-B73F-ECDBC9E4AA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E7CB-EFDA-4BCD-B16C-B5E983F1F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39EDE-E726-4330-93FD-4D38E995D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92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F8AE-79C2-4A19-9C8B-060E885571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117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410E6-D29C-444C-AAC8-D043E68A81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64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A9ECD-0673-4116-8BA6-7B0B462DC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08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13D48-0C7F-4B37-A809-D39A60237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11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9FC4A-1AD4-474D-BDF8-92B5F9C56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56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7D31A-44B0-44FA-B6CD-50CBE149CD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81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58DC-FBA0-4925-8DC0-A983BBAE30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13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89D70-0C5C-4955-80AC-53CDD1FE6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03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295D-1471-47DF-B2D0-F50694AA5B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F75A-5220-470A-972C-D945E6B874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5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7359-E3A6-4E7A-A0DB-401DA639F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38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1E47E-2388-4DA8-918A-6872A92D51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28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9FD28-94EC-4C9F-B74C-8D5D5E16EE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26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01F46-6E6A-4C8D-89D4-776AC3C675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63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BF78-DD64-4866-9933-578493EF4D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40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D787-9575-490D-9A95-D5B906F071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14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898AB-F94B-467B-A04C-6F77F14524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56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3708-BAB4-40D1-86CE-45B0A609EB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24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42B37-1A33-4E5F-AA0E-62D0404DAA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33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96ADB-7926-4950-9A52-7EA4C8EF1A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54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D7474-E286-4042-B5BD-88714652F3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6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D6999-7EEE-4DA4-B9BF-C887069D29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13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A4C1E-0AC1-457B-9314-92965245804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037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E932-894B-44B7-B482-7071DB824A3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868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7ABF9-ED29-414B-AC97-3797E82F565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6234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7A3AD-B100-41D8-A40D-DB09FEF7B6C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78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119CB-110D-4130-BE2F-55ED72DE046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1802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7B0D4-FC46-4EF4-96C8-2455EDFDA3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6637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AAF8B-D86F-4CD9-8924-D9BCDCC3730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4871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26621-0B2B-4D69-8F3D-A902BB9DB23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27238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3F68A-C7D0-412A-A78A-DCB3FA36136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122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7C2A-F498-42AF-A059-B302A72A7DF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705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3298B-8B1F-40D4-938F-4E4AE06B64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02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A6CA1-175F-4EE0-AD14-B83C24D16FF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105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E425-FBF7-4435-BE0B-C019C16C2A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4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88DD-E20F-4054-BC8A-7000A4B5F8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4AC1A-3C4E-433F-9139-FBA6CB7168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8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4E19-3F49-4EFD-9B46-E7ECE4C249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5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7E2DA1-734F-4E87-9006-9F7EA3BAE2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70074-BBA1-4B31-908A-B0C301A91F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4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D44A31-9EC7-47DF-9EB2-8854A4603C7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63F052-A730-4904-A277-10A2358307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8055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3" descr="logo_mwi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1357312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bi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313"/>
            <a:ext cx="65087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571604" y="784206"/>
            <a:ext cx="7143800" cy="158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31" y="1712678"/>
            <a:ext cx="5182369" cy="388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1894513" y="5657671"/>
            <a:ext cx="5557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โดย นางสาวนิธิกานต์ คิมอิ๋ง ครูวิชาการ</a:t>
            </a:r>
          </a:p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โรงเรียนมหิดลวิทยานุสรณ์ องค์การมหาชน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28750" y="838200"/>
            <a:ext cx="771525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ปฏิบัติการเรื่อง</a:t>
            </a:r>
            <a:r>
              <a:rPr lang="en-US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กาย</a:t>
            </a:r>
            <a:r>
              <a:rPr lang="th-TH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วิภาคไตของ</a:t>
            </a:r>
            <a:r>
              <a:rPr lang="th-TH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สัตว์เลี้ยงลูกด้วยน้ำนม</a:t>
            </a:r>
            <a:endParaRPr lang="th-TH" sz="4000" b="1" dirty="0" smtClean="0">
              <a:solidFill>
                <a:prstClr val="white">
                  <a:lumMod val="95000"/>
                </a:prstClr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45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>
            <a:spLocks noChangeArrowheads="1"/>
          </p:cNvSpPr>
          <p:nvPr/>
        </p:nvSpPr>
        <p:spPr bwMode="auto">
          <a:xfrm>
            <a:off x="3886200" y="990600"/>
            <a:ext cx="4416237" cy="783193"/>
          </a:xfrm>
          <a:prstGeom prst="flowChartAlternate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ชุด</a:t>
            </a:r>
            <a:r>
              <a:rPr lang="th-TH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ผ่าตัด (</a:t>
            </a:r>
            <a:r>
              <a:rPr lang="en-US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Dissecting Set)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8724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8163" y="1301751"/>
            <a:ext cx="3276600" cy="5369859"/>
            <a:chOff x="308163" y="1301751"/>
            <a:chExt cx="3276600" cy="5369859"/>
          </a:xfrm>
        </p:grpSpPr>
        <p:pic>
          <p:nvPicPr>
            <p:cNvPr id="2" name="Picture 1" descr="photo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297" t="7124" r="5067" b="7092"/>
            <a:stretch>
              <a:fillRect/>
            </a:stretch>
          </p:blipFill>
          <p:spPr bwMode="auto">
            <a:xfrm rot="16200000">
              <a:off x="-738467" y="2348381"/>
              <a:ext cx="5369859" cy="3276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716736" y="1447800"/>
              <a:ext cx="504000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1</a:t>
              </a:r>
            </a:p>
            <a:p>
              <a:endParaRPr lang="en-US" sz="1400" b="1" dirty="0" smtClean="0">
                <a:solidFill>
                  <a:schemeClr val="bg1"/>
                </a:solidFill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2</a:t>
              </a:r>
            </a:p>
            <a:p>
              <a:endParaRPr lang="en-US" sz="2400" b="1" dirty="0">
                <a:solidFill>
                  <a:schemeClr val="bg1"/>
                </a:solidFill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3</a:t>
              </a:r>
            </a:p>
            <a:p>
              <a:endParaRPr lang="en-US" sz="1200" b="1" dirty="0">
                <a:solidFill>
                  <a:schemeClr val="bg1"/>
                </a:solidFill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4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5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6</a:t>
              </a:r>
            </a:p>
            <a:p>
              <a:endParaRPr lang="en-US" sz="900" b="1" dirty="0" smtClean="0">
                <a:solidFill>
                  <a:schemeClr val="bg1"/>
                </a:solidFill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7</a:t>
              </a:r>
            </a:p>
            <a:p>
              <a:endParaRPr lang="en-US" sz="2400" b="1" dirty="0">
                <a:solidFill>
                  <a:schemeClr val="bg1"/>
                </a:solidFill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8</a:t>
              </a:r>
              <a:endParaRPr lang="th-TH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36940"/>
              </p:ext>
            </p:extLst>
          </p:nvPr>
        </p:nvGraphicFramePr>
        <p:xfrm>
          <a:off x="3733801" y="2133601"/>
          <a:ext cx="527685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4591051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เข็มเขี่ยปลายแหลม และปลายมน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สปาตูล่า 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ด้ามมีดผ่าตัด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มีดผ่าตัด 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ใบมีดผ่าตัด และหลอดหยด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ปากคีบสแตนเลสปแหลม และปลายมน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dirty="0" smtClean="0">
                          <a:effectLst/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ปากคีบสแตนเลสปลายโค้ง และไม้บรรทัด</a:t>
                      </a:r>
                      <a:endParaRPr lang="th-TH" sz="2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กรรไกรผ่าตัดสแตนเลสปลายแหลม และปลายมน</a:t>
                      </a:r>
                      <a:endParaRPr lang="th-TH" sz="2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1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762000"/>
            <a:ext cx="73914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ปฏิบัติการ</a:t>
            </a:r>
            <a:r>
              <a:rPr lang="en-US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กาย</a:t>
            </a:r>
            <a:r>
              <a:rPr lang="th-TH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วิภาคไตของ</a:t>
            </a:r>
            <a:r>
              <a:rPr lang="th-TH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สัตว์เลี้ยงลูกด้วยน้ำนม</a:t>
            </a:r>
            <a:endParaRPr lang="th-TH" sz="4000" b="1" dirty="0" smtClean="0">
              <a:solidFill>
                <a:prstClr val="white">
                  <a:lumMod val="95000"/>
                </a:prstClr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8724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48552" y="1828800"/>
            <a:ext cx="762000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th-TH" sz="44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จุดประสงค์</a:t>
            </a:r>
          </a:p>
          <a:p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     เพื่อให้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นักเรียนศึกษาลักษณะภายนอกและโครงสร้างภายในของไต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สัตว์เลี้ยง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ลูกด้วยน้ำนม</a:t>
            </a:r>
          </a:p>
        </p:txBody>
      </p:sp>
    </p:spTree>
    <p:extLst>
      <p:ext uri="{BB962C8B-B14F-4D97-AF65-F5344CB8AC3E}">
        <p14:creationId xmlns:p14="http://schemas.microsoft.com/office/powerpoint/2010/main" val="19699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MVC-613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t="12312" r="15382" b="12411"/>
          <a:stretch>
            <a:fillRect/>
          </a:stretch>
        </p:blipFill>
        <p:spPr bwMode="auto">
          <a:xfrm>
            <a:off x="3877012" y="2612886"/>
            <a:ext cx="4784014" cy="355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762000"/>
            <a:ext cx="73914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ปฏิบัติการ</a:t>
            </a:r>
            <a:r>
              <a:rPr lang="en-US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กาย</a:t>
            </a:r>
            <a:r>
              <a:rPr lang="th-TH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วิภาคไตของ</a:t>
            </a:r>
            <a:r>
              <a:rPr lang="th-TH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สัตว์เลี้ยงลูกด้วยน้ำนม</a:t>
            </a:r>
            <a:endParaRPr lang="th-TH" sz="4000" b="1" dirty="0" smtClean="0">
              <a:solidFill>
                <a:prstClr val="white">
                  <a:lumMod val="95000"/>
                </a:prstClr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8724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9295" y="1828800"/>
            <a:ext cx="1444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685800" algn="l"/>
              </a:tabLst>
            </a:pP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วิธีปฏิบัติ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1817" y="2629495"/>
            <a:ext cx="3159583" cy="384750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ศึกษาโครงสร้างกายวิภาคภายนอก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ไต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-  ชั่งน้ำหนัก 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-  วัด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ยาว กว้าง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-  รูปร่าง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-  สี 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- หลอดเลือด ท่อไต 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    เยื่อหุ้มไต</a:t>
            </a:r>
            <a:endParaRPr lang="th-TH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518842" y="6123057"/>
            <a:ext cx="3329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tabLst>
                <a:tab pos="685800" algn="l"/>
              </a:tabLst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กายวิภาคภายนอกของ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ไตหมู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105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762000"/>
            <a:ext cx="73914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ปฏิบัติการ</a:t>
            </a:r>
            <a:r>
              <a:rPr lang="en-US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กาย</a:t>
            </a:r>
            <a:r>
              <a:rPr lang="th-TH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วิภาคไตของ</a:t>
            </a:r>
            <a:r>
              <a:rPr lang="th-TH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สัตว์เลี้ยงลูกด้วยน้ำนม</a:t>
            </a:r>
            <a:endParaRPr lang="th-TH" sz="4000" b="1" dirty="0" smtClean="0">
              <a:solidFill>
                <a:prstClr val="white">
                  <a:lumMod val="95000"/>
                </a:prstClr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8724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1076" y="1905000"/>
            <a:ext cx="1444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th-TH" sz="40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วิธีปฏิบัติ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23544" y="1877139"/>
            <a:ext cx="3769183" cy="20090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ศึกษาโครงสร้างกายวิภาคภายในของไต</a:t>
            </a:r>
          </a:p>
          <a:p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2.1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ใช้มีดผ่าตัดครึ่งไตตามยาว</a:t>
            </a:r>
          </a:p>
          <a:p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ใช้มีดผ่าตัดครึ่งไตตามขวาง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4084545"/>
            <a:ext cx="8763000" cy="2739462"/>
            <a:chOff x="152400" y="4084545"/>
            <a:chExt cx="8763000" cy="2739462"/>
          </a:xfrm>
        </p:grpSpPr>
        <p:pic>
          <p:nvPicPr>
            <p:cNvPr id="9" name="Picture 7" descr="MVC-619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49" y="4133850"/>
              <a:ext cx="2889250" cy="21669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MVC-608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167188"/>
              <a:ext cx="2844800" cy="21335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 descr="MVC-625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6"/>
            <a:stretch>
              <a:fillRect/>
            </a:stretch>
          </p:blipFill>
          <p:spPr bwMode="auto">
            <a:xfrm>
              <a:off x="6248400" y="4084545"/>
              <a:ext cx="2667000" cy="23051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ight Arrow 1"/>
            <p:cNvSpPr/>
            <p:nvPr/>
          </p:nvSpPr>
          <p:spPr>
            <a:xfrm>
              <a:off x="2743200" y="5522118"/>
              <a:ext cx="762000" cy="42148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842033" y="5544741"/>
              <a:ext cx="762000" cy="421482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19325" y="6300787"/>
              <a:ext cx="17908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ผ่าตัดไต</a:t>
              </a:r>
              <a:r>
                <a:rPr 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ตามยาว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99233" y="1643081"/>
            <a:ext cx="2692367" cy="2471719"/>
            <a:chOff x="6513513" y="1908364"/>
            <a:chExt cx="2264981" cy="218775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12" t="12437" r="6173" b="17558"/>
            <a:stretch/>
          </p:blipFill>
          <p:spPr bwMode="auto">
            <a:xfrm>
              <a:off x="6513513" y="1908364"/>
              <a:ext cx="2264981" cy="17156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862585" y="3572901"/>
              <a:ext cx="19159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ผ่าตัดไต</a:t>
              </a:r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ตามขวาง</a:t>
              </a:r>
              <a:endParaRPr lang="th-TH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18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762000"/>
            <a:ext cx="73914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ปฏิบัติการ</a:t>
            </a:r>
            <a:r>
              <a:rPr lang="en-US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r>
              <a:rPr lang="th-TH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กาย</a:t>
            </a:r>
            <a:r>
              <a:rPr lang="th-TH" sz="4000" b="1" dirty="0" smtClean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วิภาคไตของ</a:t>
            </a:r>
            <a:r>
              <a:rPr lang="th-TH" sz="4000" b="1" dirty="0">
                <a:solidFill>
                  <a:prstClr val="white">
                    <a:lumMod val="95000"/>
                  </a:prstClr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สัตว์เลี้ยงลูกด้วยน้ำนม</a:t>
            </a:r>
            <a:endParaRPr lang="th-TH" sz="4000" b="1" dirty="0" smtClean="0">
              <a:solidFill>
                <a:prstClr val="white">
                  <a:lumMod val="95000"/>
                </a:prstClr>
              </a:solidFill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8724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994" y="1905000"/>
            <a:ext cx="1960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th-TH" sz="4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ผลการศึกษา</a:t>
            </a:r>
            <a:endParaRPr lang="th-TH" sz="4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905000"/>
            <a:ext cx="6324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500" b="1" dirty="0"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  <a:t>วาดภาพแสดงโครงสร้างของไตทั้งภายนอกและภายใน พร้อมชี้ส่วนประกอบที่สำคัญ</a:t>
            </a:r>
            <a:endParaRPr lang="th-TH" b="1" dirty="0">
              <a:solidFill>
                <a:srgbClr val="0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3"/>
          <a:stretch/>
        </p:blipFill>
        <p:spPr bwMode="auto">
          <a:xfrm>
            <a:off x="990600" y="3126300"/>
            <a:ext cx="3346450" cy="282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52389"/>
            <a:ext cx="3408363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21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-71438" y="6429375"/>
            <a:ext cx="20320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th-TH" sz="1600" smtClean="0">
                <a:solidFill>
                  <a:srgbClr val="000000"/>
                </a:solidFill>
                <a:latin typeface="Britannic Bold" pitchFamily="34" charset="0"/>
              </a:rPr>
              <a:t>Excretory System</a:t>
            </a:r>
            <a:r>
              <a:rPr lang="en-US" altLang="th-TH" sz="2800" smtClean="0">
                <a:solidFill>
                  <a:srgbClr val="FFFFFF"/>
                </a:solidFill>
              </a:rPr>
              <a:t>	</a:t>
            </a:r>
            <a:endParaRPr lang="th-TH" altLang="th-TH" sz="2800" smtClean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58250" y="6572250"/>
            <a:ext cx="285750" cy="285750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500" y="6572250"/>
            <a:ext cx="285750" cy="28575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6750" y="6572250"/>
            <a:ext cx="285750" cy="285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1000" y="6572250"/>
            <a:ext cx="285750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7950" y="6572250"/>
            <a:ext cx="285750" cy="28575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2200" y="6572250"/>
            <a:ext cx="28575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246758">
            <a:off x="2073275" y="-131763"/>
            <a:ext cx="1690688" cy="1520826"/>
          </a:xfrm>
          <a:prstGeom prst="rect">
            <a:avLst/>
          </a:prstGeom>
          <a:solidFill>
            <a:srgbClr val="FFC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8000" b="1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08124">
            <a:off x="960438" y="-98425"/>
            <a:ext cx="1690687" cy="1520825"/>
          </a:xfrm>
          <a:prstGeom prst="rect">
            <a:avLst/>
          </a:prstGeom>
          <a:solidFill>
            <a:srgbClr val="FCFC5E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8800" b="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0185060">
            <a:off x="-338138" y="-225425"/>
            <a:ext cx="1690688" cy="1520825"/>
          </a:xfrm>
          <a:prstGeom prst="rect">
            <a:avLst/>
          </a:prstGeom>
          <a:solidFill>
            <a:srgbClr val="E6F933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9600" b="1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71438"/>
            <a:ext cx="3146425" cy="1477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Kidney</a:t>
            </a:r>
            <a:endParaRPr lang="th-TH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686300" y="452438"/>
            <a:ext cx="3995738" cy="9540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CC0099"/>
                </a:solidFill>
              </a:rPr>
              <a:t>Sectional Anatomy of  the Kidneys</a:t>
            </a:r>
          </a:p>
        </p:txBody>
      </p:sp>
      <p:sp>
        <p:nvSpPr>
          <p:cNvPr id="52240" name="สี่เหลี่ยมผืนผ้า 2"/>
          <p:cNvSpPr>
            <a:spLocks noChangeArrowheads="1"/>
          </p:cNvSpPr>
          <p:nvPr/>
        </p:nvSpPr>
        <p:spPr bwMode="auto">
          <a:xfrm>
            <a:off x="163513" y="5591175"/>
            <a:ext cx="901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th-TH" sz="2400" smtClean="0">
                <a:solidFill>
                  <a:srgbClr val="FFFFFF"/>
                </a:solidFill>
              </a:rPr>
              <a:t>A typical adult kidney is reddish-brown and about 10 cm (4 in.) long, 5.5 cm (2.2 in.) wide, and 3 cm (1.2 in.) thick . Each kidney weighs about 150 g (5.25 oz).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965" y="2076450"/>
            <a:ext cx="9157447" cy="3409950"/>
            <a:chOff x="8965" y="2076450"/>
            <a:chExt cx="9157447" cy="3409950"/>
          </a:xfrm>
        </p:grpSpPr>
        <p:pic>
          <p:nvPicPr>
            <p:cNvPr id="18" name="Picture 5" descr="MVC-613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3" t="12312" r="15382" b="12411"/>
            <a:stretch>
              <a:fillRect/>
            </a:stretch>
          </p:blipFill>
          <p:spPr bwMode="auto">
            <a:xfrm>
              <a:off x="8965" y="2076450"/>
              <a:ext cx="4584700" cy="340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MVC-617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8"/>
            <a:stretch/>
          </p:blipFill>
          <p:spPr bwMode="auto">
            <a:xfrm>
              <a:off x="4598147" y="2076450"/>
              <a:ext cx="4568265" cy="340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485215" y="3644900"/>
              <a:ext cx="14398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ngsana New" pitchFamily="18" charset="-34"/>
                </a:rPr>
                <a:t>Renal artery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632853" y="2922588"/>
              <a:ext cx="14398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ngsana New" pitchFamily="18" charset="-34"/>
                </a:rPr>
                <a:t>Renal vein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7401953" y="3217863"/>
              <a:ext cx="1079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ngsana New" pitchFamily="18" charset="-34"/>
                </a:rPr>
                <a:t>Renal capsule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3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58250" y="6572250"/>
            <a:ext cx="285750" cy="285750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500" y="6572250"/>
            <a:ext cx="285750" cy="28575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6750" y="6572250"/>
            <a:ext cx="285750" cy="285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1000" y="6572250"/>
            <a:ext cx="285750" cy="285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7950" y="6572250"/>
            <a:ext cx="285750" cy="28575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2200" y="6572250"/>
            <a:ext cx="28575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246758">
            <a:off x="2073275" y="-131763"/>
            <a:ext cx="1690688" cy="1520826"/>
          </a:xfrm>
          <a:prstGeom prst="rect">
            <a:avLst/>
          </a:prstGeom>
          <a:solidFill>
            <a:srgbClr val="FFC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8000" b="1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08124">
            <a:off x="960438" y="-98425"/>
            <a:ext cx="1690687" cy="1520825"/>
          </a:xfrm>
          <a:prstGeom prst="rect">
            <a:avLst/>
          </a:prstGeom>
          <a:solidFill>
            <a:srgbClr val="FCFC5E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8800" b="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0185060">
            <a:off x="-338138" y="-225425"/>
            <a:ext cx="1690688" cy="1520825"/>
          </a:xfrm>
          <a:prstGeom prst="rect">
            <a:avLst/>
          </a:prstGeom>
          <a:solidFill>
            <a:srgbClr val="E6F933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9600" b="1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71438"/>
            <a:ext cx="3146425" cy="1477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Kidney</a:t>
            </a:r>
            <a:endParaRPr lang="th-TH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686300" y="452438"/>
            <a:ext cx="3995738" cy="9540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CC0099"/>
                </a:solidFill>
              </a:rPr>
              <a:t>Sectional Anatomy of  the Kidneys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76200" y="1506909"/>
            <a:ext cx="8839200" cy="4817691"/>
            <a:chOff x="-228600" y="1443037"/>
            <a:chExt cx="8839200" cy="4817691"/>
          </a:xfrm>
        </p:grpSpPr>
        <p:grpSp>
          <p:nvGrpSpPr>
            <p:cNvPr id="3" name="Group 2"/>
            <p:cNvGrpSpPr/>
            <p:nvPr/>
          </p:nvGrpSpPr>
          <p:grpSpPr>
            <a:xfrm>
              <a:off x="1501982" y="1961983"/>
              <a:ext cx="7032418" cy="4298745"/>
              <a:chOff x="-71438" y="3340100"/>
              <a:chExt cx="5967491" cy="3670300"/>
            </a:xfrm>
          </p:grpSpPr>
          <p:sp>
            <p:nvSpPr>
              <p:cNvPr id="52226" name="TextBox 2"/>
              <p:cNvSpPr txBox="1">
                <a:spLocks noChangeArrowheads="1"/>
              </p:cNvSpPr>
              <p:nvPr/>
            </p:nvSpPr>
            <p:spPr bwMode="auto">
              <a:xfrm>
                <a:off x="-71438" y="6429375"/>
                <a:ext cx="2032001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600" smtClean="0">
                    <a:solidFill>
                      <a:srgbClr val="000000"/>
                    </a:solidFill>
                    <a:latin typeface="Britannic Bold" pitchFamily="34" charset="0"/>
                  </a:rPr>
                  <a:t>Excretory System</a:t>
                </a:r>
                <a:r>
                  <a:rPr lang="en-US" altLang="th-TH" sz="2800" smtClean="0">
                    <a:solidFill>
                      <a:srgbClr val="FFFFFF"/>
                    </a:solidFill>
                  </a:rPr>
                  <a:t>	</a:t>
                </a:r>
                <a:endParaRPr lang="th-TH" altLang="th-TH" sz="28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6" name="กลุ่ม 1"/>
              <p:cNvGrpSpPr>
                <a:grpSpLocks/>
              </p:cNvGrpSpPr>
              <p:nvPr/>
            </p:nvGrpSpPr>
            <p:grpSpPr bwMode="auto">
              <a:xfrm>
                <a:off x="-23813" y="3340100"/>
                <a:ext cx="5919866" cy="3670300"/>
                <a:chOff x="4657725" y="3262313"/>
                <a:chExt cx="5919866" cy="3670300"/>
              </a:xfrm>
            </p:grpSpPr>
            <p:pic>
              <p:nvPicPr>
                <p:cNvPr id="27" name="Picture 13" descr="MVC-644F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40" t="9192" r="11818" b="6834"/>
                <a:stretch>
                  <a:fillRect/>
                </a:stretch>
              </p:blipFill>
              <p:spPr bwMode="auto">
                <a:xfrm>
                  <a:off x="4657725" y="3262313"/>
                  <a:ext cx="4564063" cy="3670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496504" y="5149148"/>
                  <a:ext cx="1081087" cy="34161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uLnTx/>
                      <a:uFillTx/>
                    </a:rPr>
                    <a:t>Ureter</a:t>
                  </a:r>
                </a:p>
              </p:txBody>
            </p:sp>
            <p:sp>
              <p:nvSpPr>
                <p:cNvPr id="2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431842" y="6351588"/>
                  <a:ext cx="1081088" cy="34161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 sz="2900">
                      <a:solidFill>
                        <a:schemeClr val="tx1"/>
                      </a:solidFill>
                      <a:latin typeface="Georgia" pitchFamily="18" charset="0"/>
                      <a:cs typeface="Angsana New" pitchFamily="18" charset="-34"/>
                    </a:defRPr>
                  </a:lvl1pPr>
                  <a:lvl2pPr>
                    <a:defRPr sz="2900">
                      <a:solidFill>
                        <a:schemeClr val="tx1"/>
                      </a:solidFill>
                      <a:latin typeface="Georgia" pitchFamily="18" charset="0"/>
                      <a:cs typeface="Angsana New" pitchFamily="18" charset="-34"/>
                    </a:defRPr>
                  </a:lvl2pPr>
                  <a:lvl3pPr>
                    <a:defRPr sz="2900">
                      <a:solidFill>
                        <a:schemeClr val="tx1"/>
                      </a:solidFill>
                      <a:latin typeface="Georgia" pitchFamily="18" charset="0"/>
                      <a:cs typeface="Angsana New" pitchFamily="18" charset="-34"/>
                    </a:defRPr>
                  </a:lvl3pPr>
                  <a:lvl4pPr>
                    <a:defRPr sz="2900">
                      <a:solidFill>
                        <a:schemeClr val="tx1"/>
                      </a:solidFill>
                      <a:latin typeface="Georgia" pitchFamily="18" charset="0"/>
                      <a:cs typeface="Angsana New" pitchFamily="18" charset="-34"/>
                    </a:defRPr>
                  </a:lvl4pPr>
                  <a:lvl5pPr>
                    <a:defRPr sz="2900">
                      <a:solidFill>
                        <a:schemeClr val="tx1"/>
                      </a:solidFill>
                      <a:latin typeface="Georgia" pitchFamily="18" charset="0"/>
                      <a:cs typeface="Angsana New" pitchFamily="18" charset="-34"/>
                    </a:defRPr>
                  </a:lvl5pPr>
                  <a:lvl6pPr eaLnBrk="0" hangingPunct="0">
                    <a:defRPr sz="2900">
                      <a:solidFill>
                        <a:schemeClr val="tx1"/>
                      </a:solidFill>
                      <a:latin typeface="Georgia" pitchFamily="18" charset="0"/>
                      <a:cs typeface="Angsana New" pitchFamily="18" charset="-34"/>
                    </a:defRPr>
                  </a:lvl6pPr>
                  <a:lvl7pPr eaLnBrk="0" hangingPunct="0">
                    <a:defRPr sz="2900">
                      <a:solidFill>
                        <a:schemeClr val="tx1"/>
                      </a:solidFill>
                      <a:latin typeface="Georgia" pitchFamily="18" charset="0"/>
                      <a:cs typeface="Angsana New" pitchFamily="18" charset="-34"/>
                    </a:defRPr>
                  </a:lvl7pPr>
                  <a:lvl8pPr eaLnBrk="0" hangingPunct="0">
                    <a:defRPr sz="2900">
                      <a:solidFill>
                        <a:schemeClr val="tx1"/>
                      </a:solidFill>
                      <a:latin typeface="Georgia" pitchFamily="18" charset="0"/>
                      <a:cs typeface="Angsana New" pitchFamily="18" charset="-34"/>
                    </a:defRPr>
                  </a:lvl8pPr>
                  <a:lvl9pPr eaLnBrk="0" hangingPunct="0">
                    <a:defRPr sz="2900">
                      <a:solidFill>
                        <a:schemeClr val="tx1"/>
                      </a:solidFill>
                      <a:latin typeface="Georgia" pitchFamily="18" charset="0"/>
                      <a:cs typeface="Angsana New" pitchFamily="18" charset="-34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th-TH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itchFamily="34" charset="0"/>
                      <a:cs typeface="Angsana New" pitchFamily="18" charset="-34"/>
                    </a:rPr>
                    <a:t>Pelvis</a:t>
                  </a:r>
                </a:p>
              </p:txBody>
            </p:sp>
          </p:grpSp>
        </p:grpSp>
        <p:sp>
          <p:nvSpPr>
            <p:cNvPr id="45" name="สี่เหลี่ยมผืนผ้า 17"/>
            <p:cNvSpPr/>
            <p:nvPr/>
          </p:nvSpPr>
          <p:spPr>
            <a:xfrm>
              <a:off x="-228600" y="2052898"/>
              <a:ext cx="1573212" cy="4619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BrowalliaUPC" pitchFamily="34" charset="-34"/>
                  <a:cs typeface="BrowalliaUPC" pitchFamily="34" charset="-34"/>
                </a:rPr>
                <a:t>Renal pyramid</a:t>
              </a:r>
              <a:endParaRPr lang="th-TH" sz="2400" b="1" baseline="-25000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46" name="สี่เหลี่ยมผืนผ้า 17"/>
            <p:cNvSpPr/>
            <p:nvPr/>
          </p:nvSpPr>
          <p:spPr>
            <a:xfrm>
              <a:off x="0" y="5187225"/>
              <a:ext cx="1293813" cy="4619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BrowalliaUPC" pitchFamily="34" charset="-34"/>
                  <a:cs typeface="BrowalliaUPC" pitchFamily="34" charset="-34"/>
                </a:rPr>
                <a:t>Minor calyx</a:t>
              </a:r>
              <a:endParaRPr lang="th-TH" sz="2400" b="1" baseline="-25000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47" name="สี่เหลี่ยมผืนผ้า 17"/>
            <p:cNvSpPr/>
            <p:nvPr/>
          </p:nvSpPr>
          <p:spPr>
            <a:xfrm>
              <a:off x="0" y="4275885"/>
              <a:ext cx="1282700" cy="4619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BrowalliaUPC" pitchFamily="34" charset="-34"/>
                  <a:cs typeface="BrowalliaUPC" pitchFamily="34" charset="-34"/>
                </a:rPr>
                <a:t>Major calyx</a:t>
              </a:r>
              <a:endParaRPr lang="th-TH" sz="2400" b="1" baseline="-25000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48" name="สี่เหลี่ยมผืนผ้า 17"/>
            <p:cNvSpPr/>
            <p:nvPr/>
          </p:nvSpPr>
          <p:spPr>
            <a:xfrm>
              <a:off x="7183438" y="2860957"/>
              <a:ext cx="1427162" cy="4619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BrowalliaUPC" pitchFamily="34" charset="-34"/>
                  <a:cs typeface="BrowalliaUPC" pitchFamily="34" charset="-34"/>
                </a:rPr>
                <a:t>Renal papilla</a:t>
              </a:r>
              <a:endParaRPr lang="th-TH" sz="2400" b="1" baseline="-25000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4016211" y="3048000"/>
              <a:ext cx="3146589" cy="55504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931950" y="4331330"/>
              <a:ext cx="1194991" cy="57638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45" idx="3"/>
            </p:cNvCxnSpPr>
            <p:nvPr/>
          </p:nvCxnSpPr>
          <p:spPr>
            <a:xfrm flipH="1" flipV="1">
              <a:off x="1344612" y="2283880"/>
              <a:ext cx="1574008" cy="764121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358153" y="5145870"/>
              <a:ext cx="2375647" cy="243672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377438" y="4531010"/>
              <a:ext cx="2127762" cy="4099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29" idx="1"/>
            </p:cNvCxnSpPr>
            <p:nvPr/>
          </p:nvCxnSpPr>
          <p:spPr>
            <a:xfrm>
              <a:off x="3837503" y="4111355"/>
              <a:ext cx="3346684" cy="1668917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สี่เหลี่ยมผืนผ้า 24"/>
            <p:cNvSpPr/>
            <p:nvPr/>
          </p:nvSpPr>
          <p:spPr>
            <a:xfrm>
              <a:off x="-228600" y="3119437"/>
              <a:ext cx="1550987" cy="4619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BrowalliaUPC" pitchFamily="34" charset="-34"/>
                  <a:cs typeface="BrowalliaUPC" pitchFamily="34" charset="-34"/>
                </a:rPr>
                <a:t>Renal medulla</a:t>
              </a:r>
              <a:endParaRPr lang="th-TH" sz="2400" b="1" baseline="-25000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1358153" y="3332902"/>
              <a:ext cx="728953" cy="42905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สี่เหลี่ยมผืนผ้า 17"/>
            <p:cNvSpPr/>
            <p:nvPr/>
          </p:nvSpPr>
          <p:spPr>
            <a:xfrm>
              <a:off x="3352800" y="1443037"/>
              <a:ext cx="1573212" cy="4619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0000"/>
                  </a:solidFill>
                  <a:latin typeface="BrowalliaUPC" pitchFamily="34" charset="-34"/>
                  <a:cs typeface="BrowalliaUPC" pitchFamily="34" charset="-34"/>
                </a:rPr>
                <a:t>Renal pyramid</a:t>
              </a:r>
              <a:endParaRPr lang="th-TH" sz="2400" b="1" baseline="-25000" dirty="0">
                <a:solidFill>
                  <a:srgbClr val="000000"/>
                </a:solidFill>
                <a:latin typeface="BrowalliaUPC" pitchFamily="34" charset="-34"/>
                <a:cs typeface="BrowalliaUPC" pitchFamily="34" charset="-34"/>
              </a:endParaRPr>
            </a:p>
          </p:txBody>
        </p:sp>
        <p:sp>
          <p:nvSpPr>
            <p:cNvPr id="83" name="Isosceles Triangle 82"/>
            <p:cNvSpPr/>
            <p:nvPr/>
          </p:nvSpPr>
          <p:spPr>
            <a:xfrm rot="10556527">
              <a:off x="4030828" y="2490004"/>
              <a:ext cx="703722" cy="438029"/>
            </a:xfrm>
            <a:prstGeom prst="triangle">
              <a:avLst>
                <a:gd name="adj" fmla="val 50836"/>
              </a:avLst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800">
                <a:solidFill>
                  <a:srgbClr val="FFFFFF"/>
                </a:solidFill>
              </a:endParaRPr>
            </a:p>
          </p:txBody>
        </p:sp>
        <p:cxnSp>
          <p:nvCxnSpPr>
            <p:cNvPr id="84" name="Straight Connector 83"/>
            <p:cNvCxnSpPr>
              <a:stCxn id="83" idx="3"/>
            </p:cNvCxnSpPr>
            <p:nvPr/>
          </p:nvCxnSpPr>
          <p:spPr>
            <a:xfrm flipH="1" flipV="1">
              <a:off x="4059364" y="1910716"/>
              <a:ext cx="301958" cy="580253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7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1361" y="535916"/>
            <a:ext cx="5405438" cy="1719263"/>
            <a:chOff x="304544" y="1333448"/>
            <a:chExt cx="5405438" cy="1719263"/>
          </a:xfrm>
        </p:grpSpPr>
        <p:sp>
          <p:nvSpPr>
            <p:cNvPr id="32" name="Rectangle 31"/>
            <p:cNvSpPr/>
            <p:nvPr/>
          </p:nvSpPr>
          <p:spPr>
            <a:xfrm rot="20185060">
              <a:off x="4019295" y="1333448"/>
              <a:ext cx="1690687" cy="1520826"/>
            </a:xfrm>
            <a:prstGeom prst="rect">
              <a:avLst/>
            </a:prstGeom>
            <a:solidFill>
              <a:srgbClr val="E6F933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96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21246758">
              <a:off x="2715957" y="1498548"/>
              <a:ext cx="1690688" cy="1520826"/>
            </a:xfrm>
            <a:prstGeom prst="rect">
              <a:avLst/>
            </a:prstGeom>
            <a:solidFill>
              <a:srgbClr val="FFC0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8000" b="1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508124">
              <a:off x="1603120" y="1531886"/>
              <a:ext cx="1690687" cy="1520825"/>
            </a:xfrm>
            <a:prstGeom prst="rect">
              <a:avLst/>
            </a:prstGeom>
            <a:solidFill>
              <a:srgbClr val="FCFC5E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8800" b="1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20185060">
              <a:off x="304544" y="1404886"/>
              <a:ext cx="1690688" cy="1520825"/>
            </a:xfrm>
            <a:prstGeom prst="rect">
              <a:avLst/>
            </a:prstGeom>
            <a:solidFill>
              <a:srgbClr val="E6F933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96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53870" y="1920824"/>
              <a:ext cx="3032125" cy="9239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end.</a:t>
              </a:r>
              <a:endParaRPr lang="th-TH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16" y="2353506"/>
            <a:ext cx="5403849" cy="4052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1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332</Words>
  <Application>Microsoft Office PowerPoint</Application>
  <PresentationFormat>On-screen Show (4:3)</PresentationFormat>
  <Paragraphs>82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3_การออกแบบเริ่มต้น</vt:lpstr>
      <vt:lpstr>4_การออกแบบเริ่มต้น</vt:lpstr>
      <vt:lpstr>การออกแบบเริ่มต้น</vt:lpstr>
      <vt:lpstr>1_การออกแบบเริ่มต้น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ปฏิบัติการเรื่อง กายวิภาคไตของสัตว์เลี้ยงลูกด้วยน้ำนม</dc:title>
  <dc:creator>นิธิกานต์ คิมอิ๋ง</dc:creator>
  <cp:lastModifiedBy>Teacher</cp:lastModifiedBy>
  <cp:revision>27</cp:revision>
  <dcterms:created xsi:type="dcterms:W3CDTF">2013-07-16T02:14:17Z</dcterms:created>
  <dcterms:modified xsi:type="dcterms:W3CDTF">2016-03-03T06:52:53Z</dcterms:modified>
</cp:coreProperties>
</file>