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1" d="100"/>
          <a:sy n="71" d="100"/>
        </p:scale>
        <p:origin x="61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Title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2399" y="1964267"/>
            <a:ext cx="7197726" cy="2421464"/>
          </a:xfrm>
        </p:spPr>
        <p:txBody>
          <a:bodyPr anchor="b">
            <a:normAutofit/>
          </a:bodyPr>
          <a:lstStyle>
            <a:lvl1pPr algn="r">
              <a:defRPr sz="4800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399" y="4385732"/>
            <a:ext cx="7197726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32558" y="5870575"/>
            <a:ext cx="1600200" cy="377825"/>
          </a:xfrm>
        </p:spPr>
        <p:txBody>
          <a:bodyPr/>
          <a:lstStyle/>
          <a:p>
            <a:fld id="{B61BEF0D-F0BB-DE4B-95CE-6DB70DBA9567}" type="datetimeFigureOut">
              <a:rPr lang="en-US" dirty="0"/>
              <a:pPr/>
              <a:t>30-Apr-16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399" y="5870575"/>
            <a:ext cx="4893958" cy="3778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08958" y="5870575"/>
            <a:ext cx="551167" cy="3778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732865"/>
            <a:ext cx="1013142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1600" y="932112"/>
            <a:ext cx="8759827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299603"/>
            <a:ext cx="10131427" cy="49371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30-Apr-16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30-Apr-16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97875" y="3352800"/>
            <a:ext cx="9339184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465" y="4343400"/>
            <a:ext cx="10152367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30-Apr-16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2" y="3308581"/>
            <a:ext cx="10131425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4777381"/>
            <a:ext cx="10131426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30-Apr-16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0" y="3886200"/>
            <a:ext cx="10135436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5200"/>
            <a:ext cx="10135436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30-Apr-16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1" y="3505200"/>
            <a:ext cx="10131428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30-Apr-16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30-Apr-16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8675" y="609599"/>
            <a:ext cx="2158552" cy="518160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7832116" cy="5181600"/>
          </a:xfrm>
        </p:spPr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30-Apr-16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30-Apr-16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308581"/>
            <a:ext cx="10131427" cy="1468800"/>
          </a:xfrm>
        </p:spPr>
        <p:txBody>
          <a:bodyPr anchor="b"/>
          <a:lstStyle>
            <a:lvl1pPr algn="l">
              <a:defRPr sz="40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7381"/>
            <a:ext cx="1013142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30-Apr-16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2" y="2142067"/>
            <a:ext cx="4995334" cy="3649134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21895" y="2142067"/>
            <a:ext cx="4995332" cy="3649133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30-Apr-16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973670" y="2218267"/>
            <a:ext cx="470905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1" y="2870201"/>
            <a:ext cx="4996923" cy="2920998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6096003" y="2226734"/>
            <a:ext cx="4722813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23483" y="2870201"/>
            <a:ext cx="4995334" cy="2920998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30-Apr-16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30-Apr-16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30-Apr-16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74333"/>
            <a:ext cx="3680885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201" y="609601"/>
            <a:ext cx="6169026" cy="5181600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445933"/>
            <a:ext cx="3680885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30-Apr-16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00200"/>
            <a:ext cx="6164653" cy="13716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36253" y="914400"/>
            <a:ext cx="3280974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2971800"/>
            <a:ext cx="6164653" cy="1828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30-Apr-16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2142067"/>
            <a:ext cx="10131425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dirty="0"/>
              <a:pPr/>
              <a:t>30-Apr-16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57" r:id="rId10"/>
    <p:sldLayoutId id="2147483663" r:id="rId11"/>
    <p:sldLayoutId id="2147483664" r:id="rId12"/>
    <p:sldLayoutId id="2147483665" r:id="rId13"/>
    <p:sldLayoutId id="2147483666" r:id="rId14"/>
    <p:sldLayoutId id="2147483667" r:id="rId15"/>
    <p:sldLayoutId id="2147483658" r:id="rId16"/>
    <p:sldLayoutId id="214748365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dirty="0" smtClean="0"/>
              <a:t>แบบทดสอบ </a:t>
            </a:r>
            <a:r>
              <a:rPr lang="en-US" dirty="0"/>
              <a:t>Microsoft Excel 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 anchor="t" anchorCtr="0">
            <a:normAutofit/>
          </a:bodyPr>
          <a:lstStyle/>
          <a:p>
            <a:r>
              <a:rPr lang="th-TH" sz="2000" dirty="0" smtClean="0"/>
              <a:t>มี</a:t>
            </a:r>
            <a:r>
              <a:rPr lang="th-TH" sz="2000" dirty="0"/>
              <a:t>ข้อมูลในแผ่นงานตั้งแต่แถวที่ 1 ถึงแถว 500 และคอลัมน์ </a:t>
            </a:r>
            <a:r>
              <a:rPr lang="en-US" sz="2000" dirty="0"/>
              <a:t>A </a:t>
            </a:r>
            <a:r>
              <a:rPr lang="th-TH" sz="2000" dirty="0"/>
              <a:t>จนถึงคอลัมน์ </a:t>
            </a:r>
            <a:r>
              <a:rPr lang="en-US" sz="2000" dirty="0"/>
              <a:t>M </a:t>
            </a:r>
            <a:r>
              <a:rPr lang="th-TH" sz="2000" dirty="0"/>
              <a:t>วิธีการเลือกช่วงข้อมูลวิธีใด อย่างไร ที่อำนวยความสะดวกได้ดีและให้ผล</a:t>
            </a:r>
            <a:r>
              <a:rPr lang="th-TH" sz="2000" dirty="0" smtClean="0"/>
              <a:t>รวดเร็ว</a:t>
            </a:r>
            <a:r>
              <a:rPr lang="en-US" sz="2000" dirty="0" smtClean="0"/>
              <a:t/>
            </a:r>
            <a:br>
              <a:rPr lang="en-US" sz="2000" dirty="0" smtClean="0"/>
            </a:br>
            <a:r>
              <a:rPr lang="th-TH" sz="2000" u="sng" dirty="0"/>
              <a:t>																																																																								</a:t>
            </a:r>
            <a:endParaRPr lang="en-US" sz="2000" u="sng" dirty="0"/>
          </a:p>
        </p:txBody>
      </p:sp>
    </p:spTree>
    <p:extLst>
      <p:ext uri="{BB962C8B-B14F-4D97-AF65-F5344CB8AC3E}">
        <p14:creationId xmlns:p14="http://schemas.microsoft.com/office/powerpoint/2010/main" val="313679234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dirty="0" smtClean="0"/>
              <a:t>แบบทดสอบ </a:t>
            </a:r>
            <a:r>
              <a:rPr lang="en-US" dirty="0"/>
              <a:t>Microsoft Excel 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 anchor="t" anchorCtr="0">
            <a:normAutofit/>
          </a:bodyPr>
          <a:lstStyle/>
          <a:p>
            <a:r>
              <a:rPr lang="th-TH" sz="2000" dirty="0" smtClean="0"/>
              <a:t>จง</a:t>
            </a:r>
            <a:r>
              <a:rPr lang="th-TH" sz="2000" dirty="0"/>
              <a:t>อธิบายหลักการป้อนข้อมูลประเภทวันที่ </a:t>
            </a:r>
            <a:r>
              <a:rPr lang="en-US" sz="2000" dirty="0" smtClean="0"/>
              <a:t/>
            </a:r>
            <a:br>
              <a:rPr lang="en-US" sz="2000" dirty="0" smtClean="0"/>
            </a:br>
            <a:r>
              <a:rPr lang="th-TH" sz="2000" u="sng" dirty="0"/>
              <a:t>																																																																								</a:t>
            </a:r>
            <a:endParaRPr lang="en-US" sz="2000" u="sng" dirty="0"/>
          </a:p>
        </p:txBody>
      </p:sp>
    </p:spTree>
    <p:extLst>
      <p:ext uri="{BB962C8B-B14F-4D97-AF65-F5344CB8AC3E}">
        <p14:creationId xmlns:p14="http://schemas.microsoft.com/office/powerpoint/2010/main" val="138224553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dirty="0" smtClean="0"/>
              <a:t>แบบทดสอบ </a:t>
            </a:r>
            <a:r>
              <a:rPr lang="en-US" dirty="0"/>
              <a:t>Microsoft Excel 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 anchor="t" anchorCtr="0">
            <a:normAutofit/>
          </a:bodyPr>
          <a:lstStyle/>
          <a:p>
            <a:r>
              <a:rPr lang="th-TH" sz="2000" dirty="0"/>
              <a:t>ต้องการสร้างรายงานสรุปข้อมูลจำนวนนักเรียนทั้งโรงเรียน โดยแบ่งกลุ่มตามระดับชั้น ในระดับชั้นเดียวกัน </a:t>
            </a:r>
            <a:r>
              <a:rPr lang="th-TH" sz="2000" dirty="0" smtClean="0"/>
              <a:t>ให้จัด</a:t>
            </a:r>
            <a:r>
              <a:rPr lang="th-TH" sz="2000" dirty="0"/>
              <a:t>กลุ่มตามห้องเรียน จะต้องใช้ความสามารถใดของ </a:t>
            </a:r>
            <a:r>
              <a:rPr lang="en-US" sz="2000" dirty="0"/>
              <a:t>Excel </a:t>
            </a:r>
            <a:r>
              <a:rPr lang="th-TH" sz="2000" dirty="0"/>
              <a:t>ในการสร้างรายงาน</a:t>
            </a:r>
            <a:r>
              <a:rPr lang="en-US" sz="2000" dirty="0" smtClean="0"/>
              <a:t/>
            </a:r>
            <a:br>
              <a:rPr lang="en-US" sz="2000" dirty="0" smtClean="0"/>
            </a:br>
            <a:r>
              <a:rPr lang="th-TH" sz="2000" u="sng" dirty="0"/>
              <a:t>																																																																								</a:t>
            </a:r>
            <a:endParaRPr lang="en-US" sz="2000" u="sng" dirty="0"/>
          </a:p>
        </p:txBody>
      </p:sp>
    </p:spTree>
    <p:extLst>
      <p:ext uri="{BB962C8B-B14F-4D97-AF65-F5344CB8AC3E}">
        <p14:creationId xmlns:p14="http://schemas.microsoft.com/office/powerpoint/2010/main" val="192138681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dirty="0" smtClean="0"/>
              <a:t>แบบทดสอบ </a:t>
            </a:r>
            <a:r>
              <a:rPr lang="en-US" dirty="0"/>
              <a:t>Microsoft Excel 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 anchor="t" anchorCtr="0">
            <a:normAutofit/>
          </a:bodyPr>
          <a:lstStyle/>
          <a:p>
            <a:r>
              <a:rPr lang="th-TH" sz="2000" dirty="0"/>
              <a:t>มีข้อมูลดังนี้ </a:t>
            </a:r>
            <a:r>
              <a:rPr lang="en-US" sz="2000" dirty="0"/>
              <a:t>ex0001, ex0012, ex0088, ex0019, ex0003, ex0005, ex0120, ex1232, ex0324 </a:t>
            </a:r>
            <a:r>
              <a:rPr lang="th-TH" sz="2000" dirty="0"/>
              <a:t>ควรป้อนอย่างไร จึงจะประหยัดเนื้อที่ในสื่อบันทึกมากที่สุด </a:t>
            </a:r>
            <a:r>
              <a:rPr lang="en-US" sz="2000" dirty="0" smtClean="0"/>
              <a:t/>
            </a:r>
            <a:br>
              <a:rPr lang="en-US" sz="2000" dirty="0" smtClean="0"/>
            </a:br>
            <a:r>
              <a:rPr lang="th-TH" sz="2000" u="sng" dirty="0"/>
              <a:t>																																																																								</a:t>
            </a:r>
            <a:endParaRPr lang="en-US" sz="2000" u="sng" dirty="0"/>
          </a:p>
        </p:txBody>
      </p:sp>
    </p:spTree>
    <p:extLst>
      <p:ext uri="{BB962C8B-B14F-4D97-AF65-F5344CB8AC3E}">
        <p14:creationId xmlns:p14="http://schemas.microsoft.com/office/powerpoint/2010/main" val="227906552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dirty="0" smtClean="0"/>
              <a:t>แบบทดสอบ </a:t>
            </a:r>
            <a:r>
              <a:rPr lang="en-US" dirty="0"/>
              <a:t>Microsoft Excel 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 anchor="t" anchorCtr="0">
            <a:normAutofit/>
          </a:bodyPr>
          <a:lstStyle/>
          <a:p>
            <a:r>
              <a:rPr lang="th-TH" sz="2000" dirty="0"/>
              <a:t>ต้องการสุ่มค่าตัวเลขระหว่าง 5 - 25 จะต้องใช้คำสั่งใด </a:t>
            </a:r>
            <a:r>
              <a:rPr lang="en-US" sz="2000" dirty="0" smtClean="0"/>
              <a:t/>
            </a:r>
            <a:br>
              <a:rPr lang="en-US" sz="2000" dirty="0" smtClean="0"/>
            </a:br>
            <a:r>
              <a:rPr lang="th-TH" sz="2000" u="sng" dirty="0"/>
              <a:t>																																																																								</a:t>
            </a:r>
            <a:endParaRPr lang="en-US" sz="2000" u="sng" dirty="0"/>
          </a:p>
        </p:txBody>
      </p:sp>
    </p:spTree>
    <p:extLst>
      <p:ext uri="{BB962C8B-B14F-4D97-AF65-F5344CB8AC3E}">
        <p14:creationId xmlns:p14="http://schemas.microsoft.com/office/powerpoint/2010/main" val="327689299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dirty="0" smtClean="0"/>
              <a:t>แบบทดสอบ </a:t>
            </a:r>
            <a:r>
              <a:rPr lang="en-US" dirty="0"/>
              <a:t>Microsoft Excel 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 anchor="t" anchorCtr="0">
            <a:normAutofit/>
          </a:bodyPr>
          <a:lstStyle/>
          <a:p>
            <a:r>
              <a:rPr lang="th-TH" sz="2000" dirty="0"/>
              <a:t>จงอธิบายความหมายของการกำหนดเงื่อนไขของ </a:t>
            </a:r>
            <a:r>
              <a:rPr lang="en-US" sz="2000" dirty="0"/>
              <a:t>AutoFilter </a:t>
            </a:r>
            <a:r>
              <a:rPr lang="th-TH" sz="2000" dirty="0"/>
              <a:t>ดังภาพ</a:t>
            </a:r>
            <a:r>
              <a:rPr lang="en-US" sz="2000" dirty="0" smtClean="0"/>
              <a:t/>
            </a:r>
            <a:br>
              <a:rPr lang="en-US" sz="2000" dirty="0" smtClean="0"/>
            </a:br>
            <a:r>
              <a:rPr lang="th-TH" sz="2000" u="sng" dirty="0"/>
              <a:t>																																																																								</a:t>
            </a:r>
            <a:endParaRPr lang="en-US" sz="2000" u="sng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4862" y="2693644"/>
            <a:ext cx="6294920" cy="19993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7827758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dirty="0" smtClean="0"/>
              <a:t>แบบทดสอบ </a:t>
            </a:r>
            <a:r>
              <a:rPr lang="en-US" dirty="0"/>
              <a:t>Microsoft Excel 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 anchor="t" anchorCtr="0">
            <a:normAutofit/>
          </a:bodyPr>
          <a:lstStyle/>
          <a:p>
            <a:r>
              <a:rPr lang="th-TH" sz="2000" dirty="0" smtClean="0"/>
              <a:t>จาก</a:t>
            </a:r>
            <a:r>
              <a:rPr lang="th-TH" sz="2000" dirty="0"/>
              <a:t>ข้อมูลดังตัวอย่าง ให้กำหนดคำสั่งควบคุมการแสดงผลรูปแบบ โดยมีเงื่อนไขคือ </a:t>
            </a:r>
          </a:p>
          <a:p>
            <a:pPr lvl="1"/>
            <a:r>
              <a:rPr lang="th-TH" dirty="0" smtClean="0"/>
              <a:t>ถ้า</a:t>
            </a:r>
            <a:r>
              <a:rPr lang="th-TH" dirty="0"/>
              <a:t>ข้อมูลในเซลล์เป็นค่าบวก ให้แสดงผลตัวเลขด้วยสีน้ำเงินเข้ม, มีทศนิยม 2 หลัก,มีคอมม่าคั่นที่หลักพัน </a:t>
            </a:r>
          </a:p>
          <a:p>
            <a:pPr lvl="1"/>
            <a:r>
              <a:rPr lang="th-TH" dirty="0" smtClean="0"/>
              <a:t>ถ้า</a:t>
            </a:r>
            <a:r>
              <a:rPr lang="th-TH" dirty="0"/>
              <a:t>ข้อมูลในเซลล์เป็นค่าลบ ให้แสดงผลตัวเลขด้วยสีแดงสด โดยมีวงเล็บล้อมรอบค่าตัวเลข พร้อม</a:t>
            </a:r>
            <a:r>
              <a:rPr lang="th-TH" dirty="0" smtClean="0"/>
              <a:t>มีเครื่องหมาย</a:t>
            </a:r>
            <a:r>
              <a:rPr lang="th-TH" dirty="0"/>
              <a:t>ลบ (- )นำหน้าค่าตัวเลข, แสดงทศนิยม 3 หลัก, มีคอมม่าคั่นที่หลักพัน </a:t>
            </a:r>
          </a:p>
          <a:p>
            <a:pPr lvl="1"/>
            <a:r>
              <a:rPr lang="th-TH" dirty="0" smtClean="0"/>
              <a:t>ถ้า</a:t>
            </a:r>
            <a:r>
              <a:rPr lang="th-TH" dirty="0"/>
              <a:t>ข้อมูลในเซลล์เป็นค่าศูนย์ ให้แสดงด้วยข้อความว่า “ศูนย์”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th-TH" u="sng" dirty="0"/>
              <a:t>																																																																								</a:t>
            </a:r>
            <a:endParaRPr lang="en-US" u="sng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32158" y="3458696"/>
            <a:ext cx="2903632" cy="31710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282644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dirty="0" smtClean="0"/>
              <a:t>แบบทดสอบ </a:t>
            </a:r>
            <a:r>
              <a:rPr lang="en-US" dirty="0"/>
              <a:t>Microsoft Excel 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 anchor="t" anchorCtr="0">
            <a:normAutofit/>
          </a:bodyPr>
          <a:lstStyle/>
          <a:p>
            <a:r>
              <a:rPr lang="th-TH" sz="2000" dirty="0" smtClean="0"/>
              <a:t>การพิมพ์ให้ได้ตามตัวอย่าง มีวิธีการอย่างไร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th-TH" u="sng" dirty="0"/>
              <a:t>																																																																								</a:t>
            </a:r>
            <a:endParaRPr lang="en-US" u="sng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51513" y="2659716"/>
            <a:ext cx="5981700" cy="1619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039928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dirty="0" smtClean="0"/>
              <a:t>แบบทดสอบ </a:t>
            </a:r>
            <a:r>
              <a:rPr lang="en-US" dirty="0"/>
              <a:t>Microsoft Excel 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 anchor="t" anchorCtr="0">
            <a:normAutofit/>
          </a:bodyPr>
          <a:lstStyle/>
          <a:p>
            <a:r>
              <a:rPr lang="th-TH" sz="2000" dirty="0" smtClean="0"/>
              <a:t>จงอธิบายการสร้าง</a:t>
            </a:r>
            <a:r>
              <a:rPr lang="th-TH" sz="2000" dirty="0"/>
              <a:t>กราฟและปรับแต่งกราฟให้ได้ผลดัง</a:t>
            </a:r>
            <a:r>
              <a:rPr lang="th-TH" sz="2000" dirty="0" smtClean="0"/>
              <a:t>ตัวอย่าง โดยใช้ข้อมูลดังตาราง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th-TH" u="sng" dirty="0"/>
              <a:t>																																																																								</a:t>
            </a:r>
            <a:endParaRPr lang="en-US" u="sng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21057" y="2639825"/>
            <a:ext cx="4162425" cy="1533525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40045" y="4249550"/>
            <a:ext cx="5124450" cy="24479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822134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dirty="0" smtClean="0"/>
              <a:t>แบบทดสอบ </a:t>
            </a:r>
            <a:r>
              <a:rPr lang="en-US" dirty="0"/>
              <a:t>Microsoft Excel 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 anchor="t" anchorCtr="0">
            <a:normAutofit/>
          </a:bodyPr>
          <a:lstStyle/>
          <a:p>
            <a:r>
              <a:rPr lang="th-TH" sz="2000" dirty="0" smtClean="0"/>
              <a:t>จง</a:t>
            </a:r>
            <a:r>
              <a:rPr lang="th-TH" sz="2000" dirty="0"/>
              <a:t>ใช้ข้อมูลต่อไปนี้ คำนวณคะแนนสอบ และหาเกรดของนักเรียนจากเงื่อนไขที่</a:t>
            </a:r>
            <a:r>
              <a:rPr lang="th-TH" sz="2000" dirty="0" smtClean="0"/>
              <a:t>กำหนด</a:t>
            </a:r>
            <a:br>
              <a:rPr lang="th-TH" sz="2000" dirty="0" smtClean="0"/>
            </a:br>
            <a:r>
              <a:rPr lang="th-TH" u="sng" dirty="0"/>
              <a:t>																																																																								</a:t>
            </a:r>
            <a:endParaRPr lang="en-US" u="sng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28359" y="2755246"/>
            <a:ext cx="6734175" cy="3552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439820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dirty="0" smtClean="0"/>
              <a:t>แบบทดสอบ </a:t>
            </a:r>
            <a:r>
              <a:rPr lang="en-US" dirty="0"/>
              <a:t>Microsoft Excel 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 anchor="t" anchorCtr="0">
            <a:normAutofit/>
          </a:bodyPr>
          <a:lstStyle/>
          <a:p>
            <a:r>
              <a:rPr lang="th-TH" sz="2000" dirty="0" smtClean="0"/>
              <a:t>จาก</a:t>
            </a:r>
            <a:r>
              <a:rPr lang="th-TH" sz="2000" dirty="0"/>
              <a:t>ข้อมูลการบริหารโครงการ จงคำนวณให้ได้ผลลัพธ์ที่สมบูรณ์ โดยวันสิ้นสุดกิจกรรม จะเท่ากับวันเริ่มโครงการบวกกับระยะเวลาที่ทำกิจกรรมนั้นๆ และวันเริ่มโครงการของกิจกรรมใหม่ เป็นวันเดียวกับวันที่กิจกรรมก่อนหน้าเสร็จตามกำหนด </a:t>
            </a:r>
            <a:r>
              <a:rPr lang="th-TH" sz="2000" dirty="0" smtClean="0"/>
              <a:t/>
            </a:r>
            <a:br>
              <a:rPr lang="th-TH" sz="2000" dirty="0" smtClean="0"/>
            </a:br>
            <a:r>
              <a:rPr lang="th-TH" u="sng" dirty="0"/>
              <a:t>																																																																								</a:t>
            </a:r>
            <a:endParaRPr lang="en-US" u="sng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51513" y="3264553"/>
            <a:ext cx="6115050" cy="22383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61954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dirty="0" smtClean="0"/>
              <a:t>แบบทดสอบ </a:t>
            </a:r>
            <a:r>
              <a:rPr lang="en-US" dirty="0"/>
              <a:t>Microsoft Excel 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 anchor="t" anchorCtr="0">
            <a:normAutofit/>
          </a:bodyPr>
          <a:lstStyle/>
          <a:p>
            <a:r>
              <a:rPr lang="th-TH" sz="2000" dirty="0" smtClean="0"/>
              <a:t>ต้องการ</a:t>
            </a:r>
            <a:r>
              <a:rPr lang="th-TH" sz="2000" dirty="0"/>
              <a:t>ทราบผลคำนวณ </a:t>
            </a:r>
            <a:r>
              <a:rPr lang="en-US" sz="2000" dirty="0"/>
              <a:t>SUM, Average </a:t>
            </a:r>
            <a:r>
              <a:rPr lang="th-TH" sz="2000" dirty="0"/>
              <a:t>ทันที โดยไม่ต้องสร้างสูตรคำนวณ มีวิธีการอย่างไร</a:t>
            </a:r>
            <a:r>
              <a:rPr lang="th-TH" sz="2000" u="sng" dirty="0"/>
              <a:t>																																																																								</a:t>
            </a:r>
            <a:endParaRPr lang="en-US" sz="2000" u="sng" dirty="0"/>
          </a:p>
        </p:txBody>
      </p:sp>
    </p:spTree>
    <p:extLst>
      <p:ext uri="{BB962C8B-B14F-4D97-AF65-F5344CB8AC3E}">
        <p14:creationId xmlns:p14="http://schemas.microsoft.com/office/powerpoint/2010/main" val="26867248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dirty="0" smtClean="0"/>
              <a:t>แบบทดสอบ </a:t>
            </a:r>
            <a:r>
              <a:rPr lang="en-US" dirty="0"/>
              <a:t>Microsoft Excel 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 anchor="t" anchorCtr="0">
            <a:normAutofit/>
          </a:bodyPr>
          <a:lstStyle/>
          <a:p>
            <a:r>
              <a:rPr lang="th-TH" sz="2000" dirty="0"/>
              <a:t>จงอธิบายวิธีสร้างช่วงข้อมูล (</a:t>
            </a:r>
            <a:r>
              <a:rPr lang="en-US" sz="2000" dirty="0"/>
              <a:t>Range) </a:t>
            </a:r>
            <a:r>
              <a:rPr lang="th-TH" sz="2000" dirty="0"/>
              <a:t>ดัง</a:t>
            </a:r>
            <a:r>
              <a:rPr lang="th-TH" sz="2000" dirty="0" smtClean="0"/>
              <a:t>ตัวอย่าง</a:t>
            </a:r>
            <a:r>
              <a:rPr lang="en-US" sz="2000" dirty="0" smtClean="0"/>
              <a:t/>
            </a:r>
            <a:br>
              <a:rPr lang="en-US" sz="2000" dirty="0" smtClean="0"/>
            </a:br>
            <a:r>
              <a:rPr lang="th-TH" sz="2000" u="sng" dirty="0"/>
              <a:t>																																																																								</a:t>
            </a:r>
            <a:endParaRPr lang="en-US" sz="2000" u="sng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44478" y="2250421"/>
            <a:ext cx="5557276" cy="35407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12465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dirty="0" smtClean="0"/>
              <a:t>แบบทดสอบ </a:t>
            </a:r>
            <a:r>
              <a:rPr lang="en-US" dirty="0"/>
              <a:t>Microsoft Excel 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 anchor="t" anchorCtr="0">
            <a:normAutofit/>
          </a:bodyPr>
          <a:lstStyle/>
          <a:p>
            <a:r>
              <a:rPr lang="th-TH" sz="2000" dirty="0"/>
              <a:t>จงอธิบายความแตกต่างของการคำนวณแบบ </a:t>
            </a:r>
            <a:r>
              <a:rPr lang="en-US" sz="2000" dirty="0"/>
              <a:t>Absolute </a:t>
            </a:r>
            <a:r>
              <a:rPr lang="th-TH" sz="2000" dirty="0"/>
              <a:t>และการคำนวณแบบ </a:t>
            </a:r>
            <a:r>
              <a:rPr lang="en-US" sz="2000" dirty="0"/>
              <a:t>Relative</a:t>
            </a:r>
            <a:r>
              <a:rPr lang="en-US" sz="2000" dirty="0" smtClean="0"/>
              <a:t/>
            </a:r>
            <a:br>
              <a:rPr lang="en-US" sz="2000" dirty="0" smtClean="0"/>
            </a:br>
            <a:r>
              <a:rPr lang="th-TH" sz="2000" u="sng" dirty="0"/>
              <a:t>																																																																								</a:t>
            </a:r>
            <a:endParaRPr lang="en-US" sz="2000" u="sng" dirty="0"/>
          </a:p>
        </p:txBody>
      </p:sp>
    </p:spTree>
    <p:extLst>
      <p:ext uri="{BB962C8B-B14F-4D97-AF65-F5344CB8AC3E}">
        <p14:creationId xmlns:p14="http://schemas.microsoft.com/office/powerpoint/2010/main" val="20623667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dirty="0" smtClean="0"/>
              <a:t>แบบทดสอบ </a:t>
            </a:r>
            <a:r>
              <a:rPr lang="en-US" dirty="0"/>
              <a:t>Microsoft Excel 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 anchor="t" anchorCtr="0">
            <a:normAutofit/>
          </a:bodyPr>
          <a:lstStyle/>
          <a:p>
            <a:r>
              <a:rPr lang="th-TH" sz="2000" dirty="0"/>
              <a:t>เมื่อกำหนดให้ป้อนข้อมูลในเซลล์แรกเป็น 5, และเซลล์ถ้ดไปให้ป้อนข้อมูลเท่ากับ 8,  เมื่อเลือกทั้ง</a:t>
            </a:r>
            <a:r>
              <a:rPr lang="th-TH" sz="2000" dirty="0" smtClean="0"/>
              <a:t>สองเซลล์ </a:t>
            </a:r>
            <a:r>
              <a:rPr lang="th-TH" sz="2000" dirty="0"/>
              <a:t>แล้วใช้ความสามารถ </a:t>
            </a:r>
            <a:r>
              <a:rPr lang="en-US" sz="2000" dirty="0"/>
              <a:t>AutoFill </a:t>
            </a:r>
            <a:r>
              <a:rPr lang="th-TH" sz="2000" dirty="0"/>
              <a:t>เซลล์ที่ 3, 4, 5 จะปรากฏค่าใด จงอธิบายความหมายของการได้มา</a:t>
            </a:r>
            <a:r>
              <a:rPr lang="th-TH" sz="2000" dirty="0" smtClean="0"/>
              <a:t>ของค่า</a:t>
            </a:r>
            <a:r>
              <a:rPr lang="th-TH" sz="2000" dirty="0"/>
              <a:t>ดังกล่าว</a:t>
            </a:r>
            <a:r>
              <a:rPr lang="en-US" sz="2000" dirty="0" smtClean="0"/>
              <a:t/>
            </a:r>
            <a:br>
              <a:rPr lang="en-US" sz="2000" dirty="0" smtClean="0"/>
            </a:br>
            <a:r>
              <a:rPr lang="th-TH" sz="2000" u="sng" dirty="0"/>
              <a:t>																																																																								</a:t>
            </a:r>
            <a:endParaRPr lang="en-US" sz="2000" u="sng" dirty="0"/>
          </a:p>
        </p:txBody>
      </p:sp>
    </p:spTree>
    <p:extLst>
      <p:ext uri="{BB962C8B-B14F-4D97-AF65-F5344CB8AC3E}">
        <p14:creationId xmlns:p14="http://schemas.microsoft.com/office/powerpoint/2010/main" val="21275687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dirty="0" smtClean="0"/>
              <a:t>แบบทดสอบ </a:t>
            </a:r>
            <a:r>
              <a:rPr lang="en-US" dirty="0"/>
              <a:t>Microsoft Excel 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 anchor="t" anchorCtr="0">
            <a:normAutofit/>
          </a:bodyPr>
          <a:lstStyle/>
          <a:p>
            <a:r>
              <a:rPr lang="th-TH" sz="2000" dirty="0"/>
              <a:t>ป้อนข้อมูลในเซลล์ </a:t>
            </a:r>
            <a:r>
              <a:rPr lang="en-US" sz="2000" dirty="0"/>
              <a:t>A1 </a:t>
            </a:r>
            <a:r>
              <a:rPr lang="th-TH" sz="2000" dirty="0"/>
              <a:t>ด้วยค่า 1 และป้อนข้อมูลในเซลล์ </a:t>
            </a:r>
            <a:r>
              <a:rPr lang="en-US" sz="2000" dirty="0"/>
              <a:t>B1 </a:t>
            </a:r>
            <a:r>
              <a:rPr lang="th-TH" sz="2000" dirty="0"/>
              <a:t>ด้วยค่า '1 เมื่อใช้คำสั่ง </a:t>
            </a:r>
            <a:r>
              <a:rPr lang="en-US" sz="2000" dirty="0"/>
              <a:t>AutoFill </a:t>
            </a:r>
            <a:r>
              <a:rPr lang="th-TH" sz="2000" dirty="0"/>
              <a:t>กับ 2 </a:t>
            </a:r>
            <a:r>
              <a:rPr lang="th-TH" sz="2000" dirty="0" smtClean="0"/>
              <a:t>เซลล์ดังกล่าว </a:t>
            </a:r>
            <a:r>
              <a:rPr lang="th-TH" sz="2000" dirty="0"/>
              <a:t>จะได้ผลลัพธ์อย่างไร เพราะเหตุผล</a:t>
            </a:r>
            <a:r>
              <a:rPr lang="en-US" sz="2000" dirty="0" smtClean="0"/>
              <a:t/>
            </a:r>
            <a:br>
              <a:rPr lang="en-US" sz="2000" dirty="0" smtClean="0"/>
            </a:br>
            <a:r>
              <a:rPr lang="th-TH" sz="2000" u="sng" dirty="0"/>
              <a:t>																																																																								</a:t>
            </a:r>
            <a:endParaRPr lang="en-US" sz="2000" u="sng" dirty="0"/>
          </a:p>
        </p:txBody>
      </p:sp>
    </p:spTree>
    <p:extLst>
      <p:ext uri="{BB962C8B-B14F-4D97-AF65-F5344CB8AC3E}">
        <p14:creationId xmlns:p14="http://schemas.microsoft.com/office/powerpoint/2010/main" val="13350490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dirty="0" smtClean="0"/>
              <a:t>แบบทดสอบ </a:t>
            </a:r>
            <a:r>
              <a:rPr lang="en-US" dirty="0"/>
              <a:t>Microsoft Excel 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 anchor="t" anchorCtr="0">
            <a:normAutofit/>
          </a:bodyPr>
          <a:lstStyle/>
          <a:p>
            <a:r>
              <a:rPr lang="th-TH" sz="2000" dirty="0" smtClean="0"/>
              <a:t>จาก</a:t>
            </a:r>
            <a:r>
              <a:rPr lang="th-TH" sz="2000" dirty="0"/>
              <a:t>ภาพตัวอย่าง ต้องการหาผลรวมของทุกรายการ วิธีที่สะดวกและรวดเร็วคือ</a:t>
            </a:r>
            <a:r>
              <a:rPr lang="en-US" sz="2000" dirty="0" smtClean="0"/>
              <a:t/>
            </a:r>
            <a:br>
              <a:rPr lang="en-US" sz="2000" dirty="0" smtClean="0"/>
            </a:br>
            <a:r>
              <a:rPr lang="th-TH" sz="2000" u="sng" dirty="0"/>
              <a:t>																																																																								</a:t>
            </a:r>
            <a:endParaRPr lang="en-US" sz="2000" u="sng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13854" y="2737598"/>
            <a:ext cx="5924550" cy="2781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25083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dirty="0" smtClean="0"/>
              <a:t>แบบทดสอบ </a:t>
            </a:r>
            <a:r>
              <a:rPr lang="en-US" dirty="0"/>
              <a:t>Microsoft Excel 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 anchor="t" anchorCtr="0">
            <a:normAutofit/>
          </a:bodyPr>
          <a:lstStyle/>
          <a:p>
            <a:r>
              <a:rPr lang="th-TH" sz="2000" dirty="0" smtClean="0"/>
              <a:t>จาก</a:t>
            </a:r>
            <a:r>
              <a:rPr lang="th-TH" sz="2000" dirty="0"/>
              <a:t>ภาพ</a:t>
            </a:r>
            <a:r>
              <a:rPr lang="th-TH" sz="2000" dirty="0" smtClean="0"/>
              <a:t>ตัวอย่าง</a:t>
            </a:r>
            <a:r>
              <a:rPr lang="en-US" sz="2000" dirty="0" smtClean="0"/>
              <a:t> </a:t>
            </a:r>
            <a:r>
              <a:rPr lang="th-TH" sz="2000" dirty="0" smtClean="0"/>
              <a:t>คำสั่งป้อนข้อมูลแบบสุ่มใน</a:t>
            </a:r>
            <a:r>
              <a:rPr lang="th-TH" sz="2000" dirty="0"/>
              <a:t>เซลล์ </a:t>
            </a:r>
            <a:r>
              <a:rPr lang="en-US" sz="2000" dirty="0"/>
              <a:t>B1:E1 </a:t>
            </a:r>
            <a:r>
              <a:rPr lang="th-TH" sz="2000" dirty="0"/>
              <a:t>ที่เหมาะสมคือ</a:t>
            </a:r>
            <a:r>
              <a:rPr lang="en-US" sz="2000" dirty="0" smtClean="0"/>
              <a:t/>
            </a:r>
            <a:br>
              <a:rPr lang="en-US" sz="2000" dirty="0" smtClean="0"/>
            </a:br>
            <a:r>
              <a:rPr lang="th-TH" sz="2000" u="sng" dirty="0"/>
              <a:t>																																																																								</a:t>
            </a:r>
            <a:endParaRPr lang="en-US" sz="2000" u="sng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13854" y="2737598"/>
            <a:ext cx="5924550" cy="2781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562043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dirty="0" smtClean="0"/>
              <a:t>แบบทดสอบ </a:t>
            </a:r>
            <a:r>
              <a:rPr lang="en-US" dirty="0"/>
              <a:t>Microsoft Excel 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 anchor="t" anchorCtr="0">
            <a:normAutofit/>
          </a:bodyPr>
          <a:lstStyle/>
          <a:p>
            <a:r>
              <a:rPr lang="th-TH" sz="2000" dirty="0" smtClean="0"/>
              <a:t>จาก</a:t>
            </a:r>
            <a:r>
              <a:rPr lang="th-TH" sz="2000" dirty="0"/>
              <a:t>สูตรดังนี้ =2+3*5/3 และ =(2+3)*5/3 แต่สูตรได้ผลลัพธ์เท่าไร จงอธิบายหลักการคำนวณ</a:t>
            </a:r>
            <a:r>
              <a:rPr lang="en-US" sz="2000" dirty="0" smtClean="0"/>
              <a:t/>
            </a:r>
            <a:br>
              <a:rPr lang="en-US" sz="2000" dirty="0" smtClean="0"/>
            </a:br>
            <a:r>
              <a:rPr lang="th-TH" sz="2000" u="sng" dirty="0"/>
              <a:t>																																																																								</a:t>
            </a:r>
            <a:endParaRPr lang="en-US" sz="2000" u="sng" dirty="0"/>
          </a:p>
        </p:txBody>
      </p:sp>
    </p:spTree>
    <p:extLst>
      <p:ext uri="{BB962C8B-B14F-4D97-AF65-F5344CB8AC3E}">
        <p14:creationId xmlns:p14="http://schemas.microsoft.com/office/powerpoint/2010/main" val="296881227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elestial">
  <a:themeElements>
    <a:clrScheme name="Celestial">
      <a:dk1>
        <a:sysClr val="windowText" lastClr="000000"/>
      </a:dk1>
      <a:lt1>
        <a:sysClr val="window" lastClr="FFFFFF"/>
      </a:lt1>
      <a:dk2>
        <a:srgbClr val="104C7E"/>
      </a:dk2>
      <a:lt2>
        <a:srgbClr val="EBEBEB"/>
      </a:lt2>
      <a:accent1>
        <a:srgbClr val="94CE67"/>
      </a:accent1>
      <a:accent2>
        <a:srgbClr val="49D1CD"/>
      </a:accent2>
      <a:accent3>
        <a:srgbClr val="61A5D6"/>
      </a:accent3>
      <a:accent4>
        <a:srgbClr val="9D8CD3"/>
      </a:accent4>
      <a:accent5>
        <a:srgbClr val="E45C8A"/>
      </a:accent5>
      <a:accent6>
        <a:srgbClr val="F98C61"/>
      </a:accent6>
      <a:hlink>
        <a:srgbClr val="AAF172"/>
      </a:hlink>
      <a:folHlink>
        <a:srgbClr val="E7F19A"/>
      </a:folHlink>
    </a:clrScheme>
    <a:fontScheme name="Tahoma">
      <a:majorFont>
        <a:latin typeface="Tahoma"/>
        <a:ea typeface=""/>
        <a:cs typeface="Tahoma"/>
      </a:majorFont>
      <a:minorFont>
        <a:latin typeface="Tahoma"/>
        <a:ea typeface=""/>
        <a:cs typeface="Tahoma"/>
      </a:minorFont>
    </a:fontScheme>
    <a:fmtScheme name="Celestial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E44E6A2F-09CD-4BE0-B42D-107FF03CEED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TM03457452[[fn=Celestial]]</Template>
  <TotalTime>12</TotalTime>
  <Words>539</Words>
  <Application>Microsoft Office PowerPoint</Application>
  <PresentationFormat>Widescreen</PresentationFormat>
  <Paragraphs>41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2" baseType="lpstr">
      <vt:lpstr>Arial</vt:lpstr>
      <vt:lpstr>Tahoma</vt:lpstr>
      <vt:lpstr>Celestial</vt:lpstr>
      <vt:lpstr>แบบทดสอบ Microsoft Excel </vt:lpstr>
      <vt:lpstr>แบบทดสอบ Microsoft Excel </vt:lpstr>
      <vt:lpstr>แบบทดสอบ Microsoft Excel </vt:lpstr>
      <vt:lpstr>แบบทดสอบ Microsoft Excel </vt:lpstr>
      <vt:lpstr>แบบทดสอบ Microsoft Excel </vt:lpstr>
      <vt:lpstr>แบบทดสอบ Microsoft Excel </vt:lpstr>
      <vt:lpstr>แบบทดสอบ Microsoft Excel </vt:lpstr>
      <vt:lpstr>แบบทดสอบ Microsoft Excel </vt:lpstr>
      <vt:lpstr>แบบทดสอบ Microsoft Excel </vt:lpstr>
      <vt:lpstr>แบบทดสอบ Microsoft Excel </vt:lpstr>
      <vt:lpstr>แบบทดสอบ Microsoft Excel </vt:lpstr>
      <vt:lpstr>แบบทดสอบ Microsoft Excel </vt:lpstr>
      <vt:lpstr>แบบทดสอบ Microsoft Excel </vt:lpstr>
      <vt:lpstr>แบบทดสอบ Microsoft Excel </vt:lpstr>
      <vt:lpstr>แบบทดสอบ Microsoft Excel </vt:lpstr>
      <vt:lpstr>แบบทดสอบ Microsoft Excel </vt:lpstr>
      <vt:lpstr>แบบทดสอบ Microsoft Excel </vt:lpstr>
      <vt:lpstr>แบบทดสอบ Microsoft Excel </vt:lpstr>
      <vt:lpstr>แบบทดสอบ Microsoft Excel </vt:lpstr>
    </vt:vector>
  </TitlesOfParts>
  <Company>nstda.or.th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แบบทดสอบความรู้ Microsoft Excel</dc:title>
  <dc:creator>บุญเลิศ อรุณพิบูลย์</dc:creator>
  <cp:lastModifiedBy>Administrator</cp:lastModifiedBy>
  <cp:revision>18</cp:revision>
  <dcterms:created xsi:type="dcterms:W3CDTF">2016-04-30T04:37:05Z</dcterms:created>
  <dcterms:modified xsi:type="dcterms:W3CDTF">2016-04-30T04:49:18Z</dcterms:modified>
</cp:coreProperties>
</file>