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4" r:id="rId3"/>
    <p:sldId id="283" r:id="rId4"/>
    <p:sldId id="284" r:id="rId5"/>
    <p:sldId id="285" r:id="rId6"/>
    <p:sldId id="286" r:id="rId7"/>
    <p:sldId id="287" r:id="rId8"/>
    <p:sldId id="278" r:id="rId9"/>
    <p:sldId id="279" r:id="rId10"/>
    <p:sldId id="280" r:id="rId11"/>
    <p:sldId id="281" r:id="rId12"/>
    <p:sldId id="282" r:id="rId13"/>
    <p:sldId id="259" r:id="rId14"/>
    <p:sldId id="274" r:id="rId15"/>
    <p:sldId id="275" r:id="rId16"/>
    <p:sldId id="276" r:id="rId17"/>
    <p:sldId id="277" r:id="rId18"/>
    <p:sldId id="273" r:id="rId19"/>
    <p:sldId id="264" r:id="rId20"/>
    <p:sldId id="265" r:id="rId21"/>
    <p:sldId id="266" r:id="rId22"/>
    <p:sldId id="267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39"/>
      <p:bold r:id="rId40"/>
      <p:italic r:id="rId41"/>
      <p:boldItalic r:id="rId42"/>
    </p:embeddedFont>
    <p:embeddedFont>
      <p:font typeface="Angsana Balee" panose="02020603050405020304" pitchFamily="18" charset="-34"/>
      <p:regular r:id="rId43"/>
      <p:bold r:id="rId44"/>
      <p:italic r:id="rId45"/>
      <p:boldItalic r:id="rId46"/>
    </p:embeddedFont>
    <p:embeddedFont>
      <p:font typeface="Cordia New" panose="020B0304020202020204" pitchFamily="34" charset="-34"/>
      <p:regular r:id="rId47"/>
      <p:bold r:id="rId48"/>
      <p:italic r:id="rId49"/>
      <p:boldItalic r:id="rId50"/>
    </p:embeddedFont>
    <p:embeddedFont>
      <p:font typeface="Arial Unicode MS" panose="020B0604020202020204" pitchFamily="34" charset="-128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ordia Balee" panose="020B0304020202020204" pitchFamily="34" charset="-34"/>
      <p:regular r:id="rId56"/>
      <p:bold r:id="rId57"/>
      <p:italic r:id="rId58"/>
      <p:boldItalic r:id="rId5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40C94"/>
    <a:srgbClr val="9966FF"/>
    <a:srgbClr val="FFFF66"/>
    <a:srgbClr val="FFCC00"/>
    <a:srgbClr val="FF33CC"/>
    <a:srgbClr val="3333FF"/>
    <a:srgbClr val="69A12B"/>
    <a:srgbClr val="CC0099"/>
    <a:srgbClr val="B47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1" autoAdjust="0"/>
    <p:restoredTop sz="94660"/>
  </p:normalViewPr>
  <p:slideViewPr>
    <p:cSldViewPr showGuides="1">
      <p:cViewPr>
        <p:scale>
          <a:sx n="110" d="100"/>
          <a:sy n="110" d="100"/>
        </p:scale>
        <p:origin x="-706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59" Type="http://schemas.openxmlformats.org/officeDocument/2006/relationships/font" Target="fonts/font2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41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33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04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6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3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16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18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48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77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1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90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230E-4851-4B91-877C-E95A3EF0CF00}" type="datetimeFigureOut">
              <a:rPr lang="th-TH" smtClean="0"/>
              <a:t>21/05/59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DC1D-5A31-492D-93F9-EDDA3604F9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48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  <a:solidFill>
            <a:srgbClr val="A37037"/>
          </a:solidFill>
        </p:spPr>
        <p:txBody>
          <a:bodyPr/>
          <a:lstStyle/>
          <a:p>
            <a:r>
              <a:rPr lang="th-TH" smtClean="0">
                <a:solidFill>
                  <a:schemeClr val="bg1"/>
                </a:solidFill>
              </a:rPr>
              <a:t>การเขียนอักษรเทวนาครี</a:t>
            </a:r>
            <a:br>
              <a:rPr lang="th-TH" smtClean="0">
                <a:solidFill>
                  <a:schemeClr val="bg1"/>
                </a:solidFill>
              </a:rPr>
            </a:br>
            <a:r>
              <a:rPr lang="hi-IN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देवनागरी</a:t>
            </a:r>
            <a:endParaRPr lang="th-TH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576064"/>
          </a:xfrm>
          <a:solidFill>
            <a:srgbClr val="A37037"/>
          </a:solidFill>
        </p:spPr>
        <p:txBody>
          <a:bodyPr>
            <a:normAutofit lnSpcReduction="10000"/>
          </a:bodyPr>
          <a:lstStyle/>
          <a:p>
            <a:r>
              <a:rPr lang="th-TH" smtClean="0">
                <a:solidFill>
                  <a:schemeClr val="bg1"/>
                </a:solidFill>
                <a:cs typeface="+mj-cs"/>
              </a:rPr>
              <a:t>พยัญชนะ </a:t>
            </a:r>
            <a:r>
              <a:rPr lang="hi-IN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व्यञ्जन</a:t>
            </a:r>
            <a:endParaRPr lang="th-TH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ชื่อเรื่องรอง 2"/>
          <p:cNvSpPr txBox="1">
            <a:spLocks/>
          </p:cNvSpPr>
          <p:nvPr/>
        </p:nvSpPr>
        <p:spPr>
          <a:xfrm>
            <a:off x="395536" y="5445224"/>
            <a:ext cx="8280920" cy="576064"/>
          </a:xfrm>
          <a:prstGeom prst="rect">
            <a:avLst/>
          </a:prstGeom>
          <a:solidFill>
            <a:srgbClr val="A37037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25895" y="5498068"/>
            <a:ext cx="7447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>
                <a:solidFill>
                  <a:schemeClr val="bg1"/>
                </a:solidFill>
                <a:cs typeface="+mj-cs"/>
              </a:rPr>
              <a:t>อ.ธวัชชัย  ดุลย</a:t>
            </a:r>
            <a:r>
              <a:rPr lang="th-TH" smtClean="0">
                <a:solidFill>
                  <a:schemeClr val="bg1"/>
                </a:solidFill>
                <a:cs typeface="+mj-cs"/>
              </a:rPr>
              <a:t>สุจริต  คณะมนุษยศาสตร์และสังคมศาสตร์ ม.ราชภัฏสกลนคร</a:t>
            </a:r>
            <a:endParaRPr lang="th-TH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56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67744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</a:t>
            </a:r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44057" y="1628800"/>
            <a:ext cx="101502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ช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13047" y="4134559"/>
            <a:ext cx="6832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14980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ช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झ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39862" y="1628800"/>
            <a:ext cx="122341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ฌ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64206" y="4134559"/>
            <a:ext cx="158088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298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ฌ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ञ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23832" y="1628800"/>
            <a:ext cx="12554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latin typeface="Angsana Balee" panose="02020603050405020304" pitchFamily="18" charset="-34"/>
                <a:cs typeface="Angsana Balee" panose="02020603050405020304" pitchFamily="18" charset="-34"/>
              </a:rPr>
              <a:t>ญ</a:t>
            </a:r>
            <a:endParaRPr lang="th-TH" sz="16000">
              <a:solidFill>
                <a:schemeClr val="bg1"/>
              </a:solidFill>
              <a:latin typeface="Angsana Balee" panose="02020603050405020304" pitchFamily="18" charset="-34"/>
              <a:cs typeface="Angsana Balee" panose="02020603050405020304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911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 b="1">
                        <a:solidFill>
                          <a:schemeClr val="bg1"/>
                        </a:solidFill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ट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23218" y="1628800"/>
            <a:ext cx="10567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ฏ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13047" y="4134559"/>
            <a:ext cx="6832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ṭ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84350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ฏ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71308" y="1628800"/>
            <a:ext cx="96051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latin typeface="Angsana Balee" panose="02020603050405020304" pitchFamily="18" charset="-34"/>
                <a:cs typeface="Angsana Balee" panose="02020603050405020304" pitchFamily="18" charset="-34"/>
              </a:rPr>
              <a:t>ฐ</a:t>
            </a:r>
            <a:endParaRPr lang="th-TH" sz="16000">
              <a:solidFill>
                <a:schemeClr val="bg1"/>
              </a:solidFill>
              <a:latin typeface="Angsana Balee" panose="02020603050405020304" pitchFamily="18" charset="-34"/>
              <a:cs typeface="Angsana Balee" panose="02020603050405020304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64206" y="4134559"/>
            <a:ext cx="158088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ṭh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5405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 b="1">
                        <a:solidFill>
                          <a:schemeClr val="bg1"/>
                        </a:solidFill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ड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21428" y="1628800"/>
            <a:ext cx="126028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ฑ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ḍ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94274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ฑ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ढ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24634" y="1628800"/>
            <a:ext cx="125386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ฒ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632" y="4134559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ḍh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57094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ฒ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ण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11810" y="1628800"/>
            <a:ext cx="127951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ณ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ṇ</a:t>
            </a: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58885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ณ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/>
                        <a:t>น</a:t>
                      </a:r>
                      <a:endParaRPr lang="th-TH" sz="2000" b="1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C40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48064" y="1628800"/>
            <a:ext cx="100700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>
                <a:solidFill>
                  <a:schemeClr val="bg1"/>
                </a:solidFill>
                <a:cs typeface="+mj-cs"/>
              </a:rPr>
              <a:t>ต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13047" y="4134559"/>
            <a:ext cx="6832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2783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ต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C40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थ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48064" y="1628800"/>
            <a:ext cx="100700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ถ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64206" y="4134559"/>
            <a:ext cx="158088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77441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ถ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9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1723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60363" algn="l"/>
              </a:tabLst>
            </a:pPr>
            <a:r>
              <a:rPr lang="th-TH" sz="2400" b="1" smtClean="0"/>
              <a:t>	อักษรเทวนาครี</a:t>
            </a:r>
            <a:r>
              <a:rPr lang="th-TH" sz="2400" smtClean="0"/>
              <a:t> (</a:t>
            </a:r>
            <a:r>
              <a:rPr lang="sa-IN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देवनागरी</a:t>
            </a:r>
            <a:r>
              <a:rPr lang="th-TH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devanāgarī</a:t>
            </a:r>
            <a:r>
              <a:rPr lang="th-TH" sz="2400" smtClean="0"/>
              <a:t>) อ่านว่า เท-วะ-นา-คะ-รี เป็นอักษรที่นิยมใช้ในการบันทึกภาษาต่าง ๆ ของอินเดียมากกว่า ๑๒๐ ภาษา ได้แก่ ภาษาสันสกฤต ฮินดี มราฐี ฯลฯ แม้กระทั่งภาษาเนปาลี และภาษาบาลี 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th-TH" sz="2400" smtClean="0"/>
              <a:t>	เทวนาครีพัฒนามาจากอักษรพราหมีสมัยพระเจ้าอโศกมหาราช(หลังพุทธกาลเล็กน้อย) เริ่มปรากฏตั้งแต่ต้นคริสตกาล แต่รูปที่ใช้ในปัจจุบันนี้ปรากฏเมื่อราวคริสต์ศตวรรษที่ ๑๐ มีลักษณะ เฉพาะของอักษรอินเดีย นั่นคือมีพยัญชนะ ก ข ค ฆ ง.. จนถึง ศ ษ ส ห. แยกสระออกต่างหาก ทำให้ประสมเป็นพยางค์ได้ และเทียบแทนด้วยอักษรไทยได้สะดวก 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th-TH" sz="2400" smtClean="0"/>
              <a:t>	ลักษณะเฉพาะของอักษรเทวนาครีคือมีเส้นตรงด้านบนของอักษรทุกตัว มีสระลอย(ไม่ประสมพยัญชนะ) สระจม(ประสมพยัญชนะ) ทั้งด้านหน้า ด้านบน ด้านล่าง และด้านหลังพยัญชนะ โดยมีเครื่องหมายวรรคตอนจำนวนหนึ่ง แต่ไม่มีเครื่องหมายวรรณยุกต์ เช่น </a:t>
            </a:r>
            <a:r>
              <a:rPr lang="hi-IN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नारायणं नमस्कृत्य नरं चैव नरोत्तमम्</a:t>
            </a:r>
            <a:r>
              <a:rPr lang="hi-IN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r>
              <a:rPr lang="th-TH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h-TH" sz="2400" smtClean="0"/>
              <a:t>นอกจากนี้ยังมีตัวเลข ๐-๙ ด้วย </a:t>
            </a:r>
            <a:endParaRPr lang="th-TH" sz="240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  <a:tabLst>
                <a:tab pos="360363" algn="l"/>
              </a:tabLst>
            </a:pPr>
            <a:r>
              <a:rPr lang="th-TH" sz="2400" smtClean="0"/>
              <a:t>	ผู้ฝึกอ่านเขียนอักษรเทวนาครี ควรเริ่มต้นอ่านเขียนพยัญชนะให้คล่อง แล้วจึงค่อยประสมสระอ่านเขียนไปทีละน้อย ในที่นี้มีรูปพยัญชนะเทวนาครี เทียบกับอักษรโรมัน และอักษรไทยให้ด้วย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th-TH" sz="2400"/>
              <a:t>	</a:t>
            </a:r>
            <a:r>
              <a:rPr lang="th-TH" sz="2400" smtClean="0"/>
              <a:t>การเขียนอักษรเทวนาครีนั้น ให้เขียนจากบนลงด้านล่าง และจากซ้ายไปขวา ส่วนเส้นด้านบน แต่เดิมจะเขียนก่อนส่วนอื่น แต่ในภายหลังนิยมเขียนในตอนหลังสุด</a:t>
            </a:r>
            <a:endParaRPr lang="th-TH" sz="2400"/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1331640" y="260648"/>
            <a:ext cx="6400800" cy="576064"/>
          </a:xfrm>
          <a:prstGeom prst="rect">
            <a:avLst/>
          </a:prstGeom>
          <a:solidFill>
            <a:srgbClr val="A37037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smtClean="0">
                <a:solidFill>
                  <a:schemeClr val="bg1"/>
                </a:solidFill>
              </a:rPr>
              <a:t>ลักษณะและความเป็นมา</a:t>
            </a:r>
            <a:endParaRPr lang="th-TH" b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C40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97570" y="1628800"/>
            <a:ext cx="110799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ท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4970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ท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9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C40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ध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69705" y="1628800"/>
            <a:ext cx="96372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ธ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632" y="4134559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31838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ธ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C40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87150" y="1628800"/>
            <a:ext cx="112883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น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9248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น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87150" y="1628800"/>
            <a:ext cx="112883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ป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18544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ป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फ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57682" y="1628800"/>
            <a:ext cx="9877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ผ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632" y="4134559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54758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ผ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87150" y="1628800"/>
            <a:ext cx="112883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พ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12017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พ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34439" y="1628800"/>
            <a:ext cx="103425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ภ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632" y="4134559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26878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ภ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28026" y="1628800"/>
            <a:ext cx="10470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ม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64206" y="4134559"/>
            <a:ext cx="158088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47786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ม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य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07374" y="1628800"/>
            <a:ext cx="88838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ย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31596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ย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ว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483768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08176" y="1628800"/>
            <a:ext cx="88678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>
                <a:solidFill>
                  <a:schemeClr val="bg1"/>
                </a:solidFill>
                <a:cs typeface="+mj-cs"/>
              </a:rPr>
              <a:t>ร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63354" y="4134559"/>
            <a:ext cx="78258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50000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ร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ว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B4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</a:t>
            </a:r>
            <a:r>
              <a:rPr lang="hi-IN" sz="24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52873" y="1628800"/>
            <a:ext cx="9973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ก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9268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ก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53674" y="1628800"/>
            <a:ext cx="99578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ล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13047" y="4134559"/>
            <a:ext cx="68319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22904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ล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ว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96153" y="1628800"/>
            <a:ext cx="9108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ว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85788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ว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59284" y="1628800"/>
            <a:ext cx="9845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ศ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12859" y="4134559"/>
            <a:ext cx="88357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78552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ว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ศ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3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ष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07187" y="1628800"/>
            <a:ext cx="108876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ษ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12859" y="4134559"/>
            <a:ext cx="88357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ṣ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59164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ว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ษ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07988" y="1628800"/>
            <a:ext cx="108715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ส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12859" y="4134559"/>
            <a:ext cx="88357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11305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ว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ส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0332640" y="2276872"/>
            <a:ext cx="683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</a:t>
            </a:r>
            <a:endParaRPr lang="th-TH" sz="6000"/>
          </a:p>
        </p:txBody>
      </p:sp>
    </p:spTree>
    <p:extLst>
      <p:ext uri="{BB962C8B-B14F-4D97-AF65-F5344CB8AC3E}">
        <p14:creationId xmlns:p14="http://schemas.microsoft.com/office/powerpoint/2010/main" val="1653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79935" y="1628800"/>
            <a:ext cx="114326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ห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75283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ว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ห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ฬ</a:t>
                      </a:r>
                      <a:endParaRPr lang="th-TH" sz="200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C40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23728" y="1700808"/>
            <a:ext cx="237626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ळ 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91958" y="1628800"/>
            <a:ext cx="111921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ฬ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13047" y="4134559"/>
            <a:ext cx="68319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ḷ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987"/>
              </p:ext>
            </p:extLst>
          </p:nvPr>
        </p:nvGraphicFramePr>
        <p:xfrm>
          <a:off x="7308304" y="5516840"/>
          <a:ext cx="1368150" cy="792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ย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ร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ล</a:t>
                      </a:r>
                      <a:endParaRPr lang="th-TH" sz="20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ว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ศ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ษ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ส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ห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ฬ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ชื่อเรื่อง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056784" cy="2664296"/>
          </a:xfrm>
          <a:solidFill>
            <a:srgbClr val="A37037"/>
          </a:solidFill>
        </p:spPr>
        <p:txBody>
          <a:bodyPr>
            <a:noAutofit/>
          </a:bodyPr>
          <a:lstStyle/>
          <a:p>
            <a:r>
              <a:rPr lang="th-TH" sz="3600" b="1" smtClean="0">
                <a:solidFill>
                  <a:schemeClr val="bg1"/>
                </a:solidFill>
              </a:rPr>
              <a:t/>
            </a:r>
            <a:br>
              <a:rPr lang="th-TH" sz="3600" b="1" smtClean="0">
                <a:solidFill>
                  <a:schemeClr val="bg1"/>
                </a:solidFill>
              </a:rPr>
            </a:br>
            <a:r>
              <a:rPr lang="th-TH" sz="3600" smtClean="0">
                <a:solidFill>
                  <a:schemeClr val="bg1"/>
                </a:solidFill>
              </a:rPr>
              <a:t>จบการเขียนพยัญชนะ อักษรเทวนาครี</a:t>
            </a:r>
            <a:br>
              <a:rPr lang="th-TH" sz="3600" smtClean="0">
                <a:solidFill>
                  <a:schemeClr val="bg1"/>
                </a:solidFill>
              </a:rPr>
            </a:br>
            <a:r>
              <a:rPr lang="th-TH" sz="3600" smtClean="0">
                <a:solidFill>
                  <a:schemeClr val="bg1"/>
                </a:solidFill>
              </a:rPr>
              <a:t>อ่านเพิ่มเติมได้ที่</a:t>
            </a:r>
            <a:br>
              <a:rPr lang="th-TH" sz="3600" smtClean="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ezsanskrit.wordpress.com</a:t>
            </a:r>
            <a:r>
              <a:rPr lang="th-TH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h-TH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www.facebook.com/groups/SanskritLiterature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h-TH" sz="3200" b="1" smtClean="0">
                <a:solidFill>
                  <a:schemeClr val="bg1"/>
                </a:solidFill>
              </a:rPr>
              <a:t/>
            </a:r>
            <a:br>
              <a:rPr lang="th-TH" sz="3200" b="1" smtClean="0">
                <a:solidFill>
                  <a:schemeClr val="bg1"/>
                </a:solidFill>
              </a:rPr>
            </a:br>
            <a:endParaRPr lang="th-TH" sz="3600" b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B4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23728" y="1782678"/>
            <a:ext cx="237626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</a:t>
            </a:r>
            <a:r>
              <a:rPr lang="hi-IN" sz="24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52873" y="1628800"/>
            <a:ext cx="9973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ข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633" y="4134559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49917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ก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ข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B4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752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 </a:t>
            </a:r>
            <a:r>
              <a:rPr lang="hi-IN" sz="24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51270" y="1628800"/>
            <a:ext cx="100059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>
                <a:cs typeface="+mj-cs"/>
              </a:rPr>
              <a:t>ค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02734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ค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B4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67744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घ </a:t>
            </a:r>
            <a:r>
              <a:rPr lang="hi-IN" sz="24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63105" y="1628800"/>
            <a:ext cx="117692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ฆ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633" y="4134559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50106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ฆ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B4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ङ</a:t>
            </a:r>
            <a:r>
              <a:rPr lang="hi-IN" sz="24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36229" y="1628800"/>
            <a:ext cx="83067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cs typeface="+mj-cs"/>
              </a:rPr>
              <a:t>ง</a:t>
            </a:r>
            <a:endParaRPr lang="th-TH" sz="1600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13473" y="4134559"/>
            <a:ext cx="1082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ṅ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0997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bg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ง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</a:t>
            </a:r>
            <a:r>
              <a:rPr lang="hi-IN" sz="24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240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95353" y="1628800"/>
            <a:ext cx="91242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จ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63968" y="4134559"/>
            <a:ext cx="98135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12569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จ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ฉ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1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HOME PICTURE\2559\2559-03-26-พิมาย\IMG_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6" b="8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th-TH" sz="7000" b="1" smtClean="0"/>
              <a:t>พยัญชนะ</a:t>
            </a:r>
            <a:endParaRPr lang="th-TH" sz="7000" b="1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2195736" y="1628800"/>
            <a:ext cx="2376264" cy="475252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628800"/>
            <a:ext cx="2232248" cy="25202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1" y="4149080"/>
            <a:ext cx="2237741" cy="22322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5736" y="2132856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</a:t>
            </a:r>
            <a:endParaRPr lang="th-TH" sz="2400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20012" y="1628800"/>
            <a:ext cx="106311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0" smtClean="0">
                <a:solidFill>
                  <a:schemeClr val="bg1"/>
                </a:solidFill>
                <a:cs typeface="+mj-cs"/>
              </a:rPr>
              <a:t>ฉ</a:t>
            </a:r>
            <a:endParaRPr lang="th-TH" sz="1600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715127" y="4134559"/>
            <a:ext cx="187904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th-TH" sz="1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54386"/>
              </p:ext>
            </p:extLst>
          </p:nvPr>
        </p:nvGraphicFramePr>
        <p:xfrm>
          <a:off x="467544" y="4797152"/>
          <a:ext cx="1368150" cy="1981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3630"/>
                <a:gridCol w="273630"/>
                <a:gridCol w="273630"/>
                <a:gridCol w="273630"/>
                <a:gridCol w="273630"/>
              </a:tblGrid>
              <a:tr h="316537">
                <a:tc>
                  <a:txBody>
                    <a:bodyPr/>
                    <a:lstStyle/>
                    <a:p>
                      <a:r>
                        <a:rPr lang="th-TH" sz="2000" b="0" smtClean="0">
                          <a:solidFill>
                            <a:schemeClr val="tx1"/>
                          </a:solidFill>
                        </a:rPr>
                        <a:t>ก</a:t>
                      </a:r>
                      <a:endParaRPr lang="th-TH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ข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ค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ฆ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ง</a:t>
                      </a:r>
                      <a:endParaRPr lang="th-TH" sz="200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จ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smtClean="0">
                          <a:solidFill>
                            <a:schemeClr val="bg1"/>
                          </a:solidFill>
                        </a:rPr>
                        <a:t>ฉ</a:t>
                      </a:r>
                      <a:endParaRPr lang="th-TH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ช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ฌ</a:t>
                      </a:r>
                      <a:endParaRPr lang="th-TH" sz="200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ญ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ฏ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>
                          <a:latin typeface="Cordia Balee" panose="020B0304020202020204" pitchFamily="34" charset="-34"/>
                          <a:cs typeface="Cordia Balee" panose="020B0304020202020204" pitchFamily="34" charset="-34"/>
                        </a:rPr>
                        <a:t>ฐ</a:t>
                      </a:r>
                      <a:endParaRPr lang="th-TH" sz="2000">
                        <a:latin typeface="Cordia Balee" panose="020B0304020202020204" pitchFamily="34" charset="-34"/>
                        <a:cs typeface="Cordia Balee" panose="020B0304020202020204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ฑ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ฒ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ณ</a:t>
                      </a:r>
                      <a:endParaRPr lang="th-TH" sz="200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ต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ถ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ท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ธ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น</a:t>
                      </a:r>
                      <a:endParaRPr lang="th-TH" sz="200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316537">
                <a:tc>
                  <a:txBody>
                    <a:bodyPr/>
                    <a:lstStyle/>
                    <a:p>
                      <a:r>
                        <a:rPr lang="th-TH" sz="2000" smtClean="0"/>
                        <a:t>ป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ผ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พ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ภ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smtClean="0"/>
                        <a:t>ม</a:t>
                      </a:r>
                      <a:endParaRPr lang="th-TH" sz="200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867</Words>
  <Application>Microsoft Office PowerPoint</Application>
  <PresentationFormat>นำเสนอทางหน้าจอ (4:3)</PresentationFormat>
  <Paragraphs>853</Paragraphs>
  <Slides>37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46" baseType="lpstr">
      <vt:lpstr>Arial</vt:lpstr>
      <vt:lpstr>Angsana New</vt:lpstr>
      <vt:lpstr>Angsana Balee</vt:lpstr>
      <vt:lpstr>Times New Roman</vt:lpstr>
      <vt:lpstr>Cordia New</vt:lpstr>
      <vt:lpstr>Arial Unicode MS</vt:lpstr>
      <vt:lpstr>Calibri</vt:lpstr>
      <vt:lpstr>Cordia Balee</vt:lpstr>
      <vt:lpstr>ชุดรูปแบบของ Office</vt:lpstr>
      <vt:lpstr>การเขียนอักษรเทวนาครี देवनागरी</vt:lpstr>
      <vt:lpstr>งานนำเสนอ PowerPoint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พยัญชนะ</vt:lpstr>
      <vt:lpstr> จบการเขียนพยัญชนะ อักษรเทวนาครี อ่านเพิ่มเติมได้ที่ https://ezsanskrit.wordpress.com www.facebook.com/groups/SanskritLiterature/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อักษรเทวนาครี พยัญชนะ</dc:title>
  <dc:creator>ธวัชชัย ดุลยสุจริต</dc:creator>
  <cp:lastModifiedBy>acer</cp:lastModifiedBy>
  <cp:revision>35</cp:revision>
  <dcterms:created xsi:type="dcterms:W3CDTF">2016-05-03T03:49:34Z</dcterms:created>
  <dcterms:modified xsi:type="dcterms:W3CDTF">2016-05-21T07:43:55Z</dcterms:modified>
</cp:coreProperties>
</file>