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304" r:id="rId3"/>
    <p:sldId id="283" r:id="rId4"/>
    <p:sldId id="284" r:id="rId5"/>
    <p:sldId id="285" r:id="rId6"/>
    <p:sldId id="286" r:id="rId7"/>
    <p:sldId id="287" r:id="rId8"/>
    <p:sldId id="278" r:id="rId9"/>
    <p:sldId id="279" r:id="rId10"/>
    <p:sldId id="280" r:id="rId11"/>
    <p:sldId id="281" r:id="rId12"/>
    <p:sldId id="282" r:id="rId13"/>
    <p:sldId id="259" r:id="rId14"/>
    <p:sldId id="274" r:id="rId15"/>
    <p:sldId id="275" r:id="rId16"/>
    <p:sldId id="276" r:id="rId17"/>
    <p:sldId id="277" r:id="rId18"/>
    <p:sldId id="273" r:id="rId19"/>
    <p:sldId id="264" r:id="rId20"/>
    <p:sldId id="265" r:id="rId21"/>
    <p:sldId id="266" r:id="rId22"/>
    <p:sldId id="267" r:id="rId23"/>
    <p:sldId id="288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99" r:id="rId34"/>
    <p:sldId id="300" r:id="rId35"/>
    <p:sldId id="301" r:id="rId36"/>
    <p:sldId id="302" r:id="rId37"/>
    <p:sldId id="303" r:id="rId38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39"/>
      <p:bold r:id="rId40"/>
      <p:italic r:id="rId41"/>
      <p:boldItalic r:id="rId42"/>
    </p:embeddedFont>
    <p:embeddedFont>
      <p:font typeface="Angsana Balee" panose="02020603050405020304" pitchFamily="18" charset="-34"/>
      <p:regular r:id="rId43"/>
      <p:bold r:id="rId44"/>
      <p:italic r:id="rId45"/>
      <p:boldItalic r:id="rId46"/>
    </p:embeddedFont>
    <p:embeddedFont>
      <p:font typeface="Cordia New" panose="020B0304020202020204" pitchFamily="34" charset="-34"/>
      <p:regular r:id="rId47"/>
      <p:bold r:id="rId48"/>
      <p:italic r:id="rId49"/>
      <p:boldItalic r:id="rId50"/>
    </p:embeddedFont>
    <p:embeddedFont>
      <p:font typeface="Arial Unicode MS" panose="020B0604020202020204" pitchFamily="34" charset="-128"/>
      <p:regular r:id="rId51"/>
    </p:embeddedFon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Cordia Balee" panose="020B0304020202020204" pitchFamily="34" charset="-34"/>
      <p:regular r:id="rId56"/>
      <p:bold r:id="rId57"/>
      <p:italic r:id="rId58"/>
      <p:boldItalic r:id="rId59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C40C94"/>
    <a:srgbClr val="9966FF"/>
    <a:srgbClr val="FFFF66"/>
    <a:srgbClr val="FFCC00"/>
    <a:srgbClr val="FF33CC"/>
    <a:srgbClr val="3333FF"/>
    <a:srgbClr val="69A12B"/>
    <a:srgbClr val="CC0099"/>
    <a:srgbClr val="B475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ลักษณะ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ลักษณะ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31" autoAdjust="0"/>
    <p:restoredTop sz="94660"/>
  </p:normalViewPr>
  <p:slideViewPr>
    <p:cSldViewPr showGuides="1">
      <p:cViewPr>
        <p:scale>
          <a:sx n="110" d="100"/>
          <a:sy n="110" d="100"/>
        </p:scale>
        <p:origin x="-706" y="2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font" Target="fonts/font17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font" Target="fonts/font2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Relationship Id="rId57" Type="http://schemas.openxmlformats.org/officeDocument/2006/relationships/font" Target="fonts/font19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font" Target="fonts/font18.fntdata"/><Relationship Id="rId8" Type="http://schemas.openxmlformats.org/officeDocument/2006/relationships/slide" Target="slides/slide7.xml"/><Relationship Id="rId51" Type="http://schemas.openxmlformats.org/officeDocument/2006/relationships/font" Target="fonts/font1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8.fntdata"/><Relationship Id="rId59" Type="http://schemas.openxmlformats.org/officeDocument/2006/relationships/font" Target="fonts/font2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230E-4851-4B91-877C-E95A3EF0CF00}" type="datetimeFigureOut">
              <a:rPr lang="th-TH" smtClean="0"/>
              <a:t>21/05/59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DC1D-5A31-492D-93F9-EDDA3604F9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58415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230E-4851-4B91-877C-E95A3EF0CF00}" type="datetimeFigureOut">
              <a:rPr lang="th-TH" smtClean="0"/>
              <a:t>21/05/59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DC1D-5A31-492D-93F9-EDDA3604F9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57261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230E-4851-4B91-877C-E95A3EF0CF00}" type="datetimeFigureOut">
              <a:rPr lang="th-TH" smtClean="0"/>
              <a:t>21/05/59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DC1D-5A31-492D-93F9-EDDA3604F9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21392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230E-4851-4B91-877C-E95A3EF0CF00}" type="datetimeFigureOut">
              <a:rPr lang="th-TH" smtClean="0"/>
              <a:t>21/05/59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DC1D-5A31-492D-93F9-EDDA3604F9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70169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230E-4851-4B91-877C-E95A3EF0CF00}" type="datetimeFigureOut">
              <a:rPr lang="th-TH" smtClean="0"/>
              <a:t>21/05/59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DC1D-5A31-492D-93F9-EDDA3604F9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5186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230E-4851-4B91-877C-E95A3EF0CF00}" type="datetimeFigureOut">
              <a:rPr lang="th-TH" smtClean="0"/>
              <a:t>21/05/59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DC1D-5A31-492D-93F9-EDDA3604F9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24847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230E-4851-4B91-877C-E95A3EF0CF00}" type="datetimeFigureOut">
              <a:rPr lang="th-TH" smtClean="0"/>
              <a:t>21/05/59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DC1D-5A31-492D-93F9-EDDA3604F9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02776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230E-4851-4B91-877C-E95A3EF0CF00}" type="datetimeFigureOut">
              <a:rPr lang="th-TH" smtClean="0"/>
              <a:t>21/05/59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DC1D-5A31-492D-93F9-EDDA3604F9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3214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230E-4851-4B91-877C-E95A3EF0CF00}" type="datetimeFigureOut">
              <a:rPr lang="th-TH" smtClean="0"/>
              <a:t>21/05/59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DC1D-5A31-492D-93F9-EDDA3604F9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901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230E-4851-4B91-877C-E95A3EF0CF00}" type="datetimeFigureOut">
              <a:rPr lang="th-TH" smtClean="0"/>
              <a:t>21/05/59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DC1D-5A31-492D-93F9-EDDA3604F9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07334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230E-4851-4B91-877C-E95A3EF0CF00}" type="datetimeFigureOut">
              <a:rPr lang="th-TH" smtClean="0"/>
              <a:t>21/05/59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DC1D-5A31-492D-93F9-EDDA3604F9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00407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F230E-4851-4B91-877C-E95A3EF0CF00}" type="datetimeFigureOut">
              <a:rPr lang="th-TH" smtClean="0"/>
              <a:t>21/05/59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FDC1D-5A31-492D-93F9-EDDA3604F9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74851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1470025"/>
          </a:xfrm>
          <a:solidFill>
            <a:srgbClr val="A37037"/>
          </a:solidFill>
        </p:spPr>
        <p:txBody>
          <a:bodyPr/>
          <a:lstStyle/>
          <a:p>
            <a:r>
              <a:rPr lang="th-TH" smtClean="0">
                <a:solidFill>
                  <a:schemeClr val="bg1"/>
                </a:solidFill>
              </a:rPr>
              <a:t>การเขียนอักษรเทวนาครี</a:t>
            </a:r>
            <a:br>
              <a:rPr lang="th-TH" smtClean="0">
                <a:solidFill>
                  <a:schemeClr val="bg1"/>
                </a:solidFill>
              </a:rPr>
            </a:br>
            <a:r>
              <a:rPr lang="hi-IN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देवनागरी</a:t>
            </a:r>
            <a:endParaRPr lang="th-TH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6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31640" y="2420888"/>
            <a:ext cx="6400800" cy="576064"/>
          </a:xfrm>
          <a:solidFill>
            <a:srgbClr val="A37037"/>
          </a:solidFill>
        </p:spPr>
        <p:txBody>
          <a:bodyPr>
            <a:normAutofit lnSpcReduction="10000"/>
          </a:bodyPr>
          <a:lstStyle/>
          <a:p>
            <a:r>
              <a:rPr lang="th-TH" smtClean="0">
                <a:solidFill>
                  <a:schemeClr val="bg1"/>
                </a:solidFill>
                <a:cs typeface="+mj-cs"/>
              </a:rPr>
              <a:t>พยัญชนะ </a:t>
            </a:r>
            <a:r>
              <a:rPr lang="hi-IN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व्यञ्जन</a:t>
            </a:r>
            <a:endParaRPr lang="th-TH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8" name="ชื่อเรื่องรอง 2"/>
          <p:cNvSpPr txBox="1">
            <a:spLocks/>
          </p:cNvSpPr>
          <p:nvPr/>
        </p:nvSpPr>
        <p:spPr>
          <a:xfrm>
            <a:off x="395536" y="5445224"/>
            <a:ext cx="8280920" cy="576064"/>
          </a:xfrm>
          <a:prstGeom prst="rect">
            <a:avLst/>
          </a:prstGeom>
          <a:solidFill>
            <a:srgbClr val="A37037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825895" y="5498068"/>
            <a:ext cx="74478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>
                <a:solidFill>
                  <a:schemeClr val="bg1"/>
                </a:solidFill>
                <a:cs typeface="+mj-cs"/>
              </a:rPr>
              <a:t>อ.ธวัชชัย  ดุลย</a:t>
            </a:r>
            <a:r>
              <a:rPr lang="th-TH" smtClean="0">
                <a:solidFill>
                  <a:schemeClr val="bg1"/>
                </a:solidFill>
                <a:cs typeface="+mj-cs"/>
              </a:rPr>
              <a:t>สุจริต  คณะมนุษยศาสตร์และสังคมศาสตร์ ม.ราชภัฏสกลนคร</a:t>
            </a:r>
            <a:endParaRPr lang="th-TH">
              <a:solidFill>
                <a:schemeClr val="bg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2565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17232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360363" algn="l"/>
              </a:tabLst>
            </a:pPr>
            <a:r>
              <a:rPr lang="th-TH" sz="2400" b="1" smtClean="0"/>
              <a:t>	อักษรเทวนาครี</a:t>
            </a:r>
            <a:r>
              <a:rPr lang="th-TH" sz="2400" smtClean="0"/>
              <a:t> (</a:t>
            </a:r>
            <a:r>
              <a:rPr lang="sa-IN" sz="240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देवनागरी</a:t>
            </a:r>
            <a:r>
              <a:rPr lang="th-TH" sz="240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40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devanāgarī</a:t>
            </a:r>
            <a:r>
              <a:rPr lang="th-TH" sz="2400" smtClean="0"/>
              <a:t>) อ่านว่า เท-วะ-นา-คะ-รี เป็นอักษรที่นิยมใช้ในการบันทึกภาษาต่าง ๆ ของอินเดียมากกว่า ๑๒๐ ภาษา ได้แก่ ภาษาสันสกฤต ฮินดี มราฐี ฯลฯ แม้กระทั่งภาษาเนปาลี และภาษาบาลี </a:t>
            </a:r>
          </a:p>
          <a:p>
            <a:pPr marL="0" indent="0">
              <a:buNone/>
              <a:tabLst>
                <a:tab pos="360363" algn="l"/>
              </a:tabLst>
            </a:pPr>
            <a:r>
              <a:rPr lang="th-TH" sz="2400" smtClean="0"/>
              <a:t>	เทวนาครีพัฒนามาจากอักษรพราหมีสมัยพระเจ้าอโศกมหาราช(หลังพุทธกาลเล็กน้อย) เริ่มปรากฏตั้งแต่ต้นคริสตกาล แต่รูปที่ใช้ในปัจจุบันนี้ปรากฏเมื่อราวคริสต์ศตวรรษที่ ๑๐ มีลักษณะ เฉพาะของอักษรอินเดีย นั่นคือมีพยัญชนะ ก ข ค ฆ ง.. จนถึง ศ ษ ส ห. แยกสระออกต่างหาก ทำให้ประสมเป็นพยางค์ได้ และเทียบแทนด้วยอักษรไทยได้สะดวก </a:t>
            </a:r>
          </a:p>
          <a:p>
            <a:pPr marL="0" indent="0">
              <a:buNone/>
              <a:tabLst>
                <a:tab pos="360363" algn="l"/>
              </a:tabLst>
            </a:pPr>
            <a:r>
              <a:rPr lang="th-TH" sz="2400" smtClean="0"/>
              <a:t>	ลักษณะเฉพาะของอักษรเทวนาครีคือมีเส้นตรงด้านบนของอักษรทุกตัว มีสระลอย(ไม่ประสมพยัญชนะ) สระจม(ประสมพยัญชนะ) ทั้งด้านหน้า ด้านบน ด้านล่าง และด้านหลังพยัญชนะ โดยมีเครื่องหมายวรรคตอนจำนวนหนึ่ง แต่ไม่มีเครื่องหมายวรรณยุกต์ เช่น </a:t>
            </a:r>
            <a:r>
              <a:rPr lang="hi-IN" sz="24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नारायणं नमस्कृत्य नरं चैव नरोत्तमम्</a:t>
            </a:r>
            <a:r>
              <a:rPr lang="hi-IN" sz="240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।</a:t>
            </a:r>
            <a:r>
              <a:rPr lang="th-TH" sz="240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th-TH" sz="2400" smtClean="0"/>
              <a:t>นอกจากนี้ยังมีตัวเลข ๐-๙ ด้วย </a:t>
            </a:r>
            <a:endParaRPr lang="th-TH" sz="2400" smtClean="0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  <a:tabLst>
                <a:tab pos="360363" algn="l"/>
              </a:tabLst>
            </a:pPr>
            <a:r>
              <a:rPr lang="th-TH" sz="2400" smtClean="0"/>
              <a:t>	ผู้ฝึกอ่านเขียนอักษรเทวนาครี ควรเริ่มต้นอ่านเขียนพยัญชนะให้คล่อง แล้วจึงค่อยประสมสระอ่านเขียนไปทีละน้อย ในที่นี้มีรูปพยัญชนะเทวนาครี เทียบกับอักษรโรมัน และอักษรไทยให้ด้วย</a:t>
            </a:r>
          </a:p>
          <a:p>
            <a:pPr marL="0" indent="0">
              <a:buNone/>
              <a:tabLst>
                <a:tab pos="360363" algn="l"/>
              </a:tabLst>
            </a:pPr>
            <a:r>
              <a:rPr lang="th-TH" sz="2400"/>
              <a:t>	</a:t>
            </a:r>
            <a:r>
              <a:rPr lang="th-TH" sz="2400" smtClean="0"/>
              <a:t>การเขียนอักษรเทวนาครีนั้น ให้เขียนจากบนลงด้านล่าง และจากซ้ายไปขวา ส่วนเส้นด้านบน แต่เดิมจะเขียนก่อนส่วนอื่น แต่ในภายหลังนิยมเขียนในตอนหลังสุด</a:t>
            </a:r>
            <a:endParaRPr lang="th-TH" sz="2400"/>
          </a:p>
        </p:txBody>
      </p:sp>
      <p:sp>
        <p:nvSpPr>
          <p:cNvPr id="5" name="ชื่อเรื่องรอง 2"/>
          <p:cNvSpPr txBox="1">
            <a:spLocks/>
          </p:cNvSpPr>
          <p:nvPr/>
        </p:nvSpPr>
        <p:spPr>
          <a:xfrm>
            <a:off x="1331640" y="260648"/>
            <a:ext cx="6400800" cy="576064"/>
          </a:xfrm>
          <a:prstGeom prst="rect">
            <a:avLst/>
          </a:prstGeom>
          <a:solidFill>
            <a:srgbClr val="A37037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h-TH" b="1" smtClean="0">
                <a:solidFill>
                  <a:schemeClr val="bg1"/>
                </a:solidFill>
              </a:rPr>
              <a:t>ลักษณะและความเป็นมา</a:t>
            </a:r>
            <a:endParaRPr lang="th-TH" b="1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615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FF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B475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195736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क</a:t>
            </a:r>
            <a:r>
              <a:rPr lang="hi-IN" sz="24000" b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h-TH" sz="2400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152873" y="1628800"/>
            <a:ext cx="997389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cs typeface="+mj-cs"/>
              </a:rPr>
              <a:t>ก</a:t>
            </a:r>
            <a:endParaRPr lang="th-TH" sz="16000"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113473" y="4134559"/>
            <a:ext cx="1082349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6" name="ตาราง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992689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ก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น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533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FF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B475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123728" y="1782678"/>
            <a:ext cx="2376264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ख</a:t>
            </a:r>
            <a:r>
              <a:rPr lang="hi-IN" sz="24000" b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h-TH" sz="2400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152873" y="1628800"/>
            <a:ext cx="997389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cs typeface="+mj-cs"/>
              </a:rPr>
              <a:t>ข</a:t>
            </a:r>
            <a:endParaRPr lang="th-TH" sz="16000"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4664633" y="4134559"/>
            <a:ext cx="1980030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249917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ก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ข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น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369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FF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B475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339752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ग </a:t>
            </a:r>
            <a:r>
              <a:rPr lang="hi-IN" sz="24000" b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h-TH" sz="2400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151270" y="1628800"/>
            <a:ext cx="1000595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>
                <a:cs typeface="+mj-cs"/>
              </a:rPr>
              <a:t>ค</a:t>
            </a: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113473" y="4134559"/>
            <a:ext cx="1082349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402734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ก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ค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น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369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FF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B475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267744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घ </a:t>
            </a:r>
            <a:r>
              <a:rPr lang="hi-IN" sz="24000" b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h-TH" sz="2400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063105" y="1628800"/>
            <a:ext cx="1176925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cs typeface="+mj-cs"/>
              </a:rPr>
              <a:t>ฆ</a:t>
            </a:r>
            <a:endParaRPr lang="th-TH" sz="16000"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4664633" y="4134559"/>
            <a:ext cx="1980030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450106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ก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ฆ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น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369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FF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B475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195736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ङ</a:t>
            </a:r>
            <a:r>
              <a:rPr lang="hi-IN" sz="24000" b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h-TH" sz="2400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236229" y="1628800"/>
            <a:ext cx="830676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cs typeface="+mj-cs"/>
              </a:rPr>
              <a:t>ง</a:t>
            </a:r>
            <a:endParaRPr lang="th-TH" sz="16000"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113473" y="4134559"/>
            <a:ext cx="1082349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ṅ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909979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bg1"/>
                          </a:solidFill>
                        </a:rPr>
                        <a:t>ก</a:t>
                      </a:r>
                      <a:endParaRPr lang="th-TH" sz="2000" b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ง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น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369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195736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च</a:t>
            </a:r>
            <a:r>
              <a:rPr lang="hi-IN" sz="24000" b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h-TH" sz="2400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195353" y="1628800"/>
            <a:ext cx="912429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solidFill>
                  <a:schemeClr val="bg1"/>
                </a:solidFill>
                <a:cs typeface="+mj-cs"/>
              </a:rPr>
              <a:t>จ</a:t>
            </a:r>
            <a:endParaRPr lang="th-TH" sz="16000">
              <a:solidFill>
                <a:schemeClr val="bg1"/>
              </a:solidFill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163968" y="4134559"/>
            <a:ext cx="981359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812569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ก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จ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น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314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195736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छ</a:t>
            </a:r>
            <a:endParaRPr lang="th-TH" sz="24000">
              <a:solidFill>
                <a:schemeClr val="bg1"/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120012" y="1628800"/>
            <a:ext cx="1063112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solidFill>
                  <a:schemeClr val="bg1"/>
                </a:solidFill>
                <a:cs typeface="+mj-cs"/>
              </a:rPr>
              <a:t>ฉ</a:t>
            </a:r>
            <a:endParaRPr lang="th-TH" sz="16000">
              <a:solidFill>
                <a:schemeClr val="bg1"/>
              </a:solidFill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4715127" y="4134559"/>
            <a:ext cx="1879041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254386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ก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ฉ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น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291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267744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ज</a:t>
            </a:r>
            <a:r>
              <a:rPr lang="hi-IN" sz="24000" b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th-TH" sz="2400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144057" y="1628800"/>
            <a:ext cx="1015021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solidFill>
                  <a:schemeClr val="bg1"/>
                </a:solidFill>
                <a:cs typeface="+mj-cs"/>
              </a:rPr>
              <a:t>ช</a:t>
            </a:r>
            <a:endParaRPr lang="th-TH" sz="16000">
              <a:solidFill>
                <a:schemeClr val="bg1"/>
              </a:solidFill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313047" y="4134559"/>
            <a:ext cx="683200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714980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ก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ช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น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291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195736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झ</a:t>
            </a:r>
            <a:endParaRPr lang="th-TH" sz="24000">
              <a:solidFill>
                <a:schemeClr val="bg1"/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039862" y="1628800"/>
            <a:ext cx="1223413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solidFill>
                  <a:schemeClr val="bg1"/>
                </a:solidFill>
                <a:cs typeface="+mj-cs"/>
              </a:rPr>
              <a:t>ฌ</a:t>
            </a:r>
            <a:endParaRPr lang="th-TH" sz="16000">
              <a:solidFill>
                <a:schemeClr val="bg1"/>
              </a:solidFill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4864206" y="4134559"/>
            <a:ext cx="1580882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jh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12989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ก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ฌ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น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291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195736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ञ</a:t>
            </a:r>
            <a:endParaRPr lang="th-TH" sz="24000">
              <a:solidFill>
                <a:schemeClr val="bg1"/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023832" y="1628800"/>
            <a:ext cx="1255473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solidFill>
                  <a:schemeClr val="bg1"/>
                </a:solidFill>
                <a:latin typeface="Angsana Balee" panose="02020603050405020304" pitchFamily="18" charset="-34"/>
                <a:cs typeface="Angsana Balee" panose="02020603050405020304" pitchFamily="18" charset="-34"/>
              </a:rPr>
              <a:t>ญ</a:t>
            </a:r>
            <a:endParaRPr lang="th-TH" sz="16000">
              <a:solidFill>
                <a:schemeClr val="bg1"/>
              </a:solidFill>
              <a:latin typeface="Angsana Balee" panose="02020603050405020304" pitchFamily="18" charset="-34"/>
              <a:cs typeface="Angsana Balee" panose="02020603050405020304" pitchFamily="18" charset="-34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113473" y="4134559"/>
            <a:ext cx="1082348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ñ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99119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ก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 b="1">
                        <a:solidFill>
                          <a:schemeClr val="bg1"/>
                        </a:solidFill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น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291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339752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ट</a:t>
            </a:r>
            <a:endParaRPr lang="th-TH" sz="2400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123218" y="1628800"/>
            <a:ext cx="1056700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solidFill>
                  <a:schemeClr val="bg1"/>
                </a:solidFill>
                <a:cs typeface="+mj-cs"/>
              </a:rPr>
              <a:t>ฏ</a:t>
            </a:r>
            <a:endParaRPr lang="th-TH" sz="16000">
              <a:solidFill>
                <a:schemeClr val="bg1"/>
              </a:solidFill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313047" y="4134559"/>
            <a:ext cx="683200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ṭ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784350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ก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ฏ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น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719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339752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ठ</a:t>
            </a:r>
            <a:endParaRPr lang="th-TH" sz="2400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171308" y="1628800"/>
            <a:ext cx="960519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solidFill>
                  <a:schemeClr val="bg1"/>
                </a:solidFill>
                <a:latin typeface="Angsana Balee" panose="02020603050405020304" pitchFamily="18" charset="-34"/>
                <a:cs typeface="Angsana Balee" panose="02020603050405020304" pitchFamily="18" charset="-34"/>
              </a:rPr>
              <a:t>ฐ</a:t>
            </a:r>
            <a:endParaRPr lang="th-TH" sz="16000">
              <a:solidFill>
                <a:schemeClr val="bg1"/>
              </a:solidFill>
              <a:latin typeface="Angsana Balee" panose="02020603050405020304" pitchFamily="18" charset="-34"/>
              <a:cs typeface="Angsana Balee" panose="02020603050405020304" pitchFamily="18" charset="-34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4864206" y="4134559"/>
            <a:ext cx="1580882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ṭh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654059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ก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 b="1">
                        <a:solidFill>
                          <a:schemeClr val="bg1"/>
                        </a:solidFill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น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135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339752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ड</a:t>
            </a:r>
            <a:endParaRPr lang="th-TH" sz="2400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021428" y="1628800"/>
            <a:ext cx="1260281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solidFill>
                  <a:schemeClr val="bg1"/>
                </a:solidFill>
                <a:cs typeface="+mj-cs"/>
              </a:rPr>
              <a:t>ฑ</a:t>
            </a:r>
            <a:endParaRPr lang="th-TH" sz="16000">
              <a:solidFill>
                <a:schemeClr val="bg1"/>
              </a:solidFill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113473" y="4134559"/>
            <a:ext cx="1082348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ḍ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094274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ก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ฑ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น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135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339752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ढ</a:t>
            </a:r>
            <a:endParaRPr lang="th-TH" sz="2400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024634" y="1628800"/>
            <a:ext cx="1253869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solidFill>
                  <a:schemeClr val="bg1"/>
                </a:solidFill>
                <a:cs typeface="+mj-cs"/>
              </a:rPr>
              <a:t>ฒ</a:t>
            </a:r>
            <a:endParaRPr lang="th-TH" sz="16000">
              <a:solidFill>
                <a:schemeClr val="bg1"/>
              </a:solidFill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4664632" y="4134559"/>
            <a:ext cx="1980030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ḍh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957094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ก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ฒ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น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135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195736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ण</a:t>
            </a:r>
            <a:endParaRPr lang="th-TH" sz="2400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011810" y="1628800"/>
            <a:ext cx="1279517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solidFill>
                  <a:schemeClr val="bg1"/>
                </a:solidFill>
                <a:cs typeface="+mj-cs"/>
              </a:rPr>
              <a:t>ณ</a:t>
            </a:r>
            <a:endParaRPr lang="th-TH" sz="16000">
              <a:solidFill>
                <a:schemeClr val="bg1"/>
              </a:solidFill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113473" y="4134559"/>
            <a:ext cx="1082348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ṇ</a:t>
            </a: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358885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ก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ณ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/>
                        <a:t>น</a:t>
                      </a:r>
                      <a:endParaRPr lang="th-TH" sz="2000" b="1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135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C40C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339752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 smtClean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त</a:t>
            </a:r>
            <a:endParaRPr lang="th-TH" sz="24000">
              <a:solidFill>
                <a:schemeClr val="bg1"/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148064" y="1628800"/>
            <a:ext cx="1007007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>
                <a:solidFill>
                  <a:schemeClr val="bg1"/>
                </a:solidFill>
                <a:cs typeface="+mj-cs"/>
              </a:rPr>
              <a:t>ต</a:t>
            </a: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313047" y="4134559"/>
            <a:ext cx="683200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427839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ก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ต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น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78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C40C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339752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थ</a:t>
            </a:r>
            <a:endParaRPr lang="th-TH" sz="24000">
              <a:solidFill>
                <a:schemeClr val="bg1"/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148064" y="1628800"/>
            <a:ext cx="1007007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solidFill>
                  <a:schemeClr val="bg1"/>
                </a:solidFill>
                <a:cs typeface="+mj-cs"/>
              </a:rPr>
              <a:t>ถ</a:t>
            </a:r>
            <a:endParaRPr lang="th-TH" sz="16000">
              <a:solidFill>
                <a:schemeClr val="bg1"/>
              </a:solidFill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4864206" y="4134559"/>
            <a:ext cx="1580882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777441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ก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ถ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น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190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C40C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339752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द</a:t>
            </a:r>
            <a:endParaRPr lang="th-TH" sz="24000">
              <a:solidFill>
                <a:schemeClr val="bg1"/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097570" y="1628800"/>
            <a:ext cx="1107996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solidFill>
                  <a:schemeClr val="bg1"/>
                </a:solidFill>
                <a:cs typeface="+mj-cs"/>
              </a:rPr>
              <a:t>ท</a:t>
            </a:r>
            <a:endParaRPr lang="th-TH" sz="16000">
              <a:solidFill>
                <a:schemeClr val="bg1"/>
              </a:solidFill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113473" y="4134559"/>
            <a:ext cx="1082348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749709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ก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ท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น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190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C40C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339752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ध</a:t>
            </a:r>
            <a:endParaRPr lang="th-TH" sz="24000">
              <a:solidFill>
                <a:schemeClr val="bg1"/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169705" y="1628800"/>
            <a:ext cx="963725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solidFill>
                  <a:schemeClr val="bg1"/>
                </a:solidFill>
                <a:cs typeface="+mj-cs"/>
              </a:rPr>
              <a:t>ธ</a:t>
            </a:r>
            <a:endParaRPr lang="th-TH" sz="16000">
              <a:solidFill>
                <a:schemeClr val="bg1"/>
              </a:solidFill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4664632" y="4134559"/>
            <a:ext cx="1980030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331838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ก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ธ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น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9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C40C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339752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न</a:t>
            </a:r>
            <a:endParaRPr lang="th-TH" sz="24000">
              <a:solidFill>
                <a:schemeClr val="bg1"/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087150" y="1628800"/>
            <a:ext cx="1128835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solidFill>
                  <a:schemeClr val="bg1"/>
                </a:solidFill>
                <a:cs typeface="+mj-cs"/>
              </a:rPr>
              <a:t>น</a:t>
            </a:r>
            <a:endParaRPr lang="th-TH" sz="16000">
              <a:solidFill>
                <a:schemeClr val="bg1"/>
              </a:solidFill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113473" y="4134559"/>
            <a:ext cx="1082348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6" name="ตาราง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29248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ก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น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9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339752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प</a:t>
            </a:r>
            <a:endParaRPr lang="th-TH" sz="24000">
              <a:solidFill>
                <a:schemeClr val="bg1"/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087150" y="1628800"/>
            <a:ext cx="1128835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solidFill>
                  <a:schemeClr val="bg1"/>
                </a:solidFill>
                <a:cs typeface="+mj-cs"/>
              </a:rPr>
              <a:t>ป</a:t>
            </a:r>
            <a:endParaRPr lang="th-TH" sz="16000">
              <a:solidFill>
                <a:schemeClr val="bg1"/>
              </a:solidFill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113473" y="4134559"/>
            <a:ext cx="1082348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718544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ก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น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ป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675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195736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फ</a:t>
            </a:r>
            <a:endParaRPr lang="th-TH" sz="24000">
              <a:solidFill>
                <a:schemeClr val="bg1"/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157682" y="1628800"/>
            <a:ext cx="987770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solidFill>
                  <a:schemeClr val="bg1"/>
                </a:solidFill>
                <a:cs typeface="+mj-cs"/>
              </a:rPr>
              <a:t>ผ</a:t>
            </a:r>
            <a:endParaRPr lang="th-TH" sz="16000">
              <a:solidFill>
                <a:schemeClr val="bg1"/>
              </a:solidFill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4664632" y="4134559"/>
            <a:ext cx="1980030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854758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ก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น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ผ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19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339752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ब</a:t>
            </a:r>
            <a:endParaRPr lang="th-TH" sz="24000">
              <a:solidFill>
                <a:schemeClr val="bg1"/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087150" y="1628800"/>
            <a:ext cx="1128835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solidFill>
                  <a:schemeClr val="bg1"/>
                </a:solidFill>
                <a:cs typeface="+mj-cs"/>
              </a:rPr>
              <a:t>พ</a:t>
            </a:r>
            <a:endParaRPr lang="th-TH" sz="16000">
              <a:solidFill>
                <a:schemeClr val="bg1"/>
              </a:solidFill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113473" y="4134559"/>
            <a:ext cx="1082348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512017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ก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น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พ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19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195736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भ</a:t>
            </a:r>
            <a:endParaRPr lang="th-TH" sz="24000">
              <a:solidFill>
                <a:schemeClr val="bg1"/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134439" y="1628800"/>
            <a:ext cx="1034257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solidFill>
                  <a:schemeClr val="bg1"/>
                </a:solidFill>
                <a:cs typeface="+mj-cs"/>
              </a:rPr>
              <a:t>ภ</a:t>
            </a:r>
            <a:endParaRPr lang="th-TH" sz="16000">
              <a:solidFill>
                <a:schemeClr val="bg1"/>
              </a:solidFill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4664632" y="4134559"/>
            <a:ext cx="1980030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bh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226878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ก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น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ภ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ม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19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339752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म </a:t>
            </a:r>
            <a:endParaRPr lang="th-TH" sz="24000">
              <a:solidFill>
                <a:schemeClr val="bg1"/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128026" y="1628800"/>
            <a:ext cx="1047082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solidFill>
                  <a:schemeClr val="bg1"/>
                </a:solidFill>
                <a:cs typeface="+mj-cs"/>
              </a:rPr>
              <a:t>ม</a:t>
            </a:r>
            <a:endParaRPr lang="th-TH" sz="16000">
              <a:solidFill>
                <a:schemeClr val="bg1"/>
              </a:solidFill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4864206" y="4134559"/>
            <a:ext cx="1580882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147786"/>
              </p:ext>
            </p:extLst>
          </p:nvPr>
        </p:nvGraphicFramePr>
        <p:xfrm>
          <a:off x="467544" y="4797152"/>
          <a:ext cx="1368150" cy="1981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ก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ข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ค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ฆ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ง</a:t>
                      </a:r>
                      <a:endParaRPr lang="th-TH" sz="2000"/>
                    </a:p>
                  </a:txBody>
                  <a:tcPr>
                    <a:solidFill>
                      <a:srgbClr val="FF33CC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จ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ฉ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ช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ฌ</a:t>
                      </a:r>
                      <a:endParaRPr lang="th-TH" sz="2000"/>
                    </a:p>
                  </a:txBody>
                  <a:tcP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ญ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3333FF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ฏ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>
                          <a:latin typeface="Cordia Balee" panose="020B0304020202020204" pitchFamily="34" charset="-34"/>
                          <a:cs typeface="Cordia Balee" panose="020B0304020202020204" pitchFamily="34" charset="-34"/>
                        </a:rPr>
                        <a:t>ฐ</a:t>
                      </a:r>
                      <a:endParaRPr lang="th-TH" sz="2000">
                        <a:latin typeface="Cordia Balee" panose="020B0304020202020204" pitchFamily="34" charset="-34"/>
                        <a:cs typeface="Cordia Balee" panose="020B0304020202020204" pitchFamily="34" charset="-34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ฑ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ฒ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ณ</a:t>
                      </a:r>
                      <a:endParaRPr lang="th-TH" sz="2000"/>
                    </a:p>
                  </a:txBody>
                  <a:tcPr>
                    <a:solidFill>
                      <a:srgbClr val="FFFF66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ต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ถ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ท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ธ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น</a:t>
                      </a:r>
                      <a:endParaRPr lang="th-TH" sz="2000"/>
                    </a:p>
                  </a:txBody>
                  <a:tcPr>
                    <a:solidFill>
                      <a:srgbClr val="CC0099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ป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ผ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พ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ภ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ม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19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FF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339752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य </a:t>
            </a:r>
            <a:endParaRPr lang="th-TH" sz="24000">
              <a:solidFill>
                <a:schemeClr val="bg1"/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207374" y="1628800"/>
            <a:ext cx="888385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solidFill>
                  <a:schemeClr val="bg1"/>
                </a:solidFill>
                <a:cs typeface="+mj-cs"/>
              </a:rPr>
              <a:t>ย</a:t>
            </a:r>
            <a:endParaRPr lang="th-TH" sz="16000">
              <a:solidFill>
                <a:schemeClr val="bg1"/>
              </a:solidFill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113473" y="4134559"/>
            <a:ext cx="1082348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331596"/>
              </p:ext>
            </p:extLst>
          </p:nvPr>
        </p:nvGraphicFramePr>
        <p:xfrm>
          <a:off x="7308304" y="5516840"/>
          <a:ext cx="1368150" cy="79248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ย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ร</a:t>
                      </a:r>
                      <a:endParaRPr lang="th-TH" sz="200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ล</a:t>
                      </a:r>
                      <a:endParaRPr lang="th-TH" sz="200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ว</a:t>
                      </a:r>
                      <a:endParaRPr lang="th-TH" sz="200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00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ศ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ษ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ส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ห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ฬ</a:t>
                      </a:r>
                      <a:endParaRPr lang="th-TH" sz="2000"/>
                    </a:p>
                  </a:txBody>
                  <a:tcPr>
                    <a:solidFill>
                      <a:srgbClr val="9966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9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FF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483768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र </a:t>
            </a:r>
            <a:endParaRPr lang="th-TH" sz="24000">
              <a:solidFill>
                <a:schemeClr val="bg1"/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208176" y="1628800"/>
            <a:ext cx="886781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>
                <a:solidFill>
                  <a:schemeClr val="bg1"/>
                </a:solidFill>
                <a:cs typeface="+mj-cs"/>
              </a:rPr>
              <a:t>ร</a:t>
            </a: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263354" y="4134559"/>
            <a:ext cx="782587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650000"/>
              </p:ext>
            </p:extLst>
          </p:nvPr>
        </p:nvGraphicFramePr>
        <p:xfrm>
          <a:off x="7308304" y="5516840"/>
          <a:ext cx="1368150" cy="79248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ย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ร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ล</a:t>
                      </a:r>
                      <a:endParaRPr lang="th-TH" sz="200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ว</a:t>
                      </a:r>
                      <a:endParaRPr lang="th-TH" sz="200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00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ศ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ษ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ส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ห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ฬ</a:t>
                      </a:r>
                      <a:endParaRPr lang="th-TH" sz="2000"/>
                    </a:p>
                  </a:txBody>
                  <a:tcPr>
                    <a:solidFill>
                      <a:srgbClr val="9966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446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FF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195736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ल </a:t>
            </a:r>
            <a:endParaRPr lang="th-TH" sz="24000">
              <a:solidFill>
                <a:schemeClr val="bg1"/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153674" y="1628800"/>
            <a:ext cx="995786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solidFill>
                  <a:schemeClr val="bg1"/>
                </a:solidFill>
                <a:cs typeface="+mj-cs"/>
              </a:rPr>
              <a:t>ล</a:t>
            </a:r>
            <a:endParaRPr lang="th-TH" sz="16000">
              <a:solidFill>
                <a:schemeClr val="bg1"/>
              </a:solidFill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313047" y="4134559"/>
            <a:ext cx="683199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222904"/>
              </p:ext>
            </p:extLst>
          </p:nvPr>
        </p:nvGraphicFramePr>
        <p:xfrm>
          <a:off x="7308304" y="5516840"/>
          <a:ext cx="1368150" cy="79248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ย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ร</a:t>
                      </a:r>
                      <a:endParaRPr lang="th-TH" sz="200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ล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ว</a:t>
                      </a:r>
                      <a:endParaRPr lang="th-TH" sz="200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00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ศ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ษ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ส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ห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ฬ</a:t>
                      </a:r>
                      <a:endParaRPr lang="th-TH" sz="2000"/>
                    </a:p>
                  </a:txBody>
                  <a:tcPr>
                    <a:solidFill>
                      <a:srgbClr val="9966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446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FF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339752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व </a:t>
            </a:r>
            <a:endParaRPr lang="th-TH" sz="24000">
              <a:solidFill>
                <a:schemeClr val="bg1"/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196153" y="1628800"/>
            <a:ext cx="910827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solidFill>
                  <a:schemeClr val="bg1"/>
                </a:solidFill>
                <a:cs typeface="+mj-cs"/>
              </a:rPr>
              <a:t>ว</a:t>
            </a:r>
            <a:endParaRPr lang="th-TH" sz="16000">
              <a:solidFill>
                <a:schemeClr val="bg1"/>
              </a:solidFill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113473" y="4134559"/>
            <a:ext cx="1082348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885788"/>
              </p:ext>
            </p:extLst>
          </p:nvPr>
        </p:nvGraphicFramePr>
        <p:xfrm>
          <a:off x="7308304" y="5516840"/>
          <a:ext cx="1368150" cy="79248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ย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ร</a:t>
                      </a:r>
                      <a:endParaRPr lang="th-TH" sz="200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ล</a:t>
                      </a:r>
                      <a:endParaRPr lang="th-TH" sz="200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ว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00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ศ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ษ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ส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ห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ฬ</a:t>
                      </a:r>
                      <a:endParaRPr lang="th-TH" sz="2000"/>
                    </a:p>
                  </a:txBody>
                  <a:tcPr>
                    <a:solidFill>
                      <a:srgbClr val="9966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446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195736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श </a:t>
            </a:r>
            <a:endParaRPr lang="th-TH" sz="24000">
              <a:solidFill>
                <a:schemeClr val="bg1"/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159284" y="1628800"/>
            <a:ext cx="984565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cs typeface="+mj-cs"/>
              </a:rPr>
              <a:t>ศ</a:t>
            </a:r>
            <a:endParaRPr lang="th-TH" sz="16000"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212859" y="4134559"/>
            <a:ext cx="883575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ś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778552"/>
              </p:ext>
            </p:extLst>
          </p:nvPr>
        </p:nvGraphicFramePr>
        <p:xfrm>
          <a:off x="7308304" y="5516840"/>
          <a:ext cx="1368150" cy="79248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ย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ร</a:t>
                      </a:r>
                      <a:endParaRPr lang="th-TH" sz="200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ล</a:t>
                      </a:r>
                      <a:endParaRPr lang="th-TH" sz="200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ว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00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ศ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ษ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ส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ห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ฬ</a:t>
                      </a:r>
                      <a:endParaRPr lang="th-TH" sz="2000"/>
                    </a:p>
                  </a:txBody>
                  <a:tcPr>
                    <a:solidFill>
                      <a:srgbClr val="9966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833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339752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ष </a:t>
            </a:r>
            <a:endParaRPr lang="th-TH" sz="24000">
              <a:solidFill>
                <a:schemeClr val="bg1"/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107187" y="1628800"/>
            <a:ext cx="1088760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cs typeface="+mj-cs"/>
              </a:rPr>
              <a:t>ษ</a:t>
            </a:r>
            <a:endParaRPr lang="th-TH" sz="16000"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212859" y="4134559"/>
            <a:ext cx="883575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ṣ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259164"/>
              </p:ext>
            </p:extLst>
          </p:nvPr>
        </p:nvGraphicFramePr>
        <p:xfrm>
          <a:off x="7308304" y="5516840"/>
          <a:ext cx="1368150" cy="79248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ย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ร</a:t>
                      </a:r>
                      <a:endParaRPr lang="th-TH" sz="200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ล</a:t>
                      </a:r>
                      <a:endParaRPr lang="th-TH" sz="200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ว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00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ศ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ษ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ส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ห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ฬ</a:t>
                      </a:r>
                      <a:endParaRPr lang="th-TH" sz="2000"/>
                    </a:p>
                  </a:txBody>
                  <a:tcPr>
                    <a:solidFill>
                      <a:srgbClr val="9966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356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339752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 </a:t>
            </a:r>
            <a:endParaRPr lang="th-TH" sz="24000">
              <a:solidFill>
                <a:schemeClr val="bg1"/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107988" y="1628800"/>
            <a:ext cx="1087157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cs typeface="+mj-cs"/>
              </a:rPr>
              <a:t>ส</a:t>
            </a:r>
            <a:endParaRPr lang="th-TH" sz="16000"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212859" y="4134559"/>
            <a:ext cx="883575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911305"/>
              </p:ext>
            </p:extLst>
          </p:nvPr>
        </p:nvGraphicFramePr>
        <p:xfrm>
          <a:off x="7308304" y="5516840"/>
          <a:ext cx="1368150" cy="79248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ย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ร</a:t>
                      </a:r>
                      <a:endParaRPr lang="th-TH" sz="200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ล</a:t>
                      </a:r>
                      <a:endParaRPr lang="th-TH" sz="200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ว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00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ศ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ษ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ส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ห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ฬ</a:t>
                      </a:r>
                      <a:endParaRPr lang="th-TH" sz="2000"/>
                    </a:p>
                  </a:txBody>
                  <a:tcPr>
                    <a:solidFill>
                      <a:srgbClr val="9966FF"/>
                    </a:solidFill>
                  </a:tcPr>
                </a:tc>
              </a:tr>
            </a:tbl>
          </a:graphicData>
        </a:graphic>
      </p:graphicFrame>
      <p:sp>
        <p:nvSpPr>
          <p:cNvPr id="3" name="สี่เหลี่ยมผืนผ้า 2"/>
          <p:cNvSpPr/>
          <p:nvPr/>
        </p:nvSpPr>
        <p:spPr>
          <a:xfrm>
            <a:off x="10332640" y="2276872"/>
            <a:ext cx="68320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6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स</a:t>
            </a:r>
            <a:endParaRPr lang="th-TH" sz="6000"/>
          </a:p>
        </p:txBody>
      </p:sp>
    </p:spTree>
    <p:extLst>
      <p:ext uri="{BB962C8B-B14F-4D97-AF65-F5344CB8AC3E}">
        <p14:creationId xmlns:p14="http://schemas.microsoft.com/office/powerpoint/2010/main" val="165356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339752" y="2132856"/>
            <a:ext cx="23762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ह </a:t>
            </a:r>
            <a:endParaRPr lang="th-TH" sz="24000">
              <a:solidFill>
                <a:schemeClr val="bg1"/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079935" y="1628800"/>
            <a:ext cx="1143263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cs typeface="+mj-cs"/>
              </a:rPr>
              <a:t>ห</a:t>
            </a:r>
            <a:endParaRPr lang="th-TH" sz="16000"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113473" y="4134559"/>
            <a:ext cx="1082349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 smtClean="0">
                <a:solidFill>
                  <a:schemeClr val="bg1"/>
                </a:solidFill>
                <a:latin typeface="Times New Roman" panose="02020603050405020304" pitchFamily="18" charset="0"/>
              </a:rPr>
              <a:t>h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175283"/>
              </p:ext>
            </p:extLst>
          </p:nvPr>
        </p:nvGraphicFramePr>
        <p:xfrm>
          <a:off x="7308304" y="5516840"/>
          <a:ext cx="1368150" cy="79248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ย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ร</a:t>
                      </a:r>
                      <a:endParaRPr lang="th-TH" sz="200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ล</a:t>
                      </a:r>
                      <a:endParaRPr lang="th-TH" sz="200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ว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00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ศ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ษ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ส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ห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ฬ</a:t>
                      </a:r>
                      <a:endParaRPr lang="th-TH" sz="2000"/>
                    </a:p>
                  </a:txBody>
                  <a:tcPr>
                    <a:solidFill>
                      <a:srgbClr val="9966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356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Autofit/>
          </a:bodyPr>
          <a:lstStyle/>
          <a:p>
            <a:r>
              <a:rPr lang="th-TH" sz="7000" b="1" smtClean="0"/>
              <a:t>พยัญชนะ</a:t>
            </a:r>
            <a:endParaRPr lang="th-TH" sz="7000" b="1"/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467544" y="1196752"/>
            <a:ext cx="8136904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ผืนผ้า 8"/>
          <p:cNvSpPr/>
          <p:nvPr/>
        </p:nvSpPr>
        <p:spPr>
          <a:xfrm>
            <a:off x="2195736" y="1628800"/>
            <a:ext cx="2376264" cy="4752528"/>
          </a:xfrm>
          <a:prstGeom prst="rect">
            <a:avLst/>
          </a:prstGeom>
          <a:solidFill>
            <a:srgbClr val="99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572000" y="1628800"/>
            <a:ext cx="2232248" cy="252028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72001" y="4149080"/>
            <a:ext cx="2237741" cy="2232248"/>
          </a:xfrm>
          <a:prstGeom prst="rect">
            <a:avLst/>
          </a:prstGeom>
          <a:solidFill>
            <a:srgbClr val="C40C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123728" y="1700808"/>
            <a:ext cx="2376264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i-IN" sz="24000" b="1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ळ </a:t>
            </a:r>
            <a:endParaRPr lang="th-TH" sz="24000">
              <a:solidFill>
                <a:schemeClr val="bg1"/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091958" y="1628800"/>
            <a:ext cx="1119217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6000" smtClean="0">
                <a:solidFill>
                  <a:schemeClr val="bg1"/>
                </a:solidFill>
                <a:cs typeface="+mj-cs"/>
              </a:rPr>
              <a:t>ฬ</a:t>
            </a:r>
            <a:endParaRPr lang="th-TH" sz="16000">
              <a:solidFill>
                <a:schemeClr val="bg1"/>
              </a:solidFill>
              <a:cs typeface="+mj-cs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313047" y="4134559"/>
            <a:ext cx="683199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ḷ</a:t>
            </a:r>
            <a:endParaRPr lang="th-TH" sz="14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3987"/>
              </p:ext>
            </p:extLst>
          </p:nvPr>
        </p:nvGraphicFramePr>
        <p:xfrm>
          <a:off x="7308304" y="5516840"/>
          <a:ext cx="1368150" cy="79248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73630"/>
                <a:gridCol w="273630"/>
                <a:gridCol w="273630"/>
                <a:gridCol w="273630"/>
                <a:gridCol w="273630"/>
              </a:tblGrid>
              <a:tr h="316537"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ย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ร</a:t>
                      </a:r>
                      <a:endParaRPr lang="th-TH" sz="200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ล</a:t>
                      </a:r>
                      <a:endParaRPr lang="th-TH" sz="200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0" smtClean="0">
                          <a:solidFill>
                            <a:schemeClr val="tx1"/>
                          </a:solidFill>
                        </a:rPr>
                        <a:t>ว</a:t>
                      </a:r>
                      <a:endParaRPr lang="th-TH" sz="20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00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16537">
                <a:tc>
                  <a:txBody>
                    <a:bodyPr/>
                    <a:lstStyle/>
                    <a:p>
                      <a:r>
                        <a:rPr lang="th-TH" sz="2000" smtClean="0"/>
                        <a:t>ศ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ษ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ส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smtClean="0"/>
                        <a:t>ห</a:t>
                      </a:r>
                      <a:endParaRPr lang="th-TH" sz="2000"/>
                    </a:p>
                  </a:txBody>
                  <a:tcP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000" b="1" smtClean="0">
                          <a:solidFill>
                            <a:schemeClr val="bg1"/>
                          </a:solidFill>
                        </a:rPr>
                        <a:t>ฬ</a:t>
                      </a:r>
                      <a:endParaRPr lang="th-TH" sz="20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356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3" descr="E:\PICTURES\HOME PICTURE\2559\2559-03-26-พิมาย\IMG_532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86" b="896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ชื่อเรื่อง 1"/>
          <p:cNvSpPr>
            <a:spLocks noGrp="1"/>
          </p:cNvSpPr>
          <p:nvPr>
            <p:ph type="ctrTitle"/>
          </p:nvPr>
        </p:nvSpPr>
        <p:spPr>
          <a:xfrm>
            <a:off x="1043608" y="1556792"/>
            <a:ext cx="7056784" cy="2664296"/>
          </a:xfrm>
          <a:solidFill>
            <a:srgbClr val="A37037"/>
          </a:solidFill>
        </p:spPr>
        <p:txBody>
          <a:bodyPr>
            <a:noAutofit/>
          </a:bodyPr>
          <a:lstStyle/>
          <a:p>
            <a:r>
              <a:rPr lang="th-TH" sz="3600" b="1" smtClean="0">
                <a:solidFill>
                  <a:schemeClr val="bg1"/>
                </a:solidFill>
              </a:rPr>
              <a:t/>
            </a:r>
            <a:br>
              <a:rPr lang="th-TH" sz="3600" b="1" smtClean="0">
                <a:solidFill>
                  <a:schemeClr val="bg1"/>
                </a:solidFill>
              </a:rPr>
            </a:br>
            <a:r>
              <a:rPr lang="th-TH" sz="3600" smtClean="0">
                <a:solidFill>
                  <a:schemeClr val="bg1"/>
                </a:solidFill>
              </a:rPr>
              <a:t>จบการเขียนพยัญชนะ อักษรเทวนาครี</a:t>
            </a:r>
            <a:br>
              <a:rPr lang="th-TH" sz="3600" smtClean="0">
                <a:solidFill>
                  <a:schemeClr val="bg1"/>
                </a:solidFill>
              </a:rPr>
            </a:br>
            <a:r>
              <a:rPr lang="th-TH" sz="3600" smtClean="0">
                <a:solidFill>
                  <a:schemeClr val="bg1"/>
                </a:solidFill>
              </a:rPr>
              <a:t>อ่านเพิ่มเติมได้ที่</a:t>
            </a:r>
            <a:br>
              <a:rPr lang="th-TH" sz="3600" smtClean="0">
                <a:solidFill>
                  <a:schemeClr val="bg1"/>
                </a:solidFill>
              </a:rPr>
            </a:br>
            <a:r>
              <a:rPr 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ezsanskrit.wordpress.com</a:t>
            </a:r>
            <a:r>
              <a:rPr lang="th-TH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h-TH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www.facebook.com/groups/SanskritLiterature</a:t>
            </a:r>
            <a:r>
              <a:rPr 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th-TH" sz="3200" b="1" smtClean="0">
                <a:solidFill>
                  <a:schemeClr val="bg1"/>
                </a:solidFill>
              </a:rPr>
              <a:t/>
            </a:r>
            <a:br>
              <a:rPr lang="th-TH" sz="3200" b="1" smtClean="0">
                <a:solidFill>
                  <a:schemeClr val="bg1"/>
                </a:solidFill>
              </a:rPr>
            </a:br>
            <a:endParaRPr lang="th-TH" sz="3600" b="1">
              <a:solidFill>
                <a:schemeClr val="bg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212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664</TotalTime>
  <Words>867</Words>
  <Application>Microsoft Office PowerPoint</Application>
  <PresentationFormat>นำเสนอทางหน้าจอ (4:3)</PresentationFormat>
  <Paragraphs>853</Paragraphs>
  <Slides>37</Slides>
  <Notes>0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8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37</vt:i4>
      </vt:variant>
    </vt:vector>
  </HeadingPairs>
  <TitlesOfParts>
    <vt:vector size="46" baseType="lpstr">
      <vt:lpstr>Arial</vt:lpstr>
      <vt:lpstr>Angsana New</vt:lpstr>
      <vt:lpstr>Angsana Balee</vt:lpstr>
      <vt:lpstr>Times New Roman</vt:lpstr>
      <vt:lpstr>Cordia New</vt:lpstr>
      <vt:lpstr>Arial Unicode MS</vt:lpstr>
      <vt:lpstr>Calibri</vt:lpstr>
      <vt:lpstr>Cordia Balee</vt:lpstr>
      <vt:lpstr>ชุดรูปแบบของ Office</vt:lpstr>
      <vt:lpstr>การเขียนอักษรเทวนาครี देवनागरी</vt:lpstr>
      <vt:lpstr>งานนำเสนอ PowerPoint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พยัญชนะ</vt:lpstr>
      <vt:lpstr> จบการเขียนพยัญชนะ อักษรเทวนาครี อ่านเพิ่มเติมได้ที่ https://ezsanskrit.wordpress.com www.facebook.com/groups/SanskritLiterature/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อักษรเทวนาครี พยัญชนะ</dc:title>
  <dc:creator>ธวัชชัย ดุลยสุจริต</dc:creator>
  <cp:lastModifiedBy>acer</cp:lastModifiedBy>
  <cp:revision>35</cp:revision>
  <dcterms:created xsi:type="dcterms:W3CDTF">2016-05-03T03:49:34Z</dcterms:created>
  <dcterms:modified xsi:type="dcterms:W3CDTF">2016-05-21T07:43:55Z</dcterms:modified>
</cp:coreProperties>
</file>