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tags/tag18.xml" ContentType="application/vnd.openxmlformats-officedocument.presentationml.tags+xml"/>
  <Override PartName="/ppt/notesSlides/notesSlide21.xml" ContentType="application/vnd.openxmlformats-officedocument.presentationml.notesSlide+xml"/>
  <Override PartName="/ppt/tags/tag19.xml" ContentType="application/vnd.openxmlformats-officedocument.presentationml.tags+xml"/>
  <Override PartName="/ppt/notesSlides/notesSlide22.xml" ContentType="application/vnd.openxmlformats-officedocument.presentationml.notesSlide+xml"/>
  <Override PartName="/ppt/tags/tag20.xml" ContentType="application/vnd.openxmlformats-officedocument.presentationml.tags+xml"/>
  <Override PartName="/ppt/notesSlides/notesSlide23.xml" ContentType="application/vnd.openxmlformats-officedocument.presentationml.notesSlide+xml"/>
  <Override PartName="/ppt/tags/tag21.xml" ContentType="application/vnd.openxmlformats-officedocument.presentationml.tags+xml"/>
  <Override PartName="/ppt/notesSlides/notesSlide24.xml" ContentType="application/vnd.openxmlformats-officedocument.presentationml.notesSlide+xml"/>
  <Override PartName="/ppt/tags/tag22.xml" ContentType="application/vnd.openxmlformats-officedocument.presentationml.tags+xml"/>
  <Override PartName="/ppt/notesSlides/notesSlide25.xml" ContentType="application/vnd.openxmlformats-officedocument.presentationml.notesSlide+xml"/>
  <Override PartName="/ppt/tags/tag23.xml" ContentType="application/vnd.openxmlformats-officedocument.presentationml.tags+xml"/>
  <Override PartName="/ppt/notesSlides/notesSlide26.xml" ContentType="application/vnd.openxmlformats-officedocument.presentationml.notesSlide+xml"/>
  <Override PartName="/ppt/tags/tag24.xml" ContentType="application/vnd.openxmlformats-officedocument.presentationml.tags+xml"/>
  <Override PartName="/ppt/notesSlides/notesSlide27.xml" ContentType="application/vnd.openxmlformats-officedocument.presentationml.notesSlide+xml"/>
  <Override PartName="/ppt/tags/tag25.xml" ContentType="application/vnd.openxmlformats-officedocument.presentationml.tags+xml"/>
  <Override PartName="/ppt/notesSlides/notesSlide28.xml" ContentType="application/vnd.openxmlformats-officedocument.presentationml.notesSlide+xml"/>
  <Override PartName="/ppt/tags/tag26.xml" ContentType="application/vnd.openxmlformats-officedocument.presentationml.tags+xml"/>
  <Override PartName="/ppt/notesSlides/notesSlide2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7.xml" ContentType="application/vnd.openxmlformats-officedocument.presentationml.tags+xml"/>
  <Override PartName="/ppt/notesSlides/notesSlide30.xml" ContentType="application/vnd.openxmlformats-officedocument.presentationml.notesSlide+xml"/>
  <Override PartName="/ppt/tags/tag28.xml" ContentType="application/vnd.openxmlformats-officedocument.presentationml.tags+xml"/>
  <Override PartName="/ppt/notesSlides/notesSlide31.xml" ContentType="application/vnd.openxmlformats-officedocument.presentationml.notesSlide+xml"/>
  <Override PartName="/ppt/tags/tag29.xml" ContentType="application/vnd.openxmlformats-officedocument.presentationml.tags+xml"/>
  <Override PartName="/ppt/notesSlides/notesSlide32.xml" ContentType="application/vnd.openxmlformats-officedocument.presentationml.notesSlide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97" r:id="rId1"/>
  </p:sldMasterIdLst>
  <p:notesMasterIdLst>
    <p:notesMasterId r:id="rId48"/>
  </p:notesMasterIdLst>
  <p:sldIdLst>
    <p:sldId id="256" r:id="rId2"/>
    <p:sldId id="383" r:id="rId3"/>
    <p:sldId id="317" r:id="rId4"/>
    <p:sldId id="366" r:id="rId5"/>
    <p:sldId id="324" r:id="rId6"/>
    <p:sldId id="429" r:id="rId7"/>
    <p:sldId id="431" r:id="rId8"/>
    <p:sldId id="432" r:id="rId9"/>
    <p:sldId id="433" r:id="rId10"/>
    <p:sldId id="436" r:id="rId11"/>
    <p:sldId id="437" r:id="rId12"/>
    <p:sldId id="328" r:id="rId13"/>
    <p:sldId id="368" r:id="rId14"/>
    <p:sldId id="289" r:id="rId15"/>
    <p:sldId id="290" r:id="rId16"/>
    <p:sldId id="295" r:id="rId17"/>
    <p:sldId id="296" r:id="rId18"/>
    <p:sldId id="426" r:id="rId19"/>
    <p:sldId id="434" r:id="rId20"/>
    <p:sldId id="435" r:id="rId21"/>
    <p:sldId id="341" r:id="rId22"/>
    <p:sldId id="384" r:id="rId23"/>
    <p:sldId id="352" r:id="rId24"/>
    <p:sldId id="385" r:id="rId25"/>
    <p:sldId id="369" r:id="rId26"/>
    <p:sldId id="416" r:id="rId27"/>
    <p:sldId id="362" r:id="rId28"/>
    <p:sldId id="420" r:id="rId29"/>
    <p:sldId id="421" r:id="rId30"/>
    <p:sldId id="410" r:id="rId31"/>
    <p:sldId id="343" r:id="rId32"/>
    <p:sldId id="414" r:id="rId33"/>
    <p:sldId id="411" r:id="rId34"/>
    <p:sldId id="412" r:id="rId35"/>
    <p:sldId id="370" r:id="rId36"/>
    <p:sldId id="399" r:id="rId37"/>
    <p:sldId id="413" r:id="rId38"/>
    <p:sldId id="374" r:id="rId39"/>
    <p:sldId id="400" r:id="rId40"/>
    <p:sldId id="422" r:id="rId41"/>
    <p:sldId id="423" r:id="rId42"/>
    <p:sldId id="424" r:id="rId43"/>
    <p:sldId id="398" r:id="rId44"/>
    <p:sldId id="397" r:id="rId45"/>
    <p:sldId id="425" r:id="rId46"/>
    <p:sldId id="309" r:id="rId47"/>
  </p:sldIdLst>
  <p:sldSz cx="9144000" cy="6858000" type="screen4x3"/>
  <p:notesSz cx="6858000" cy="9144000"/>
  <p:embeddedFontLst>
    <p:embeddedFont>
      <p:font typeface="Tahoma" panose="020B0604030504040204" pitchFamily="34" charset="0"/>
      <p:regular r:id="rId49"/>
      <p:bold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TH Sarabun New" panose="020B0500040200020003" pitchFamily="34" charset="-34"/>
      <p:regular r:id="rId55"/>
      <p:bold r:id="rId56"/>
      <p:italic r:id="rId57"/>
      <p:boldItalic r:id="rId58"/>
    </p:embeddedFont>
    <p:embeddedFont>
      <p:font typeface="Calibri Light" panose="020F0302020204030204" pitchFamily="34" charset="0"/>
      <p:regular r:id="rId59"/>
      <p:italic r:id="rId60"/>
    </p:embeddedFont>
    <p:embeddedFont>
      <p:font typeface="Browallia New" panose="020B0604020202020204" pitchFamily="34" charset="-34"/>
      <p:regular r:id="rId61"/>
      <p:bold r:id="rId62"/>
      <p:italic r:id="rId63"/>
      <p:boldItalic r:id="rId64"/>
    </p:embeddedFont>
    <p:embeddedFont>
      <p:font typeface="Cordia New" panose="020B0304020202020204" pitchFamily="34" charset="-34"/>
      <p:regular r:id="rId65"/>
      <p:bold r:id="rId66"/>
      <p:italic r:id="rId67"/>
      <p:boldItalic r:id="rId68"/>
    </p:embeddedFont>
    <p:embeddedFont>
      <p:font typeface="Helvetica" panose="020B0604020202020204" pitchFamily="34" charset="0"/>
      <p:regular r:id="rId69"/>
      <p:bold r:id="rId70"/>
      <p:italic r:id="rId71"/>
      <p:boldItalic r:id="rId72"/>
    </p:embeddedFont>
    <p:embeddedFont>
      <p:font typeface="TH SarabunPSK" panose="020B0500040200020003" pitchFamily="34" charset="-34"/>
      <p:regular r:id="rId73"/>
      <p:bold r:id="rId74"/>
      <p:italic r:id="rId75"/>
      <p:boldItalic r:id="rId76"/>
    </p:embeddedFont>
    <p:embeddedFont>
      <p:font typeface="MS PGothic" panose="020B0600070205080204" pitchFamily="34" charset="-128"/>
      <p:regular r:id="rId7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D261F3A-F2F2-414A-816A-3E53D2C37CD4}">
          <p14:sldIdLst>
            <p14:sldId id="256"/>
            <p14:sldId id="383"/>
          </p14:sldIdLst>
        </p14:section>
        <p14:section name="Untitled Section" id="{112B9295-13DA-4E42-9C59-BF4B96206611}">
          <p14:sldIdLst>
            <p14:sldId id="317"/>
            <p14:sldId id="366"/>
            <p14:sldId id="324"/>
            <p14:sldId id="429"/>
            <p14:sldId id="431"/>
            <p14:sldId id="432"/>
            <p14:sldId id="433"/>
            <p14:sldId id="436"/>
            <p14:sldId id="437"/>
            <p14:sldId id="328"/>
            <p14:sldId id="368"/>
            <p14:sldId id="289"/>
            <p14:sldId id="290"/>
            <p14:sldId id="295"/>
            <p14:sldId id="296"/>
            <p14:sldId id="426"/>
            <p14:sldId id="434"/>
            <p14:sldId id="435"/>
            <p14:sldId id="341"/>
            <p14:sldId id="384"/>
            <p14:sldId id="352"/>
            <p14:sldId id="385"/>
            <p14:sldId id="369"/>
            <p14:sldId id="416"/>
            <p14:sldId id="362"/>
            <p14:sldId id="420"/>
            <p14:sldId id="421"/>
            <p14:sldId id="410"/>
            <p14:sldId id="343"/>
            <p14:sldId id="414"/>
            <p14:sldId id="411"/>
            <p14:sldId id="412"/>
            <p14:sldId id="370"/>
            <p14:sldId id="399"/>
            <p14:sldId id="413"/>
            <p14:sldId id="374"/>
            <p14:sldId id="400"/>
            <p14:sldId id="422"/>
            <p14:sldId id="423"/>
            <p14:sldId id="424"/>
            <p14:sldId id="398"/>
            <p14:sldId id="397"/>
            <p14:sldId id="425"/>
            <p14:sldId id="30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006666"/>
    <a:srgbClr val="9900CC"/>
    <a:srgbClr val="FF7C80"/>
    <a:srgbClr val="274C63"/>
    <a:srgbClr val="284E66"/>
    <a:srgbClr val="3B4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503" autoAdjust="0"/>
    <p:restoredTop sz="94434" autoAdjust="0"/>
  </p:normalViewPr>
  <p:slideViewPr>
    <p:cSldViewPr snapToGrid="0">
      <p:cViewPr varScale="1">
        <p:scale>
          <a:sx n="67" d="100"/>
          <a:sy n="67" d="100"/>
        </p:scale>
        <p:origin x="13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5.fntdata"/><Relationship Id="rId68" Type="http://schemas.openxmlformats.org/officeDocument/2006/relationships/font" Target="fonts/font2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74" Type="http://schemas.openxmlformats.org/officeDocument/2006/relationships/font" Target="fonts/font26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font" Target="fonts/font21.fntdata"/><Relationship Id="rId77" Type="http://schemas.openxmlformats.org/officeDocument/2006/relationships/font" Target="fonts/font29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72" Type="http://schemas.openxmlformats.org/officeDocument/2006/relationships/font" Target="fonts/font24.fntdata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openxmlformats.org/officeDocument/2006/relationships/font" Target="fonts/font22.fntdata"/><Relationship Id="rId75" Type="http://schemas.openxmlformats.org/officeDocument/2006/relationships/font" Target="fonts/font2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73" Type="http://schemas.openxmlformats.org/officeDocument/2006/relationships/font" Target="fonts/font25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6" Type="http://schemas.openxmlformats.org/officeDocument/2006/relationships/font" Target="fonts/font28.fntdata"/><Relationship Id="rId7" Type="http://schemas.openxmlformats.org/officeDocument/2006/relationships/slide" Target="slides/slide6.xml"/><Relationship Id="rId71" Type="http://schemas.openxmlformats.org/officeDocument/2006/relationships/font" Target="fonts/font2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8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079C20-7987-4865-A1C3-1E4F9E643824}" type="doc">
      <dgm:prSet loTypeId="urn:microsoft.com/office/officeart/2011/layout/InterconnectedBlock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th-TH"/>
        </a:p>
      </dgm:t>
    </dgm:pt>
    <dgm:pt modelId="{1C315C15-D3E4-4646-9037-38EFBDB4306A}">
      <dgm:prSet phldrT="[Text]" custT="1"/>
      <dgm:spPr>
        <a:ln w="38100">
          <a:solidFill>
            <a:schemeClr val="accent6"/>
          </a:solidFill>
        </a:ln>
      </dgm:spPr>
      <dgm:t>
        <a:bodyPr/>
        <a:lstStyle/>
        <a:p>
          <a:r>
            <a:rPr lang="th-TH" sz="1800" b="1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ทบทวนอีกครั้งโดย ทก.</a:t>
          </a:r>
          <a:endParaRPr lang="th-TH" sz="1800" b="1" dirty="0">
            <a:latin typeface="Tahoma" panose="020B0604030504040204" pitchFamily="34" charset="0"/>
            <a:ea typeface="Tahoma" panose="020B0604030504040204" pitchFamily="34" charset="0"/>
            <a:cs typeface="Rsu" panose="02000506040000020003"/>
          </a:endParaRPr>
        </a:p>
      </dgm:t>
    </dgm:pt>
    <dgm:pt modelId="{90AEA70C-C2BA-4872-A3F9-9F15C88E9D34}" type="parTrans" cxnId="{F855CC3B-F78A-4474-AD69-FC438042C2EB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EDC96BBD-5AEB-43F0-A448-76EC1F3848D8}" type="sibTrans" cxnId="{F855CC3B-F78A-4474-AD69-FC438042C2EB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57AAAD91-4358-4BA0-942F-F75B105BBB68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๑. (ร่าง) พ.ร. บ.คุ้มครองข้อมูลส่วนบุคคล พ.ศ. ….</a:t>
          </a:r>
        </a:p>
        <a:p>
          <a:pPr algn="l"/>
          <a:r>
            <a: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๒. (ร่าง) พ.ร.บ. ว่าด้วยการรักษาความมั่นคงปลอดภัยไซเบอร์ พ.ศ. ….  </a:t>
          </a:r>
        </a:p>
        <a:p>
          <a:pPr algn="l"/>
          <a:r>
            <a: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๓. (ร่าง) พ.ร.บ. ว่าด้วยธุรกรรมทางอิเล็กทรอนิกส์ (ฉบับที่ ..) พ.ศ. .... และ (ร่าง) พ.ร.บ.สำนักงานพัฒนาธุรกรรมทางอิเล็กทรอนิกส์ พ.ศ.  ...</a:t>
          </a:r>
        </a:p>
      </dgm:t>
    </dgm:pt>
    <dgm:pt modelId="{F2097E49-C03F-4C82-809C-2DDDB7530205}" type="parTrans" cxnId="{434698DF-E1BF-4B31-8D4C-EF519D3B405A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FD12E9F9-2F5E-49AD-87D2-EB84F62C24A7}" type="sibTrans" cxnId="{434698DF-E1BF-4B31-8D4C-EF519D3B405A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2FB74B44-EF83-4AA4-BAB6-61C9DF190AAC}">
      <dgm:prSet phldrT="[Text]" custT="1"/>
      <dgm:spPr>
        <a:ln w="38100">
          <a:solidFill>
            <a:srgbClr val="7030A0"/>
          </a:solidFill>
        </a:ln>
      </dgm:spPr>
      <dgm:t>
        <a:bodyPr/>
        <a:lstStyle/>
        <a:p>
          <a:r>
            <a:rPr lang="th-TH" sz="1800" b="1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สนช. วาระ ๒ แปรญัตติ</a:t>
          </a:r>
          <a:endParaRPr lang="th-TH" sz="1800" b="1" dirty="0">
            <a:latin typeface="Tahoma" panose="020B0604030504040204" pitchFamily="34" charset="0"/>
            <a:ea typeface="Tahoma" panose="020B0604030504040204" pitchFamily="34" charset="0"/>
            <a:cs typeface="Rsu" panose="02000506040000020003"/>
          </a:endParaRPr>
        </a:p>
      </dgm:t>
    </dgm:pt>
    <dgm:pt modelId="{6EB10E5A-48CD-4939-B63B-E35AAF063873}" type="parTrans" cxnId="{121B61C5-B52F-4E88-955A-E9B6472F2BC9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407011FA-33A1-494B-9DF2-20C737952CEF}" type="sibTrans" cxnId="{121B61C5-B52F-4E88-955A-E9B6472F2BC9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7E1BB59D-DF88-44D8-A102-D2EE8FE17AAD}">
      <dgm:prSet phldrT="[Text]" custT="1"/>
      <dgm:spPr>
        <a:solidFill>
          <a:srgbClr val="CC66FF"/>
        </a:solidFill>
      </dgm:spPr>
      <dgm:t>
        <a:bodyPr/>
        <a:lstStyle/>
        <a:p>
          <a:pPr algn="l"/>
          <a:r>
            <a: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๔. (ร่าง) พ.ร.บ. การพัฒนาดิจิทัลเพื่อเศรษฐกิจและสังคม พ.ศ. ....</a:t>
          </a:r>
        </a:p>
        <a:p>
          <a:pPr algn="l"/>
          <a:r>
            <a: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๕. (ร่าง) พ.ร.บ. ว่าด้วยการกระทำความผิดเกี่ยวกับคอมพิวเตอร์ (ฉบับที่ ..) พ.ศ. ....</a:t>
          </a:r>
        </a:p>
        <a:p>
          <a:pPr algn="l"/>
          <a:r>
            <a: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๖. (ร่าง) พ.ร.บ. </a:t>
          </a:r>
          <a:endParaRPr lang="th-TH" sz="1800" dirty="0">
            <a:latin typeface="Tahoma" panose="020B0604030504040204" pitchFamily="34" charset="0"/>
            <a:ea typeface="Tahoma" panose="020B0604030504040204" pitchFamily="34" charset="0"/>
            <a:cs typeface="Rsu" panose="02000506040000020003"/>
          </a:endParaRPr>
        </a:p>
      </dgm:t>
    </dgm:pt>
    <dgm:pt modelId="{9C2DC632-A99E-4E59-BC5B-BED232A75862}" type="parTrans" cxnId="{A880F75C-BF18-465D-8E64-8CC08797E226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30A65BB6-3D2A-4DDE-9F49-7D67925A344C}" type="sibTrans" cxnId="{A880F75C-BF18-465D-8E64-8CC08797E226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BC0304BB-6FB6-4688-B63D-21C111B439B9}">
      <dgm:prSet custT="1"/>
      <dgm:spPr>
        <a:noFill/>
        <a:ln w="38100">
          <a:solidFill>
            <a:srgbClr val="FFFF00"/>
          </a:solidFill>
        </a:ln>
      </dgm:spPr>
      <dgm:t>
        <a:bodyPr/>
        <a:lstStyle/>
        <a:p>
          <a:r>
            <a:rPr lang="th-TH" sz="18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นำขึ้นทูลเกล้าฯ </a:t>
          </a:r>
          <a:endParaRPr lang="th-TH" sz="1800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Rsu" panose="02000506040000020003"/>
          </a:endParaRPr>
        </a:p>
      </dgm:t>
    </dgm:pt>
    <dgm:pt modelId="{21DEEE09-D4E7-4C5C-B353-C0BEB62C2BA1}" type="parTrans" cxnId="{5CDC25F5-E31C-4DBD-9A41-5D9F7FB4368E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A1512BE6-1BEB-4742-A2D3-E5CCA6F1960A}" type="sibTrans" cxnId="{5CDC25F5-E31C-4DBD-9A41-5D9F7FB4368E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D0AD8335-FE59-4772-A584-85BDEEF75101}">
      <dgm:prSet custT="1"/>
      <dgm:spPr>
        <a:solidFill>
          <a:srgbClr val="E6F397"/>
        </a:solidFill>
      </dgm:spPr>
      <dgm:t>
        <a:bodyPr/>
        <a:lstStyle/>
        <a:p>
          <a:pPr algn="l"/>
          <a:r>
            <a: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๗. (ร่าง) พ.ร.บ.ปรับปรุงกระทรวง ทบวง กรม (ฉบับที่ ...) พ.ศ. ....</a:t>
          </a:r>
          <a:endParaRPr lang="th-TH" sz="1800" dirty="0">
            <a:latin typeface="Tahoma" panose="020B0604030504040204" pitchFamily="34" charset="0"/>
            <a:ea typeface="Tahoma" panose="020B0604030504040204" pitchFamily="34" charset="0"/>
            <a:cs typeface="Rsu" panose="02000506040000020003"/>
          </a:endParaRPr>
        </a:p>
      </dgm:t>
    </dgm:pt>
    <dgm:pt modelId="{57713690-B0EC-4291-BBE4-4AE8CC9B1A48}" type="parTrans" cxnId="{C0A7724D-AC92-428A-BE27-BAF7436FFB55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9987E83C-71C5-4ABD-9FB1-1E09F89D6831}" type="sibTrans" cxnId="{C0A7724D-AC92-428A-BE27-BAF7436FFB55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0CB2E8D2-E259-410E-AF47-498037108EE5}">
      <dgm:prSet phldrT="[Text]" custT="1"/>
      <dgm:spPr>
        <a:solidFill>
          <a:srgbClr val="CC66FF"/>
        </a:solidFill>
      </dgm:spPr>
      <dgm:t>
        <a:bodyPr/>
        <a:lstStyle/>
        <a:p>
          <a:pPr algn="l"/>
          <a:r>
            <a: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Rsu" panose="02000506040000020003"/>
            </a:rPr>
            <a:t>องค์กรจัดสรรคลื่นความถี่และกำกับการประกอบกิจการวิทยุกระจายเสียง วิทยุโทรทัศน์ และกิจการโทรคมนาคม (ฉบับที่ ..) พ.ศ.... </a:t>
          </a:r>
          <a:endParaRPr lang="th-TH" sz="2400" dirty="0">
            <a:cs typeface="Rsu" panose="02000506040000020003"/>
          </a:endParaRPr>
        </a:p>
      </dgm:t>
    </dgm:pt>
    <dgm:pt modelId="{84FE6CA8-67A2-46AE-A823-29EE8C2CDB05}" type="parTrans" cxnId="{10727F1E-1A52-49D7-8B46-DEA3E4DB3CB6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93E7B958-C60A-4C1A-B049-E3BCEC5607A9}" type="sibTrans" cxnId="{10727F1E-1A52-49D7-8B46-DEA3E4DB3CB6}">
      <dgm:prSet/>
      <dgm:spPr/>
      <dgm:t>
        <a:bodyPr/>
        <a:lstStyle/>
        <a:p>
          <a:endParaRPr lang="th-TH" sz="2400">
            <a:cs typeface="Rsu" panose="02000506040000020003"/>
          </a:endParaRPr>
        </a:p>
      </dgm:t>
    </dgm:pt>
    <dgm:pt modelId="{17E6BA6B-5CAB-4281-B3B3-F30C2CB171AB}" type="pres">
      <dgm:prSet presAssocID="{EC079C20-7987-4865-A1C3-1E4F9E643824}" presName="Name0" presStyleCnt="0">
        <dgm:presLayoutVars>
          <dgm:chMax val="7"/>
          <dgm:chPref val="5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48ADAAB-AA73-4390-8139-A04D8C69E611}" type="pres">
      <dgm:prSet presAssocID="{BC0304BB-6FB6-4688-B63D-21C111B439B9}" presName="ChildAccent3" presStyleCnt="0"/>
      <dgm:spPr/>
    </dgm:pt>
    <dgm:pt modelId="{548B04F5-2C80-4CE5-B839-C65BF97605CB}" type="pres">
      <dgm:prSet presAssocID="{BC0304BB-6FB6-4688-B63D-21C111B439B9}" presName="ChildAccent" presStyleLbl="alignImgPlace1" presStyleIdx="0" presStyleCnt="3"/>
      <dgm:spPr/>
      <dgm:t>
        <a:bodyPr/>
        <a:lstStyle/>
        <a:p>
          <a:endParaRPr lang="th-TH"/>
        </a:p>
      </dgm:t>
    </dgm:pt>
    <dgm:pt modelId="{2ED5F080-5EEF-4B2E-A83C-E54BC97527F5}" type="pres">
      <dgm:prSet presAssocID="{BC0304BB-6FB6-4688-B63D-21C111B439B9}" presName="Child3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C8B457-5A88-4943-8016-B87D78227E45}" type="pres">
      <dgm:prSet presAssocID="{BC0304BB-6FB6-4688-B63D-21C111B439B9}" presName="Parent3" presStyleLbl="node1" presStyleIdx="0" presStyleCnt="3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11D242-F471-4941-8D0C-DB09550375CB}" type="pres">
      <dgm:prSet presAssocID="{2FB74B44-EF83-4AA4-BAB6-61C9DF190AAC}" presName="ChildAccent2" presStyleCnt="0"/>
      <dgm:spPr/>
    </dgm:pt>
    <dgm:pt modelId="{4A4C32DC-FDDE-4C7A-9629-C02D1EBAA87A}" type="pres">
      <dgm:prSet presAssocID="{2FB74B44-EF83-4AA4-BAB6-61C9DF190AAC}" presName="ChildAccent" presStyleLbl="alignImgPlace1" presStyleIdx="1" presStyleCnt="3"/>
      <dgm:spPr/>
      <dgm:t>
        <a:bodyPr/>
        <a:lstStyle/>
        <a:p>
          <a:endParaRPr lang="th-TH"/>
        </a:p>
      </dgm:t>
    </dgm:pt>
    <dgm:pt modelId="{9EB31341-8516-4944-97E1-DF096ABA62E0}" type="pres">
      <dgm:prSet presAssocID="{2FB74B44-EF83-4AA4-BAB6-61C9DF190AAC}" presName="Child2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C42249-0DBF-4065-9032-124D5A2F3A92}" type="pres">
      <dgm:prSet presAssocID="{2FB74B44-EF83-4AA4-BAB6-61C9DF190AAC}" presName="Parent2" presStyleLbl="node1" presStyleIdx="1" presStyleCnt="3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A0E480-6353-467A-B3EE-41FAD8C3FA23}" type="pres">
      <dgm:prSet presAssocID="{1C315C15-D3E4-4646-9037-38EFBDB4306A}" presName="ChildAccent1" presStyleCnt="0"/>
      <dgm:spPr/>
    </dgm:pt>
    <dgm:pt modelId="{2EF0CA7B-1E59-48CC-8101-EEE405AD50AC}" type="pres">
      <dgm:prSet presAssocID="{1C315C15-D3E4-4646-9037-38EFBDB4306A}" presName="ChildAccent" presStyleLbl="alignImgPlace1" presStyleIdx="2" presStyleCnt="3"/>
      <dgm:spPr/>
      <dgm:t>
        <a:bodyPr/>
        <a:lstStyle/>
        <a:p>
          <a:endParaRPr lang="th-TH"/>
        </a:p>
      </dgm:t>
    </dgm:pt>
    <dgm:pt modelId="{B807A4E3-5B62-4ABE-9D03-7FA5920A515B}" type="pres">
      <dgm:prSet presAssocID="{1C315C15-D3E4-4646-9037-38EFBDB4306A}" presName="Child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E0A6A4-7827-43CC-B574-63B9D7C67B45}" type="pres">
      <dgm:prSet presAssocID="{1C315C15-D3E4-4646-9037-38EFBDB4306A}" presName="Parent1" presStyleLbl="node1" presStyleIdx="2" presStyleCnt="3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C137BA-FABC-402C-A6A4-BCD57C5F781A}" type="presOf" srcId="{57AAAD91-4358-4BA0-942F-F75B105BBB68}" destId="{2EF0CA7B-1E59-48CC-8101-EEE405AD50AC}" srcOrd="0" destOrd="0" presId="urn:microsoft.com/office/officeart/2011/layout/InterconnectedBlockProcess"/>
    <dgm:cxn modelId="{434698DF-E1BF-4B31-8D4C-EF519D3B405A}" srcId="{1C315C15-D3E4-4646-9037-38EFBDB4306A}" destId="{57AAAD91-4358-4BA0-942F-F75B105BBB68}" srcOrd="0" destOrd="0" parTransId="{F2097E49-C03F-4C82-809C-2DDDB7530205}" sibTransId="{FD12E9F9-2F5E-49AD-87D2-EB84F62C24A7}"/>
    <dgm:cxn modelId="{7FCEA7EB-9D40-4B6D-9251-C2623E425F65}" type="presOf" srcId="{0CB2E8D2-E259-410E-AF47-498037108EE5}" destId="{4A4C32DC-FDDE-4C7A-9629-C02D1EBAA87A}" srcOrd="0" destOrd="1" presId="urn:microsoft.com/office/officeart/2011/layout/InterconnectedBlockProcess"/>
    <dgm:cxn modelId="{ABCF5576-87F4-498E-B629-6C41A22866C3}" type="presOf" srcId="{EC079C20-7987-4865-A1C3-1E4F9E643824}" destId="{17E6BA6B-5CAB-4281-B3B3-F30C2CB171AB}" srcOrd="0" destOrd="0" presId="urn:microsoft.com/office/officeart/2011/layout/InterconnectedBlockProcess"/>
    <dgm:cxn modelId="{121B61C5-B52F-4E88-955A-E9B6472F2BC9}" srcId="{EC079C20-7987-4865-A1C3-1E4F9E643824}" destId="{2FB74B44-EF83-4AA4-BAB6-61C9DF190AAC}" srcOrd="1" destOrd="0" parTransId="{6EB10E5A-48CD-4939-B63B-E35AAF063873}" sibTransId="{407011FA-33A1-494B-9DF2-20C737952CEF}"/>
    <dgm:cxn modelId="{F5F95F86-4166-4A87-B454-0DEA2A24F578}" type="presOf" srcId="{1C315C15-D3E4-4646-9037-38EFBDB4306A}" destId="{17E0A6A4-7827-43CC-B574-63B9D7C67B45}" srcOrd="0" destOrd="0" presId="urn:microsoft.com/office/officeart/2011/layout/InterconnectedBlockProcess"/>
    <dgm:cxn modelId="{C0A7724D-AC92-428A-BE27-BAF7436FFB55}" srcId="{BC0304BB-6FB6-4688-B63D-21C111B439B9}" destId="{D0AD8335-FE59-4772-A584-85BDEEF75101}" srcOrd="0" destOrd="0" parTransId="{57713690-B0EC-4291-BBE4-4AE8CC9B1A48}" sibTransId="{9987E83C-71C5-4ABD-9FB1-1E09F89D6831}"/>
    <dgm:cxn modelId="{A880F75C-BF18-465D-8E64-8CC08797E226}" srcId="{2FB74B44-EF83-4AA4-BAB6-61C9DF190AAC}" destId="{7E1BB59D-DF88-44D8-A102-D2EE8FE17AAD}" srcOrd="0" destOrd="0" parTransId="{9C2DC632-A99E-4E59-BC5B-BED232A75862}" sibTransId="{30A65BB6-3D2A-4DDE-9F49-7D67925A344C}"/>
    <dgm:cxn modelId="{5CDC25F5-E31C-4DBD-9A41-5D9F7FB4368E}" srcId="{EC079C20-7987-4865-A1C3-1E4F9E643824}" destId="{BC0304BB-6FB6-4688-B63D-21C111B439B9}" srcOrd="2" destOrd="0" parTransId="{21DEEE09-D4E7-4C5C-B353-C0BEB62C2BA1}" sibTransId="{A1512BE6-1BEB-4742-A2D3-E5CCA6F1960A}"/>
    <dgm:cxn modelId="{0BD7C56D-35F0-463F-9542-B7829D7E7FC6}" type="presOf" srcId="{57AAAD91-4358-4BA0-942F-F75B105BBB68}" destId="{B807A4E3-5B62-4ABE-9D03-7FA5920A515B}" srcOrd="1" destOrd="0" presId="urn:microsoft.com/office/officeart/2011/layout/InterconnectedBlockProcess"/>
    <dgm:cxn modelId="{9D338558-9E53-4D9D-93D5-0AAE6356E09C}" type="presOf" srcId="{7E1BB59D-DF88-44D8-A102-D2EE8FE17AAD}" destId="{4A4C32DC-FDDE-4C7A-9629-C02D1EBAA87A}" srcOrd="0" destOrd="0" presId="urn:microsoft.com/office/officeart/2011/layout/InterconnectedBlockProcess"/>
    <dgm:cxn modelId="{10727F1E-1A52-49D7-8B46-DEA3E4DB3CB6}" srcId="{2FB74B44-EF83-4AA4-BAB6-61C9DF190AAC}" destId="{0CB2E8D2-E259-410E-AF47-498037108EE5}" srcOrd="1" destOrd="0" parTransId="{84FE6CA8-67A2-46AE-A823-29EE8C2CDB05}" sibTransId="{93E7B958-C60A-4C1A-B049-E3BCEC5607A9}"/>
    <dgm:cxn modelId="{B42D4553-5543-4944-A8E0-E77602C8A206}" type="presOf" srcId="{7E1BB59D-DF88-44D8-A102-D2EE8FE17AAD}" destId="{9EB31341-8516-4944-97E1-DF096ABA62E0}" srcOrd="1" destOrd="0" presId="urn:microsoft.com/office/officeart/2011/layout/InterconnectedBlockProcess"/>
    <dgm:cxn modelId="{DB3A8228-27D3-4340-B0E6-9D131AFE2FE2}" type="presOf" srcId="{D0AD8335-FE59-4772-A584-85BDEEF75101}" destId="{548B04F5-2C80-4CE5-B839-C65BF97605CB}" srcOrd="0" destOrd="0" presId="urn:microsoft.com/office/officeart/2011/layout/InterconnectedBlockProcess"/>
    <dgm:cxn modelId="{F855CC3B-F78A-4474-AD69-FC438042C2EB}" srcId="{EC079C20-7987-4865-A1C3-1E4F9E643824}" destId="{1C315C15-D3E4-4646-9037-38EFBDB4306A}" srcOrd="0" destOrd="0" parTransId="{90AEA70C-C2BA-4872-A3F9-9F15C88E9D34}" sibTransId="{EDC96BBD-5AEB-43F0-A448-76EC1F3848D8}"/>
    <dgm:cxn modelId="{9ED13C92-C80D-4DFE-81FB-D7E4117F297C}" type="presOf" srcId="{BC0304BB-6FB6-4688-B63D-21C111B439B9}" destId="{69C8B457-5A88-4943-8016-B87D78227E45}" srcOrd="0" destOrd="0" presId="urn:microsoft.com/office/officeart/2011/layout/InterconnectedBlockProcess"/>
    <dgm:cxn modelId="{B646A2CA-9235-4078-AF1B-62A51A5B48C4}" type="presOf" srcId="{D0AD8335-FE59-4772-A584-85BDEEF75101}" destId="{2ED5F080-5EEF-4B2E-A83C-E54BC97527F5}" srcOrd="1" destOrd="0" presId="urn:microsoft.com/office/officeart/2011/layout/InterconnectedBlockProcess"/>
    <dgm:cxn modelId="{33CDB723-876B-47CB-B1FE-F010B7883E95}" type="presOf" srcId="{0CB2E8D2-E259-410E-AF47-498037108EE5}" destId="{9EB31341-8516-4944-97E1-DF096ABA62E0}" srcOrd="1" destOrd="1" presId="urn:microsoft.com/office/officeart/2011/layout/InterconnectedBlockProcess"/>
    <dgm:cxn modelId="{F3747043-FDB6-4A86-90FE-7302F1E53039}" type="presOf" srcId="{2FB74B44-EF83-4AA4-BAB6-61C9DF190AAC}" destId="{D9C42249-0DBF-4065-9032-124D5A2F3A92}" srcOrd="0" destOrd="0" presId="urn:microsoft.com/office/officeart/2011/layout/InterconnectedBlockProcess"/>
    <dgm:cxn modelId="{DAA35389-6A99-4B33-9CAA-99E0D851F860}" type="presParOf" srcId="{17E6BA6B-5CAB-4281-B3B3-F30C2CB171AB}" destId="{448ADAAB-AA73-4390-8139-A04D8C69E611}" srcOrd="0" destOrd="0" presId="urn:microsoft.com/office/officeart/2011/layout/InterconnectedBlockProcess"/>
    <dgm:cxn modelId="{9D173D79-DFA1-4B6D-BBB1-29A66B66DA58}" type="presParOf" srcId="{448ADAAB-AA73-4390-8139-A04D8C69E611}" destId="{548B04F5-2C80-4CE5-B839-C65BF97605CB}" srcOrd="0" destOrd="0" presId="urn:microsoft.com/office/officeart/2011/layout/InterconnectedBlockProcess"/>
    <dgm:cxn modelId="{D80344E4-8797-455F-8ED4-92B7AFFE8622}" type="presParOf" srcId="{17E6BA6B-5CAB-4281-B3B3-F30C2CB171AB}" destId="{2ED5F080-5EEF-4B2E-A83C-E54BC97527F5}" srcOrd="1" destOrd="0" presId="urn:microsoft.com/office/officeart/2011/layout/InterconnectedBlockProcess"/>
    <dgm:cxn modelId="{A45DB6AA-D115-4060-92D0-FF2F2E413EF9}" type="presParOf" srcId="{17E6BA6B-5CAB-4281-B3B3-F30C2CB171AB}" destId="{69C8B457-5A88-4943-8016-B87D78227E45}" srcOrd="2" destOrd="0" presId="urn:microsoft.com/office/officeart/2011/layout/InterconnectedBlockProcess"/>
    <dgm:cxn modelId="{B294F5D0-85DB-4B98-91F8-CCA1166D8023}" type="presParOf" srcId="{17E6BA6B-5CAB-4281-B3B3-F30C2CB171AB}" destId="{5811D242-F471-4941-8D0C-DB09550375CB}" srcOrd="3" destOrd="0" presId="urn:microsoft.com/office/officeart/2011/layout/InterconnectedBlockProcess"/>
    <dgm:cxn modelId="{64AA57F9-4A03-428E-A81F-F9A19FB34EA5}" type="presParOf" srcId="{5811D242-F471-4941-8D0C-DB09550375CB}" destId="{4A4C32DC-FDDE-4C7A-9629-C02D1EBAA87A}" srcOrd="0" destOrd="0" presId="urn:microsoft.com/office/officeart/2011/layout/InterconnectedBlockProcess"/>
    <dgm:cxn modelId="{2BC0FDCE-7E82-430F-B82E-CE4A959E5F92}" type="presParOf" srcId="{17E6BA6B-5CAB-4281-B3B3-F30C2CB171AB}" destId="{9EB31341-8516-4944-97E1-DF096ABA62E0}" srcOrd="4" destOrd="0" presId="urn:microsoft.com/office/officeart/2011/layout/InterconnectedBlockProcess"/>
    <dgm:cxn modelId="{2B232143-A06F-45FC-8C64-30F50DD486F8}" type="presParOf" srcId="{17E6BA6B-5CAB-4281-B3B3-F30C2CB171AB}" destId="{D9C42249-0DBF-4065-9032-124D5A2F3A92}" srcOrd="5" destOrd="0" presId="urn:microsoft.com/office/officeart/2011/layout/InterconnectedBlockProcess"/>
    <dgm:cxn modelId="{D951A68D-3CF0-4E21-B18E-65E994E523B1}" type="presParOf" srcId="{17E6BA6B-5CAB-4281-B3B3-F30C2CB171AB}" destId="{F7A0E480-6353-467A-B3EE-41FAD8C3FA23}" srcOrd="6" destOrd="0" presId="urn:microsoft.com/office/officeart/2011/layout/InterconnectedBlockProcess"/>
    <dgm:cxn modelId="{ED7E66BD-C58A-40FB-95E1-9852C430B357}" type="presParOf" srcId="{F7A0E480-6353-467A-B3EE-41FAD8C3FA23}" destId="{2EF0CA7B-1E59-48CC-8101-EEE405AD50AC}" srcOrd="0" destOrd="0" presId="urn:microsoft.com/office/officeart/2011/layout/InterconnectedBlockProcess"/>
    <dgm:cxn modelId="{D02088EF-57B1-44B9-BECC-BBC5FE06B7F1}" type="presParOf" srcId="{17E6BA6B-5CAB-4281-B3B3-F30C2CB171AB}" destId="{B807A4E3-5B62-4ABE-9D03-7FA5920A515B}" srcOrd="7" destOrd="0" presId="urn:microsoft.com/office/officeart/2011/layout/InterconnectedBlockProcess"/>
    <dgm:cxn modelId="{7E7E021A-70C9-4E31-911C-C243EB4D10E4}" type="presParOf" srcId="{17E6BA6B-5CAB-4281-B3B3-F30C2CB171AB}" destId="{17E0A6A4-7827-43CC-B574-63B9D7C67B45}" srcOrd="8" destOrd="0" presId="urn:microsoft.com/office/officeart/2011/layout/InterconnectedBlockProcess"/>
  </dgm:cxnLst>
  <dgm:bg>
    <a:effectLst>
      <a:outerShdw blurRad="50800" dist="38100" dir="5400000" algn="t" rotWithShape="0">
        <a:prstClr val="black">
          <a:alpha val="40000"/>
        </a:prstClr>
      </a:outerShdw>
    </a:effectLst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InterconnectedBlockProcess">
  <dgm:title val="Interconnected Block Process"/>
  <dgm:desc val="Use to show sequential steps in a process. Works best with small amounts of Level 1 text and medium amounts of Level 2 text."/>
  <dgm:catLst>
    <dgm:cat type="process" pri="5500"/>
    <dgm:cat type="officeonline" pri="3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  <dgm:cxn modelId="70" srcId="0" destId="40" srcOrd="2" destOrd="0"/>
        <dgm:cxn modelId="42" srcId="40" destId="41" srcOrd="0" destOrd="0"/>
      </dgm:cxnLst>
      <dgm:bg/>
      <dgm:whole/>
    </dgm:dataModel>
  </dgm:clrData>
  <dgm:layoutNode name="Name0">
    <dgm:varLst>
      <dgm:chMax val="7"/>
      <dgm:chPref val="5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.127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5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Accent1" refType="w" fact="0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Child1" refType="w" fact="0.063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Parent1" refType="w" fact="0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.5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Child2" refType="w" fact="0.5635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Parent2" refType="w" fact="0.5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6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Accent1" refType="w" fact="0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Child1" refType="w" fact="0.0423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Parent1" refType="w" fact="0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Child2" refType="w" fact="0.3756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.6667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Child3" refType="w" fact="0.709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Parent3" refType="w" fact="0.6667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7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Accent1" refType="w" fact="0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Child1" refType="w" fact="0.0317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Parent1" refType="w" fact="0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2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Child2" refType="w" fact="0.2817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Parent2" refType="w" fact="0.2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Child3" refType="w" fact="0.5317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Parent3" refType="w" fact="0.5"/>
              <dgm:constr type="t" for="ch" forName="Parent3" refType="h" fact="0.0275"/>
              <dgm:constr type="w" for="ch" forName="Parent3" refType="w" fact="0.25"/>
              <dgm:constr type="h" for="ch" forName="Parent3" refType="h" fact="0.1622"/>
              <dgm:constr type="l" for="ch" forName="ChildAccent4" refType="w" fact="0.75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Child4" refType="w" fact="0.7817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Parent4" refType="w" fact="0.75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8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Accent1" refType="w" fact="0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Child1" refType="w" fact="0.0254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Parent1" refType="w" fact="0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2001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Child2" refType="w" fact="0.2255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Parent2" refType="w" fact="0.2001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Child3" refType="w" fact="0.4256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6003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Child4" refType="w" fact="0.6257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Parent4" refType="w" fact="0.6003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.7999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Child5" refType="w" fact="0.8253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Parent5" refType="w" fact="0.7999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9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Accent1" refType="w" fact="0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Child1" refType="w" fact="0.0212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Parent1" refType="w" fact="0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167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Child2" refType="w" fact="0.1888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Parent2" refType="w" fact="0.167"/>
              <dgm:constr type="t" for="ch" forName="Parent2" refType="h" fact="0.0923"/>
              <dgm:constr type="w" for="ch" forName="Parent2" refType="w" fact="0.167"/>
              <dgm:constr type="h" for="ch" forName="Parent2" refType="h" fact="0.1164"/>
              <dgm:constr type="l" for="ch" forName="ChildAccent3" refType="w" fact="0.333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Child3" refType="w" fact="0.3551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Parent3" refType="w" fact="0.3339"/>
              <dgm:constr type="t" for="ch" forName="Parent3" refType="h" fact="0.0698"/>
              <dgm:constr type="w" for="ch" forName="Parent3" refType="w" fact="0.167"/>
              <dgm:constr type="h" for="ch" forName="Parent3" refType="h" fact="0.1396"/>
              <dgm:constr type="l" for="ch" forName="ChildAccent4" refType="w" fact="0.500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Child4" refType="w" fact="0.5221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Parent4" refType="w" fact="0.501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6674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Child5" refType="w" fact="0.6886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Parent5" refType="w" fact="0.668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.833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Child6" refType="w" fact="0.8542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Parent6" refType="w" fact="0.835"/>
              <dgm:constr type="t" for="ch" forName="Parent6" refType="h" fact="0"/>
              <dgm:constr type="w" for="ch" forName="Parent6" refType="w" fact="0.165"/>
              <dgm:constr type="h" for="ch" forName="Parent6" refType="h" fact="0.2095"/>
            </dgm:constrLst>
          </dgm:if>
          <dgm:else name="Name10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Accent1" refType="w" fact="0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Child1" refType="w" fact="0.0182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Parent1" refType="w" fact="0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1432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Child2" refType="w" fact="0.1614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Parent2" refType="w" fact="0.1432"/>
              <dgm:constr type="t" for="ch" forName="Parent2" refType="h" fact="0.108"/>
              <dgm:constr type="w" for="ch" forName="Parent2" refType="w" fact="0.1432"/>
              <dgm:constr type="h" for="ch" forName="Parent2" refType="h" fact="0.1088"/>
              <dgm:constr type="l" for="ch" forName="ChildAccent3" refType="w" fact="0.2865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Child3" refType="w" fact="0.3047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Parent3" refType="w" fact="0.2865"/>
              <dgm:constr type="t" for="ch" forName="Parent3" refType="h" fact="0.087"/>
              <dgm:constr type="w" for="ch" forName="Parent3" refType="w" fact="0.143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Child4" refType="w" fact="0.4479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5726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Child5" refType="w" fact="0.5908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Parent5" refType="w" fact="0.5726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7147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Child6" refType="w" fact="0.7329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Parent6" refType="w" fact="0.716"/>
              <dgm:constr type="t" for="ch" forName="Parent6" refType="h" fact="0.0217"/>
              <dgm:constr type="w" for="ch" forName="Parent6" refType="w" fact="0.1424"/>
              <dgm:constr type="h" for="ch" forName="Parent6" refType="h" fact="0.1958"/>
              <dgm:constr type="l" for="ch" forName="ChildAccent7" refType="w" fact="0.8568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Child7" refType="w" fact="0.875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Parent7" refType="w" fact="0.8577"/>
              <dgm:constr type="t" for="ch" forName="Parent7" refType="h" fact="0"/>
              <dgm:constr type="w" for="ch" forName="Parent7" refType="w" fact="0.1423"/>
              <dgm:constr type="h" for="ch" forName="Parent7" refType="h" fact="0.2175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14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2" refType="w" fact="0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Child1" refType="w" fact="0.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ChildAccent1" refType="w" fact="0.5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Parent1" refType="w" fact="0.5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Parent2" refType="w" fact="0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15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3" refType="w" fact="0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Child2" refType="w" fact="0.3333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Child1" refType="w" fact="0.6667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ChildAccent1" refType="w" fact="0.6667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Parent1" refType="w" fact="0.6667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Parent3" refType="w" fact="0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16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4" refType="w" fact="0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Child3" refType="w" fact="0.25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Child2" refType="w" fact="0.5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Child1" refType="w" fact="0.75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ChildAccent1" refType="w" fact="0.75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Parent1" refType="w" fact="0.75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Parent2" refType="w" fact="0.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2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Parent3" refType="w" fact="0.25"/>
              <dgm:constr type="t" for="ch" forName="Parent3" refType="h" fact="0.0279"/>
              <dgm:constr type="w" for="ch" forName="Parent3" refType="w" fact="0.25"/>
              <dgm:constr type="h" for="ch" forName="Parent3" refType="h" fact="0.161"/>
              <dgm:constr type="l" for="ch" forName="ChildAccent4" refType="w" fact="0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Parent4" refType="w" fact="0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17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5" refType="w" fact="0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Child4" refType="w" fact="0.2001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Child3" refType="w" fact="0.4002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Child2" refType="w" fact="0.6003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Child1" refType="w" fact="0.7999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ChildAccent1" refType="w" fact="0.7999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Parent1" refType="w" fact="0.7999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6003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Parent2" refType="w" fact="0.6003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2001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Parent4" refType="w" fact="0.2001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Parent5" refType="w" fact="0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18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6" refType="w" fact="0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Child5" refType="w" fact="0.167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Child4" refType="w" fact="0.3339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Child3" refType="w" fact="0.5009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Child2" refType="w" fact="0.6674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Child1" refType="w" fact="0.833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ChildAccent1" refType="w" fact="0.833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Parent1" refType="w" fact="0.833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6674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Parent2" refType="w" fact="0.6674"/>
              <dgm:constr type="t" for="ch" forName="Parent2" refType="h" fact="0.0923"/>
              <dgm:constr type="w" for="ch" forName="Parent2" refType="w" fact="0.165"/>
              <dgm:constr type="h" for="ch" forName="Parent2" refType="h" fact="0.1164"/>
              <dgm:constr type="l" for="ch" forName="ChildAccent3" refType="w" fact="0.500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Parent3" refType="w" fact="0.5009"/>
              <dgm:constr type="t" for="ch" forName="Parent3" refType="h" fact="0.0698"/>
              <dgm:constr type="w" for="ch" forName="Parent3" refType="w" fact="0.166"/>
              <dgm:constr type="h" for="ch" forName="Parent3" refType="h" fact="0.1396"/>
              <dgm:constr type="l" for="ch" forName="ChildAccent4" refType="w" fact="0.333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Parent4" refType="w" fact="0.3339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167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Parent5" refType="w" fact="0.167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Parent6" refType="w" fact="0"/>
              <dgm:constr type="t" for="ch" forName="Parent6" refType="h" fact="0"/>
              <dgm:constr type="w" for="ch" forName="Parent6" refType="w" fact="0.167"/>
              <dgm:constr type="h" for="ch" forName="Parent6" refType="h" fact="0.2095"/>
            </dgm:constrLst>
          </dgm:if>
          <dgm:else name="Name19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7" refType="w" fact="0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Child6" refType="w" fact="0.1432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Child5" refType="w" fact="0.2865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Child4" refType="w" fact="0.4297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Child3" refType="w" fact="0.5726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Child2" refType="w" fact="0.7147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Child1" refType="w" fact="0.8568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ChildAccent1" refType="w" fact="0.8568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Parent1" refType="w" fact="0.8568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7147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Parent2" refType="w" fact="0.7147"/>
              <dgm:constr type="t" for="ch" forName="Parent2" refType="h" fact="0.108"/>
              <dgm:constr type="w" for="ch" forName="Parent2" refType="w" fact="0.1425"/>
              <dgm:constr type="h" for="ch" forName="Parent2" refType="h" fact="0.1088"/>
              <dgm:constr type="l" for="ch" forName="ChildAccent3" refType="w" fact="0.5726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Parent3" refType="w" fact="0.5726"/>
              <dgm:constr type="t" for="ch" forName="Parent3" refType="h" fact="0.087"/>
              <dgm:constr type="w" for="ch" forName="Parent3" refType="w" fact="0.14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2865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Parent5" refType="w" fact="0.2865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1432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Parent6" refType="w" fact="0.1432"/>
              <dgm:constr type="t" for="ch" forName="Parent6" refType="h" fact="0.0217"/>
              <dgm:constr type="w" for="ch" forName="Parent6" refType="w" fact="0.1432"/>
              <dgm:constr type="h" for="ch" forName="Parent6" refType="h" fact="0.1958"/>
              <dgm:constr type="l" for="ch" forName="ChildAccent7" refType="w" fact="0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Parent7" refType="w" fact="0"/>
              <dgm:constr type="t" for="ch" forName="Parent7" refType="h" fact="0"/>
              <dgm:constr type="w" for="ch" forName="Parent7" refType="w" fact="0.1432"/>
              <dgm:constr type="h" for="ch" forName="Parent7" refType="h" fact="0.2175"/>
            </dgm:constrLst>
          </dgm:else>
        </dgm:choose>
      </dgm:else>
    </dgm:choose>
    <dgm:forEach name="wrapper" axis="self" ptType="parTrans">
      <dgm:forEach name="accentRepeat" axis="self">
        <dgm:layoutNode name="ChildAccent" styleLbl="alignImgPlace1">
          <dgm:alg type="sp"/>
          <dgm:choose name="Name20">
            <dgm:if name="Name21" axis="followSib" ptType="node" func="cnt" op="equ" val="0">
              <dgm:shape xmlns:r="http://schemas.openxmlformats.org/officeDocument/2006/relationships" type="wedgeRectCallout" r:blip="">
                <dgm:adjLst>
                  <dgm:adj idx="1" val="0"/>
                  <dgm:adj idx="2" val="0"/>
                </dgm:adjLst>
              </dgm:shape>
            </dgm:if>
            <dgm:else name="Name22">
              <dgm:choose name="Name23">
                <dgm:if name="Name24" axis="precedSib" ptType="node" func="cnt" op="equ" val="6">
                  <dgm:shape xmlns:r="http://schemas.openxmlformats.org/officeDocument/2006/relationships" type="wedgeRectCallout" r:blip="">
                    <dgm:adjLst>
                      <dgm:adj idx="1" val="0"/>
                      <dgm:adj idx="2" val="0"/>
                    </dgm:adjLst>
                  </dgm:shape>
                </dgm:if>
                <dgm:else name="Name25">
                  <dgm:choose name="Name26">
                    <dgm:if name="Name27" func="var" arg="dir" op="equ" val="norm">
                      <dgm:shape xmlns:r="http://schemas.openxmlformats.org/officeDocument/2006/relationships" type="wedgeRectCallout" r:blip="">
                        <dgm:adjLst>
                          <dgm:adj idx="1" val="0.625"/>
                          <dgm:adj idx="2" val="0.2083"/>
                        </dgm:adjLst>
                      </dgm:shape>
                    </dgm:if>
                    <dgm:else name="Name28">
                      <dgm:shape xmlns:r="http://schemas.openxmlformats.org/officeDocument/2006/relationships" type="wedgeRectCallout" r:blip="">
                        <dgm:adjLst>
                          <dgm:adj idx="1" val="-0.625"/>
                          <dgm:adj idx="2" val="0.2083"/>
                        </dgm:adjLst>
                      </dgm:shape>
                    </dgm:else>
                  </dgm:choose>
                </dgm:else>
              </dgm:choose>
            </dgm:else>
          </dgm:choose>
          <dgm:presOf axis="des" ptType="node"/>
        </dgm:layoutNode>
      </dgm:forEach>
    </dgm:forEach>
    <dgm:forEach name="Name29" axis="ch" ptType="node" st="7" cnt="1">
      <dgm:layoutNode name="ChildAccent7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7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7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4" axis="ch" ptType="node" st="6" cnt="1">
      <dgm:layoutNode name="Child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Child6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6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9" axis="ch" ptType="node" st="5" cnt="1">
      <dgm:layoutNode name="Child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  <dgm:layoutNode name="Child5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5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4" axis="ch" ptType="node" st="4" cnt="1">
      <dgm:layoutNode name="ChildAccent4">
        <dgm:alg type="sp"/>
        <dgm:shape xmlns:r="http://schemas.openxmlformats.org/officeDocument/2006/relationships" r:blip="">
          <dgm:adjLst/>
        </dgm:shape>
        <dgm:presOf/>
        <dgm:constrLst/>
        <dgm:forEach name="Name45" ref="accent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4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9" axis="ch" ptType="node" st="3" cnt="1">
      <dgm:layoutNode name="ChildAccent3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Child3" styleLbl="revTx">
        <dgm:varLst>
          <dgm:chMax val="0"/>
          <dgm:chPref val="0"/>
          <dgm:bulletEnabled val="1"/>
        </dgm:varLst>
        <dgm:choose name="Name51">
          <dgm:if name="Name5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3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4" axis="ch" ptType="node" st="2" cnt="1">
      <dgm:layoutNode name="ChildAccent2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  <dgm:layoutNode name="Child2" styleLbl="revTx">
        <dgm:varLst>
          <dgm:chMax val="0"/>
          <dgm:chPref val="0"/>
          <dgm:bulletEnabled val="1"/>
        </dgm:varLst>
        <dgm:choose name="Name56">
          <dgm:if name="Name5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2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9" axis="ch" ptType="node" cnt="1">
      <dgm:layoutNode name="ChildAccent1">
        <dgm:alg type="sp"/>
        <dgm:shape xmlns:r="http://schemas.openxmlformats.org/officeDocument/2006/relationships" r:blip="">
          <dgm:adjLst/>
        </dgm:shape>
        <dgm:presOf/>
        <dgm:constrLst/>
        <dgm:forEach name="Name60" ref="accentRepeat"/>
      </dgm:layoutNode>
      <dgm:layoutNode name="Child1" styleLbl="revTx">
        <dgm:varLst>
          <dgm:chMax val="0"/>
          <dgm:chPref val="0"/>
          <dgm:bulletEnabled val="1"/>
        </dgm:varLst>
        <dgm:choose name="Name61">
          <dgm:if name="Name6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6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1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8CB6E-1E35-4FA3-9BCC-B3E69AD1C80E}" type="datetimeFigureOut">
              <a:rPr lang="en-US" smtClean="0"/>
              <a:t>18-May-17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1F71A-5BE5-4EA4-BEA2-2BD80761BF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52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8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9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0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2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3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4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5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6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7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8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9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0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2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3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4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5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6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9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7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8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9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0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6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572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A7B5F-D4B1-43A9-8B0C-61DC1941E6A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809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A7B5F-D4B1-43A9-8B0C-61DC1941E6A5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97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en-US" b="1" baseline="0" dirty="0" smtClean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th-TH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เป้าหมาย </a:t>
            </a:r>
            <a:r>
              <a:rPr lang="en-US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</a:t>
            </a:r>
            <a:endParaRPr lang="th-TH" b="1" dirty="0" smtClean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WCS</a:t>
            </a:r>
            <a:r>
              <a:rPr lang="en-US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ตอนนี้อยู่ที่ </a:t>
            </a:r>
            <a:r>
              <a:rPr lang="en-US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30 </a:t>
            </a:r>
            <a:r>
              <a:rPr lang="th-TH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จาก </a:t>
            </a:r>
            <a:r>
              <a:rPr lang="en-US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61 </a:t>
            </a:r>
            <a:r>
              <a:rPr lang="th-TH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ประเทศ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GDP contribution </a:t>
            </a:r>
            <a:r>
              <a:rPr lang="th-TH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ตอนนี้ปี </a:t>
            </a:r>
            <a:r>
              <a:rPr lang="en-US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53 </a:t>
            </a:r>
            <a:r>
              <a:rPr lang="th-TH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อยู่ที่ </a:t>
            </a:r>
            <a:r>
              <a:rPr lang="en-US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14.3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baseline="0" dirty="0" smtClean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1" baseline="0" dirty="0" smtClean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th-TH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เป้าหมาย </a:t>
            </a:r>
            <a:r>
              <a:rPr lang="en-US" b="1" baseline="0" dirty="0" smtClean="0">
                <a:solidFill>
                  <a:srgbClr val="FF0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</a:p>
          <a:p>
            <a:pPr marL="627063" lvl="1" indent="-449263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ปัจจุบันประมาณร้อยละ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53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ของจำนวนหมู่บ้าน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(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ทั้งหมด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74,965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หมู่บ้าน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) 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มีโครงข่ายให้บริการอินเทอร์เน็ตความเร็วสูงแบบใช้สาย</a:t>
            </a:r>
          </a:p>
          <a:p>
            <a:pPr marL="627063" lvl="1" indent="-449263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ประมาณร้อยละ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7 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ของจำนวนหมู่บ้านอยู่ในพื้นที่ห่างไกลมาก และไม่เหมาะกับการติดตั้งโครงข่ายอินเทอร์เน็ตแบบใช้สาย</a:t>
            </a:r>
          </a:p>
          <a:p>
            <a:pPr marL="627063" lvl="1" indent="-449263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FCC (USA)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2015 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กำหนดความเร็วอินเทอร์เน็ตความเร็วสูงคือ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25  Mbps (down)/3Mbps (up)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 จากเดิม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4 Mbps (down)/ 1Mbps (up)</a:t>
            </a:r>
          </a:p>
          <a:p>
            <a:pPr marL="627063" lvl="1" indent="-449263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รัฐบาลมีโครงการสนับสนุนการดำเนินโครงการสร้างโครงข่ายอินเทอร์เน็ตความเร็วสูงครอบคลุมหมู่บ้านอีก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30,000 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หมู่บ้าน (ประมาณร้อยละ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40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)</a:t>
            </a:r>
          </a:p>
          <a:p>
            <a:pPr marL="627063" lvl="1" indent="-449263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ปัจจุบันพื้นที่ในเขตเทศบาลเมืองทุกจังหวัดและพื้นที่เศรษฐกิจ มีโครงข่ายอินเทอร์เน็ตเข้าถึงแล้ว แต่หากผู้ใช้ต้องการขอใช้บริการ จะต้องมีสร้างการเชื่อมต่อโครงข่ายในส่วนปลาย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last mile </a:t>
            </a: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และปรับปรุงอุปกรณ์ที่ชุมสายให้ทันสมัยรองรับบริการอินเทอร์เน็ตความเร็วสูง 100 </a:t>
            </a: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Mbps</a:t>
            </a:r>
          </a:p>
          <a:p>
            <a:pPr marL="627063" lvl="1" indent="-449263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ID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I </a:t>
            </a:r>
            <a:r>
              <a:rPr lang="th-TH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อยู่ที่ 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74 </a:t>
            </a:r>
            <a:r>
              <a:rPr lang="th-TH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จาก 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161 </a:t>
            </a:r>
          </a:p>
          <a:p>
            <a:pPr marL="627063" lvl="1" indent="-449263">
              <a:buFont typeface="Arial" panose="020B0604020202020204" pitchFamily="34" charset="0"/>
              <a:buChar char="•"/>
            </a:pPr>
            <a:endParaRPr lang="en-US" baseline="0" dirty="0" smtClean="0">
              <a:solidFill>
                <a:srgbClr val="00B0F0"/>
              </a:solidFill>
              <a:latin typeface="TH SarabunIT๙" panose="020B0500040200020003" pitchFamily="34" charset="-34"/>
              <a:ea typeface="Tahoma" pitchFamily="34" charset="0"/>
              <a:cs typeface="TH SarabunIT๙" panose="020B0500040200020003" pitchFamily="34" charset="-34"/>
            </a:endParaRPr>
          </a:p>
          <a:p>
            <a:pPr marL="177800" lvl="1" indent="0">
              <a:buFont typeface="Arial" panose="020B0604020202020204" pitchFamily="34" charset="0"/>
              <a:buNone/>
            </a:pPr>
            <a:r>
              <a:rPr lang="th-TH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เป้าหมาย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3</a:t>
            </a:r>
          </a:p>
          <a:p>
            <a:pPr marL="349250" lvl="1" indent="-171450">
              <a:buFont typeface="Arial" panose="020B0604020202020204" pitchFamily="34" charset="0"/>
              <a:buChar char="•"/>
            </a:pPr>
            <a:r>
              <a:rPr lang="th-TH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ยังไม่มีการวัดที่ชัดเจน กำลังจะจัดทำ แต่กรอบ 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ict2020 </a:t>
            </a:r>
            <a:r>
              <a:rPr lang="th-TH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ตั้งไว้ที่ 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75% </a:t>
            </a:r>
            <a:r>
              <a:rPr lang="th-TH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ภายในปี 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2020</a:t>
            </a:r>
          </a:p>
          <a:p>
            <a:pPr marL="177800" lvl="1" indent="0">
              <a:buFont typeface="Arial" panose="020B0604020202020204" pitchFamily="34" charset="0"/>
              <a:buNone/>
            </a:pPr>
            <a:endParaRPr lang="en-US" dirty="0" smtClean="0">
              <a:solidFill>
                <a:srgbClr val="00B0F0"/>
              </a:solidFill>
              <a:latin typeface="TH SarabunIT๙" panose="020B0500040200020003" pitchFamily="34" charset="-34"/>
              <a:ea typeface="Tahoma" pitchFamily="34" charset="0"/>
              <a:cs typeface="TH SarabunIT๙" panose="020B0500040200020003" pitchFamily="34" charset="-34"/>
            </a:endParaRPr>
          </a:p>
          <a:p>
            <a:pPr marL="177800" lvl="1" indent="0">
              <a:buFont typeface="Arial" panose="020B0604020202020204" pitchFamily="34" charset="0"/>
              <a:buNone/>
            </a:pPr>
            <a:r>
              <a:rPr lang="th-TH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เป้าหมายที่</a:t>
            </a:r>
            <a:r>
              <a:rPr lang="th-TH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4 </a:t>
            </a:r>
          </a:p>
          <a:p>
            <a:pPr marL="349250" lvl="1" indent="-171450">
              <a:buFont typeface="Arial" panose="020B0604020202020204" pitchFamily="34" charset="0"/>
              <a:buChar char="•"/>
            </a:pPr>
            <a:r>
              <a:rPr lang="th-TH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ปัจจุบัน 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102 </a:t>
            </a:r>
            <a:r>
              <a:rPr lang="th-TH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จาก </a:t>
            </a:r>
            <a:r>
              <a:rPr lang="en-US" baseline="0" dirty="0" smtClean="0">
                <a:solidFill>
                  <a:srgbClr val="00B0F0"/>
                </a:solidFill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193 </a:t>
            </a:r>
          </a:p>
          <a:p>
            <a:pPr marL="349250" lvl="1" indent="-1714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00B0F0"/>
              </a:solidFill>
              <a:latin typeface="TH SarabunIT๙" panose="020B0500040200020003" pitchFamily="34" charset="-34"/>
              <a:ea typeface="Tahoma" pitchFamily="34" charset="0"/>
              <a:cs typeface="TH SarabunIT๙" panose="020B0500040200020003" pitchFamily="34" charset="-3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1" baseline="0" dirty="0" smtClean="0">
              <a:solidFill>
                <a:srgbClr val="FF0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A7B5F-D4B1-43A9-8B0C-61DC1941E6A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849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A7B5F-D4B1-43A9-8B0C-61DC1941E6A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26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13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47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272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7771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3940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819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178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1783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2502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1E72A-E353-424B-833A-390F1ECF43AB}" type="slidenum">
              <a:rPr lang="th-TH" smtClean="0"/>
              <a:t>33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60592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1E72A-E353-424B-833A-390F1ECF43AB}" type="slidenum">
              <a:rPr lang="th-TH" smtClean="0"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33915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268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dirty="0" smtClean="0"/>
              <a:t>คณะกรรมการดิจิทัลเพื่อเศรษฐกิจและสังคม</a:t>
            </a:r>
            <a:r>
              <a:rPr lang="th-TH" baseline="0" dirty="0" smtClean="0"/>
              <a:t> </a:t>
            </a:r>
            <a:r>
              <a:rPr lang="en-US" baseline="0" dirty="0" smtClean="0"/>
              <a:t>– cross ministerial body </a:t>
            </a:r>
            <a:r>
              <a:rPr lang="th-TH" baseline="0" dirty="0" smtClean="0"/>
              <a:t>มีนายกรัฐมนตรีเป็นประธาน และมีรัฐมนตรีหลากหลายกระทรวงทั้งด้านเศรษฐกิจและสังคมเป็นคณะกรรมการ ดังนั้นไม่เพียงแต่กำหนดทิศทางการพัฒนาดิจิทัลเพื่อเศรษฐกิจและสังคม แต่สามารถขับเคลื่อนการปฏิบัติงานไปอย่างกระทรวงต่างๆ ได้อย่างมีบูรณาการ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baseline="0" dirty="0" smtClean="0"/>
              <a:t>มีสำนักงาน/บุคลากรรองรับ โดยเฉพาะอย่ายิ่ง สำนักงานคณะกรรมการดิจิทัลเพื่อเศรษฐกิจและสังคม ซึ่งนอกจากหน้าที่ในการเสนอแนะนโยบายต่างๆ แล้วยังเป็นศูนย์กลางในการประสานงานและสนับสนุน จัดเก็บ วิเคราะห์ วิจัย ข้อมูลที่เกี่ยวกับ </a:t>
            </a:r>
            <a:r>
              <a:rPr lang="en-US" baseline="0" dirty="0" smtClean="0"/>
              <a:t>DE </a:t>
            </a:r>
            <a:r>
              <a:rPr lang="th-TH" baseline="0" dirty="0" smtClean="0"/>
              <a:t>รวมถึงการติดตามประเมินผล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baseline="0" dirty="0" smtClean="0"/>
              <a:t>มีกองทุนกองทุนพัฒนาดิจิทัลเพื่อเศรษฐกิจและสังคม” โดยมีวัตถุประสงค์เพื่อใช้จ่ายเกี่ยวกับการพัฒนาดิจิทัลเพื่อเศรษฐกิจและสังคม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479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4C037CA-B953-4B2E-945E-E80AF273F4CE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8614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dirty="0" smtClean="0"/>
              <a:t>ตามมติ ครม. เมื่อวันที่ 5 เมษายน 2559 กำหนดให้มีการจัดทำ</a:t>
            </a:r>
            <a:r>
              <a:rPr lang="th-TH" dirty="0" smtClean="0">
                <a:solidFill>
                  <a:srgbClr val="FF0000"/>
                </a:solidFill>
              </a:rPr>
              <a:t>แผนปฏิบัติการเพื่อขับเคลื่อนการพัฒนารายยุทธศาสตร์ของแผนพัฒนาดิจิทัลเพื่อเศรษฐกิจและสังคม </a:t>
            </a:r>
            <a:r>
              <a:rPr lang="th-TH" dirty="0" smtClean="0"/>
              <a:t>ซึ่งถือว่าเป็นแผนระดับกลางที่จะขยายความรายละเอียดและแนวทางการด าเนินการของแผนพัฒนาดิจิทัลเพื่อเศรษฐกิจและสังคม ซึ่งหน่วยงานภาครัฐจะนำแผนปฎิบัติการฯ ฉบับนี้ ไปประกอบการจัดทำ (1) แผนปฏิบัติราชการและค าของบประมาณรายจ่ายประจ าปี และ (2) แผนปฏิบัติการดิจิทัลระยะ 3 ปีของหน่วยงานต่อไป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วัตถุประสงค์ของการจัดทำแผนปฏิบัติการรายยุทธศาสตร์ก็เพื่อ</a:t>
            </a:r>
            <a:r>
              <a:rPr lang="th-TH" baseline="0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baseline="0" dirty="0" smtClean="0">
                <a:latin typeface="TH SarabunPSK" pitchFamily="34" charset="-34"/>
                <a:cs typeface="TH SarabunPSK" pitchFamily="34" charset="-34"/>
              </a:rPr>
              <a:t>1)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แปลงนโยบายไปสู่การปฏิบัติโดยมีกรอบยุทธศาสตร์ แผนงาน และโครงการ/กิจกรรมของหน่วยงานรองรับ พร้อมทั้งการจัดสรรทรัพยากรที่สอดคล้องกัน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(2)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ขับเคลื่อนการพัฒนา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DE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อย่างมีเอกภาพ เพื่อให้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stakeholders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ทุกๆ หน่วยงาน โดยเฉพาะอย่างยิ่งหน่วยงานภาครัฐเข้าใจ ตระหนักถึงบทบาท หน้าที่ของหน่วยงานตน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 (3)</a:t>
            </a:r>
            <a:r>
              <a:rPr lang="en-US" baseline="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สามารถตรวจสอบ ติดตาม ประเมินวัดความก้าวหน้าของการพัฒนา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DE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อย่างเป็นระบบและต่อเนื่อง</a:t>
            </a:r>
            <a:endParaRPr lang="th-TH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dirty="0" smtClean="0"/>
              <a:t>ในการจัดทำแผนปฏิบัติการรายยุทธศาสตร์ฯ ซึ่งกำหนดเป็นระยะเวลา </a:t>
            </a:r>
            <a:r>
              <a:rPr lang="en-US" dirty="0" smtClean="0"/>
              <a:t>5</a:t>
            </a:r>
            <a:r>
              <a:rPr lang="en-US" baseline="0" dirty="0" smtClean="0"/>
              <a:t> </a:t>
            </a:r>
            <a:r>
              <a:rPr lang="th-TH" baseline="0" dirty="0" smtClean="0"/>
              <a:t>ปี (ปีงบประมาณ </a:t>
            </a:r>
            <a:r>
              <a:rPr lang="en-US" baseline="0" dirty="0" smtClean="0"/>
              <a:t>2560-2564) </a:t>
            </a:r>
            <a:r>
              <a:rPr lang="th-TH" baseline="0" dirty="0" smtClean="0"/>
              <a:t>กระทรวงได้มีศึกษาตารางวิเคราะห์สภาพแวดล้อมเพื่อระบุผู้มีส่วนเกี่ยวข้อง (ตาราง </a:t>
            </a:r>
            <a:r>
              <a:rPr lang="en-US" baseline="0" dirty="0" smtClean="0">
                <a:solidFill>
                  <a:srgbClr val="FF0000"/>
                </a:solidFill>
              </a:rPr>
              <a:t>Ecosystem</a:t>
            </a:r>
            <a:r>
              <a:rPr lang="en-US" baseline="0" dirty="0" smtClean="0"/>
              <a:t>) </a:t>
            </a:r>
            <a:r>
              <a:rPr lang="th-TH" baseline="0" dirty="0" smtClean="0"/>
              <a:t>ที่ได้มีการวิเคราะห์ข้อมูลในเบื้องต้นว่า หน่วยงานใดมีส่วนเกี่ยวข้องกับยุทธศาสตร์ และแผนงานภายใต้แผน </a:t>
            </a:r>
            <a:r>
              <a:rPr lang="en-US" baseline="0" dirty="0" smtClean="0"/>
              <a:t>Digital Thailand </a:t>
            </a:r>
            <a:r>
              <a:rPr lang="th-TH" baseline="0" dirty="0" smtClean="0"/>
              <a:t>และได้จัดส่งแบบฟอร์มไปยังหน่วยงานต่างๆ ของภาครัฐให้พิจารณาและกรอกข้อมูลแผนงาน โครงการ หรือกิจกรรม ที่มีความสอดคล้องกับยุทธศาสตร์ และแผนงาน </a:t>
            </a:r>
            <a:r>
              <a:rPr lang="en-US" baseline="0" dirty="0" smtClean="0"/>
              <a:t>DE</a:t>
            </a:r>
            <a:r>
              <a:rPr lang="th-TH" baseline="0" dirty="0" smtClean="0"/>
              <a:t> เมื่อได้ข้อมูลกลับมาแล้ว ทางทีมงานจะได้ทำการวิเคราะห์ ว่าแผนงานต่างๆ มีโครงการ/กิจกรรมขับเคลื่อนอย่างเหมาะสมหรือไม่ มีกิจกรรมที่ต้องดำเนินการแต่ยังขาดหน่วยงานเจ้าภาพ/ขาดการเสนอกิจกรรม ทางสำนักงานคณะกรรมการต้องเสนอแนะกิจกรรม/โครงการเพิ่มเติม เพื่อให้แน่ใจว่า การขับเคลื่อน </a:t>
            </a:r>
            <a:r>
              <a:rPr lang="en-US" baseline="0" dirty="0" smtClean="0"/>
              <a:t>DE </a:t>
            </a:r>
            <a:r>
              <a:rPr lang="th-TH" baseline="0" dirty="0" smtClean="0"/>
              <a:t>สามารถดำเนินการได้ ทั้งนี้ กระทรวงวางแผนที่จะนำเสนอ ร่างแผนปฏิบัติการรายยุทธศาสตร์ต่อคณะกรรมการ </a:t>
            </a:r>
            <a:r>
              <a:rPr lang="en-US" baseline="0" dirty="0" smtClean="0"/>
              <a:t>DE </a:t>
            </a:r>
            <a:r>
              <a:rPr lang="th-TH" baseline="0" dirty="0" smtClean="0"/>
              <a:t>ภายในเดือนกันยายนนี้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dirty="0" smtClean="0"/>
              <a:t>การติดตามประเมินผล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th-TH" dirty="0" smtClean="0"/>
              <a:t>มี</a:t>
            </a:r>
            <a:r>
              <a:rPr lang="th-TH" baseline="0" dirty="0" smtClean="0"/>
              <a:t> </a:t>
            </a:r>
            <a:r>
              <a:rPr lang="en-US" baseline="0" dirty="0" smtClean="0"/>
              <a:t>milestones </a:t>
            </a:r>
            <a:r>
              <a:rPr lang="th-TH" baseline="0" dirty="0" smtClean="0"/>
              <a:t>ชัดเจนว่าแต่ละปีจะต้อง </a:t>
            </a:r>
            <a:r>
              <a:rPr lang="en-US" baseline="0" dirty="0" smtClean="0"/>
              <a:t>accomplish </a:t>
            </a:r>
            <a:r>
              <a:rPr lang="th-TH" baseline="0" dirty="0" smtClean="0"/>
              <a:t>อะไรบ้าง โดย</a:t>
            </a:r>
            <a:r>
              <a:rPr lang="th-TH" dirty="0" smtClean="0"/>
              <a:t>แผนปฏิบัติการรายยุทธศาสตร์ฯ</a:t>
            </a:r>
            <a:r>
              <a:rPr lang="th-TH" baseline="0" dirty="0" smtClean="0"/>
              <a:t> และแผนปฏิบัติการดิจิทัลของหน่วยงานที่จะมีการจัดทำขึ้นจะเป็น </a:t>
            </a:r>
            <a:r>
              <a:rPr lang="en-US" baseline="0" dirty="0" smtClean="0"/>
              <a:t>reference </a:t>
            </a:r>
            <a:r>
              <a:rPr lang="th-TH" baseline="0" dirty="0" smtClean="0"/>
              <a:t>ที่สำคํญสำหรับการติดตาม/ประเมินผลอย่างมี </a:t>
            </a:r>
            <a:r>
              <a:rPr lang="en-US" baseline="0" dirty="0" smtClean="0"/>
              <a:t>objective</a:t>
            </a:r>
            <a:r>
              <a:rPr lang="th-TH" baseline="0" dirty="0" smtClean="0"/>
              <a:t> เพราะ</a:t>
            </a:r>
            <a:r>
              <a:rPr lang="th-TH" dirty="0" smtClean="0"/>
              <a:t>เป้าหมายจะมีความชัดเจนมากขึ้นว่าแต่ละปี แต่ละยุทธศาสตร์ จะต้อง</a:t>
            </a:r>
            <a:r>
              <a:rPr lang="th-TH" baseline="0" dirty="0" smtClean="0"/>
              <a:t> </a:t>
            </a:r>
            <a:r>
              <a:rPr lang="en-US" baseline="0" dirty="0" smtClean="0"/>
              <a:t>accomplish </a:t>
            </a:r>
            <a:r>
              <a:rPr lang="th-TH" baseline="0" dirty="0" smtClean="0"/>
              <a:t>อะไร และมีกิจกรรม/โครงการใดที่รองรับ ดำเนินงานโดยใคร เป็นเรื่องของ </a:t>
            </a:r>
            <a:r>
              <a:rPr lang="en-US" baseline="0" dirty="0" smtClean="0"/>
              <a:t>monitoring</a:t>
            </a:r>
            <a:r>
              <a:rPr lang="th-TH" baseline="0" dirty="0" smtClean="0"/>
              <a:t> ซึ่งตรงนี้จะต่างจากเดิมที่เรามักจะมาเน้นเรื่อง</a:t>
            </a:r>
            <a:r>
              <a:rPr lang="en-US" baseline="0" dirty="0" smtClean="0"/>
              <a:t> ex post evaluation </a:t>
            </a:r>
            <a:r>
              <a:rPr lang="th-TH" baseline="0" dirty="0" smtClean="0"/>
              <a:t>เมื่อเสร็จสิ้นระยะเวลาของแผน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th-TH" baseline="0" dirty="0" smtClean="0"/>
              <a:t>ภายใต้โครงสร้างของสำนักงานคณะกรรมการฯ ที่กระทรวงกำลังจัดทำ จะมีโครงสร้างของกลุ่มงานติดตามประเมินผลภายใต้กองนโยบายและแผนงาน</a:t>
            </a:r>
            <a:r>
              <a:rPr lang="en-US" baseline="0" dirty="0" smtClean="0"/>
              <a:t> </a:t>
            </a:r>
            <a:r>
              <a:rPr lang="th-TH" baseline="0" dirty="0" smtClean="0"/>
              <a:t>ที่จะเป็นหน่วยงานหลักในการติดตามประเมินผล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th-TH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th-TH" baseline="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th-TH" baseline="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th-TH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th-TH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374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237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302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1E72A-E353-424B-833A-390F1ECF43AB}" type="slidenum">
              <a:rPr lang="th-TH" smtClean="0"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7756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8060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A7B5F-D4B1-43A9-8B0C-61DC1941E6A5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543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34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A7B5F-D4B1-43A9-8B0C-61DC1941E6A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375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6188" y="1279525"/>
            <a:ext cx="4606925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Healthcare Data</a:t>
            </a:r>
          </a:p>
          <a:p>
            <a:r>
              <a:rPr lang="th-TH" dirty="0" smtClean="0"/>
              <a:t>ข้อมูลสุขภาพ (</a:t>
            </a:r>
            <a:r>
              <a:rPr lang="en-US" dirty="0" smtClean="0"/>
              <a:t>personal health and wellness) </a:t>
            </a:r>
          </a:p>
          <a:p>
            <a:r>
              <a:rPr lang="th-TH" dirty="0" smtClean="0"/>
              <a:t>ข้อมูลโรงพยาบาล (</a:t>
            </a:r>
            <a:r>
              <a:rPr lang="en-US" dirty="0" smtClean="0"/>
              <a:t>hospital) </a:t>
            </a:r>
          </a:p>
          <a:p>
            <a:r>
              <a:rPr lang="th-TH" dirty="0" smtClean="0"/>
              <a:t>ข้อมูล </a:t>
            </a:r>
            <a:r>
              <a:rPr lang="en-US" dirty="0" smtClean="0"/>
              <a:t>public health </a:t>
            </a:r>
          </a:p>
          <a:p>
            <a:r>
              <a:rPr lang="th-TH" dirty="0" smtClean="0"/>
              <a:t>ข้อมูล </a:t>
            </a:r>
            <a:r>
              <a:rPr lang="en-US" dirty="0" smtClean="0"/>
              <a:t>personal health </a:t>
            </a:r>
            <a:r>
              <a:rPr lang="th-TH" dirty="0" smtClean="0"/>
              <a:t>กับ </a:t>
            </a:r>
            <a:r>
              <a:rPr lang="en-US" dirty="0" smtClean="0"/>
              <a:t>IoT </a:t>
            </a:r>
          </a:p>
          <a:p>
            <a:endParaRPr lang="th-TH" dirty="0" smtClean="0"/>
          </a:p>
          <a:p>
            <a:r>
              <a:rPr lang="th-TH" dirty="0" smtClean="0"/>
              <a:t>ข้อมูลแต่ละ </a:t>
            </a:r>
            <a:r>
              <a:rPr lang="en-US" dirty="0" smtClean="0"/>
              <a:t>Item </a:t>
            </a:r>
            <a:r>
              <a:rPr lang="th-TH" dirty="0" smtClean="0"/>
              <a:t>ก็จะมี </a:t>
            </a:r>
            <a:r>
              <a:rPr lang="en-US" dirty="0" smtClean="0"/>
              <a:t>Big Data </a:t>
            </a:r>
            <a:r>
              <a:rPr lang="th-TH" dirty="0" smtClean="0"/>
              <a:t>ที่ต่างกัน และ มี </a:t>
            </a:r>
            <a:r>
              <a:rPr lang="en-US" dirty="0" smtClean="0"/>
              <a:t>model </a:t>
            </a:r>
            <a:r>
              <a:rPr lang="th-TH" dirty="0" smtClean="0"/>
              <a:t>ที่ต่างกัน เช่น ข้อมูลสุขภาพ สามารถนำข้อมูลคนไทยที่ออกกำลังกายมาทำเป็น </a:t>
            </a:r>
            <a:r>
              <a:rPr lang="en-US" dirty="0" smtClean="0"/>
              <a:t>model </a:t>
            </a:r>
            <a:r>
              <a:rPr lang="th-TH" dirty="0" smtClean="0"/>
              <a:t>ว่า ออกกำลังกายอย่างไรถึงจะสุขภาพดี แล้วก็เชื่อมต่อกับข้อมูลสุขภาพใน </a:t>
            </a:r>
            <a:r>
              <a:rPr lang="en-US" dirty="0" smtClean="0"/>
              <a:t>Apple Watch </a:t>
            </a:r>
            <a:r>
              <a:rPr lang="th-TH" dirty="0" smtClean="0"/>
              <a:t>เพื่อเปรียบเทียบว่าจะสุขภาพเป็นอย่างไรจากการเดินในสิบวัน และ</a:t>
            </a:r>
            <a:r>
              <a:rPr lang="en-US" dirty="0" smtClean="0"/>
              <a:t>recommend </a:t>
            </a:r>
            <a:r>
              <a:rPr lang="th-TH" dirty="0" smtClean="0"/>
              <a:t>วิธีการออกกำลังกายเพิ่มให้อีก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5D78-3475-4AD8-9F68-1DC344B4CE74}" type="slidenum">
              <a:rPr lang="th-TH" smtClean="0"/>
              <a:pPr>
                <a:defRPr/>
              </a:pPr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0943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โรงพยาบาลกรุงเทพ</a:t>
            </a:r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เป็นเครือโรงพยาบาลเอกชนแห่งแรกๆ ในประเทศไทย ที่ได้นำเทคโนโลยีเพาเวอร์ซิสเต็มของไอบีเอ็มมาใช้ในการเข้าถึงระบบสารสนเทศโรงพยาบาล (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Hospital Information System: HIS) </a:t>
            </a:r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ที่เชื่อมโยงระบบการให้บริการเวชระเบียนอิเล็คโทรนิค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(Single Patient Electronic Medical Record: EMR) </a:t>
            </a:r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ของของโรงพยาบาลในเครือทั่วประเทศ รวม 30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โรงพยาบาล ตั้งอยู่ใน 11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จังหวัด ระบบเพาเวอร์ซิสเต็มส์ช่วยประมวลผลจากข้อมูลทั้งที่เกี่ยวกับลูกค้าและการบริหารจัดการโรงพยาบาล เพื่อช่วยให้โรงพยาบาลให้บริการได้ดียิ่งขึ้น และบริหารได้มีประสิทธิภาพมากขึ้น ประโยชน์ได้แก่</a:t>
            </a:r>
          </a:p>
          <a:p>
            <a:r>
              <a:rPr lang="th-TH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ประโยชน์ต่อลูกค้าและผู้ป่วย</a:t>
            </a:r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– ลูกค้าและผู้ป่วยจะได้รับการบริการที่ตรงกับความต้องการเฉพาะบุคคลมากขึ้น  เพราะโรงพยาบาลสามารถนำข้อมูลเกี่ยวกับผลการตรวจร่างกายของลูกค้าแต่ละรายมาวิเคราะห์สถิติที่บ่งชี้โรคที่เกิดขึ้นในอดีตถึงปัจจุบัน เช่น ประวัติการป่วย ประวัติการป่วยของคนในครอบครัว เป็นต้น เพื่อคาดการณ์แนวโน้มสุขภาพของผู้ป่วยพร้อมทั้งวางแผนการรักษาและดูแลสุขภาพที่เหมาะกับแต่ละคนได้ตั้งแต่การป้องกัน การรักษาและดูแลฟื้นฟูหลังการรักษา ผลลัพธ์ได้แก่</a:t>
            </a:r>
          </a:p>
          <a:p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 จำนวนผู้ป่วยนอกที่เข้ามารับการรักษาเพิ่มขึ้น 25% ต่อวัน</a:t>
            </a:r>
          </a:p>
          <a:p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 จำนวนลูกค้าที่มีความพึงพอใจในบริการและเข้ามารับบริการจากโรงพยาบาลต่อเนื่อง เพิ่มขึ้นเป็น 30%</a:t>
            </a:r>
          </a:p>
          <a:p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 เพิ่มประสิทธิภาพ ความปลอดภัย และให้การดูแลรักษาที่ต่อเนื่องได้อย่างดี</a:t>
            </a:r>
          </a:p>
          <a:p>
            <a:r>
              <a:rPr lang="th-TH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ประโยชน์ต่อโรงพยาบาล</a:t>
            </a:r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– สามารถวางแผนการลงทุน การบริหารการเงิน การจัดการ และการสร้างสรรค์บริการใหม่ๆ ที่เหมาะกับลูกค้าของตนเอง  และเพิ่มผลประกอบการให้แก่โรงพยาบาล  เช่น</a:t>
            </a:r>
          </a:p>
          <a:p>
            <a:r>
              <a:rPr lang="th-TH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ในด้านการวางแผนการสร้างสรรค์บริการใหม่ๆ</a:t>
            </a:r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โรงพยาบาลกรุงเทพสามารถเชื่อมโยงข้อมูลสถิติเกี่ยวกับผู้ป่วยและการตรวจรักษา เข้ากับการบริหารจัดการ  ทำให้ผู้บริหารสามารถคาดการณ์ล่วงหน้าได้ว่า ผู้ป่วยส่วนมากเข้ารับการรักษาด้วยโรคอะไร  หรือมาหาแพทย์เพราะอะไร ทำให้สามารถจัดโปรแกรมการตรวจสุขภาพที่ตรงตามความต้องการของลูกค้า หรือเตรียมตัวได้ว่าแนวโน้มคนไข้จะต้องการการรักษาด้านใด และสามารถเตรียมบุคลากร เครื่องมือ และบริการไว้รองรับแนวโน้มดังกล่าว</a:t>
            </a:r>
          </a:p>
          <a:p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ส่วน</a:t>
            </a:r>
            <a:r>
              <a:rPr lang="th-TH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ในด้านการบริหารจัดการ</a:t>
            </a:r>
            <a:r>
              <a:rPr lang="th-TH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จากข้อมูลเรื่องความต้องการของผู้ป่วย ทำให้โรงพยาบาลวางแผนล่วงหน้าเรื่องการลงทุนในเครื่องมือ บุคลากรด้านต่างๆ ที่จะช่วยให้ดูแลผู้ป่วยได้ดีขึ้น  สามารถคาดการณ์และเตรียมตัวได้ว่าต้องออกบริการใหม่สำหรับลูกค้ากลุ่มใด มีตลาดเท่าไร และต้องการเงินลงทุนเท่าไร  จะคุ้มทุนในกี่ปี เพื่อให้รองรับทิศทางการขยายตัวและการบริการของโรงพยาบาลในอนาคต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http://www.pawoot.com/4-trends-change-world</a:t>
            </a:r>
            <a:endParaRPr lang="th-TH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23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08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1F71A-5BE5-4EA4-BEA2-2BD80761BF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036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E89F-F484-48A4-98AA-EC94152F8D4D}" type="datetimeFigureOut">
              <a:rPr lang="en-US" smtClean="0"/>
              <a:t>18-May-17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930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8428-2859-4C44-8250-9237873E4514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643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3B8EA-E491-4BBC-B4D7-A417DE80F1A0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75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D3E8-337C-49E9-BC24-4176E3E7FCA5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784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8101-4E49-4552-90D5-9EA94BF01079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587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B6B4-8D24-4CFE-A690-B1931D515444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102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3F9E8-01D1-4567-BD97-44D878A3333F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924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C6B8-FA8D-4BB9-B6AF-883C96DFA7FC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51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AC5-F328-4D86-B0E9-DC045FADB829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64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76CB-E7CE-4478-AD10-149B5B6160DD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46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E8A7-96DE-4C08-BF5B-C8145A6231EB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731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2DBFA-CB55-4FB5-A8D0-B9C728FC278A}" type="datetime1">
              <a:rPr lang="en-US" smtClean="0"/>
              <a:t>18-May-17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960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Rsu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su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su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su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su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su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emf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slide" Target="slide17.xml"/><Relationship Id="rId4" Type="http://schemas.openxmlformats.org/officeDocument/2006/relationships/slide" Target="slide15.xml"/><Relationship Id="rId9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microsoft.com/office/2007/relationships/hdphoto" Target="../media/hdphoto1.wdp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microsoft.com/office/2007/relationships/hdphoto" Target="../media/hdphoto2.wdp"/><Relationship Id="rId3" Type="http://schemas.openxmlformats.org/officeDocument/2006/relationships/image" Target="../media/image54.png"/><Relationship Id="rId7" Type="http://schemas.openxmlformats.org/officeDocument/2006/relationships/image" Target="../media/image3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slide" Target="slide17.xml"/><Relationship Id="rId10" Type="http://schemas.openxmlformats.org/officeDocument/2006/relationships/image" Target="../media/image58.png"/><Relationship Id="rId4" Type="http://schemas.openxmlformats.org/officeDocument/2006/relationships/slide" Target="slide15.xml"/><Relationship Id="rId9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microsoft.com/office/2007/relationships/hdphoto" Target="../media/hdphoto3.wdp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image" Target="../media/image70.png"/><Relationship Id="rId5" Type="http://schemas.openxmlformats.org/officeDocument/2006/relationships/image" Target="../media/image65.jpeg"/><Relationship Id="rId10" Type="http://schemas.openxmlformats.org/officeDocument/2006/relationships/image" Target="../media/image69.png"/><Relationship Id="rId4" Type="http://schemas.openxmlformats.org/officeDocument/2006/relationships/image" Target="../media/image64.jpeg"/><Relationship Id="rId9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jp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g"/><Relationship Id="rId5" Type="http://schemas.openxmlformats.org/officeDocument/2006/relationships/image" Target="../media/image74.jpg"/><Relationship Id="rId10" Type="http://schemas.openxmlformats.org/officeDocument/2006/relationships/image" Target="../media/image79.jpg"/><Relationship Id="rId4" Type="http://schemas.openxmlformats.org/officeDocument/2006/relationships/image" Target="../media/image73.png"/><Relationship Id="rId9" Type="http://schemas.openxmlformats.org/officeDocument/2006/relationships/image" Target="../media/image7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jpe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10" Type="http://schemas.openxmlformats.org/officeDocument/2006/relationships/image" Target="../media/image99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12" Type="http://schemas.openxmlformats.org/officeDocument/2006/relationships/image" Target="../media/image116.emf"/><Relationship Id="rId17" Type="http://schemas.openxmlformats.org/officeDocument/2006/relationships/image" Target="../media/image121.png"/><Relationship Id="rId2" Type="http://schemas.openxmlformats.org/officeDocument/2006/relationships/image" Target="../media/image106.png"/><Relationship Id="rId16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emf"/><Relationship Id="rId11" Type="http://schemas.openxmlformats.org/officeDocument/2006/relationships/image" Target="../media/image115.png"/><Relationship Id="rId5" Type="http://schemas.openxmlformats.org/officeDocument/2006/relationships/image" Target="../media/image109.jpeg"/><Relationship Id="rId15" Type="http://schemas.openxmlformats.org/officeDocument/2006/relationships/image" Target="../media/image119.png"/><Relationship Id="rId10" Type="http://schemas.openxmlformats.org/officeDocument/2006/relationships/image" Target="../media/image114.jpeg"/><Relationship Id="rId4" Type="http://schemas.openxmlformats.org/officeDocument/2006/relationships/image" Target="../media/image108.emf"/><Relationship Id="rId9" Type="http://schemas.openxmlformats.org/officeDocument/2006/relationships/image" Target="../media/image113.png"/><Relationship Id="rId14" Type="http://schemas.openxmlformats.org/officeDocument/2006/relationships/image" Target="../media/image11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8.jpg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5" t="57098" r="20143" b="31710"/>
          <a:stretch/>
        </p:blipFill>
        <p:spPr bwMode="auto">
          <a:xfrm>
            <a:off x="84406" y="5584874"/>
            <a:ext cx="9022404" cy="127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35137" r="20143" b="51947"/>
          <a:stretch/>
        </p:blipFill>
        <p:spPr bwMode="auto">
          <a:xfrm>
            <a:off x="0" y="140677"/>
            <a:ext cx="9106810" cy="261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140" y="1398665"/>
            <a:ext cx="7766936" cy="2501869"/>
          </a:xfrm>
        </p:spPr>
        <p:txBody>
          <a:bodyPr>
            <a:normAutofit/>
          </a:bodyPr>
          <a:lstStyle/>
          <a:p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การพัฒนาดิจิทัล</a:t>
            </a:r>
            <a:b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</a:br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เพื่อเศรษฐกิจและสังคมไทย</a:t>
            </a:r>
            <a:r>
              <a:rPr lang="en-US" sz="44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: </a:t>
            </a:r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/>
            </a:r>
            <a:b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</a:br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อนาคตและเป้าหมายของประเทศ</a:t>
            </a:r>
            <a:endParaRPr lang="en-US" sz="4400" b="1" dirty="0">
              <a:solidFill>
                <a:schemeClr val="accent1">
                  <a:lumMod val="75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8173" y="3900534"/>
            <a:ext cx="7370464" cy="1096899"/>
          </a:xfrm>
        </p:spPr>
        <p:txBody>
          <a:bodyPr>
            <a:noAutofit/>
          </a:bodyPr>
          <a:lstStyle/>
          <a:p>
            <a:r>
              <a:rPr lang="th-TH" sz="32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โดย</a:t>
            </a:r>
          </a:p>
          <a:p>
            <a:r>
              <a:rPr lang="th-TH" sz="32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ดร.อุตตม สาวนายน</a:t>
            </a:r>
          </a:p>
          <a:p>
            <a:r>
              <a:rPr lang="th-TH" sz="28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รัฐมนตรีว่าการกระทรวงเทคโนโลยี</a:t>
            </a:r>
            <a:r>
              <a:rPr lang="th-TH" sz="2800" b="1" dirty="0" smtClean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สารสนเทศและการสื่อสาร</a:t>
            </a:r>
            <a:endParaRPr lang="en-US" sz="3200" b="1" dirty="0" smtClean="0">
              <a:solidFill>
                <a:schemeClr val="accent1">
                  <a:lumMod val="75000"/>
                </a:schemeClr>
              </a:solidFill>
              <a:latin typeface="RSU" panose="02000506040000020003" pitchFamily="2" charset="-34"/>
              <a:ea typeface="+mj-ea"/>
              <a:cs typeface="RSU" panose="02000506040000020003" pitchFamily="2" charset="-34"/>
            </a:endParaRPr>
          </a:p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30 </a:t>
            </a:r>
            <a:r>
              <a:rPr lang="th-TH" sz="32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สิงหาคม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2559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676" y="140677"/>
            <a:ext cx="1089452" cy="101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98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-164" t="11846" r="82361" b="76817"/>
          <a:stretch/>
        </p:blipFill>
        <p:spPr>
          <a:xfrm>
            <a:off x="260330" y="170570"/>
            <a:ext cx="2316347" cy="8293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06322" y="1611391"/>
            <a:ext cx="3683460" cy="1919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>
                <a:latin typeface="RSU" panose="02000506040000020003"/>
              </a:rPr>
              <a:t>เชื่อมโยงระบบการให้บริการเวช</a:t>
            </a:r>
          </a:p>
          <a:p>
            <a:pPr algn="ctr"/>
            <a:r>
              <a:rPr lang="th-TH" sz="2000" dirty="0">
                <a:latin typeface="RSU" panose="02000506040000020003"/>
              </a:rPr>
              <a:t>ระเบียนอิเล็คโทรนิคของโรงพยาบาลในเครือทั่วประเทศ (</a:t>
            </a:r>
            <a:r>
              <a:rPr lang="en-US" sz="2000" dirty="0">
                <a:latin typeface="RSU" panose="02000506040000020003"/>
              </a:rPr>
              <a:t>Single Patient Electronic </a:t>
            </a:r>
            <a:r>
              <a:rPr lang="en-US" sz="2000" dirty="0" smtClean="0">
                <a:latin typeface="RSU" panose="02000506040000020003"/>
              </a:rPr>
              <a:t>Medical </a:t>
            </a:r>
            <a:r>
              <a:rPr lang="en-US" sz="2000" dirty="0">
                <a:latin typeface="RSU" panose="02000506040000020003"/>
              </a:rPr>
              <a:t>Record: EMR)</a:t>
            </a:r>
          </a:p>
        </p:txBody>
      </p:sp>
      <p:sp>
        <p:nvSpPr>
          <p:cNvPr id="6" name="Rectangle 5"/>
          <p:cNvSpPr/>
          <p:nvPr/>
        </p:nvSpPr>
        <p:spPr>
          <a:xfrm>
            <a:off x="2148052" y="395129"/>
            <a:ext cx="6367298" cy="6047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th-TH" sz="3200" b="1" dirty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ต้นแบบ </a:t>
            </a:r>
            <a:r>
              <a:rPr lang="en-US" sz="3200" b="1" dirty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Smarter Healthcare </a:t>
            </a:r>
            <a:r>
              <a:rPr lang="th-TH" sz="3200" b="1" dirty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ในประเทศไทย</a:t>
            </a:r>
            <a:endParaRPr lang="en-US" sz="3200" b="1" dirty="0">
              <a:solidFill>
                <a:schemeClr val="accent2"/>
              </a:solidFill>
              <a:latin typeface="Rsu" panose="02000506040000020003" pitchFamily="2" charset="-34"/>
              <a:ea typeface="+mj-ea"/>
              <a:cs typeface="Rsu" panose="02000506040000020003" pitchFamily="2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307681" y="1611391"/>
            <a:ext cx="3850482" cy="1919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>
                <a:cs typeface="RSU" panose="02000506040000020003"/>
              </a:rPr>
              <a:t>ใช้ประโยชน์จากข้อมูลต่างๆ ในองค์กรได้อย่างถูกต้องแม่นยำในแบบ</a:t>
            </a:r>
            <a:r>
              <a:rPr lang="th-TH" sz="2000" dirty="0" smtClean="0">
                <a:cs typeface="RSU" panose="02000506040000020003"/>
              </a:rPr>
              <a:t>เรียลไทม์  เพื่อสร้าง</a:t>
            </a:r>
            <a:r>
              <a:rPr lang="th-TH" sz="2000" dirty="0">
                <a:cs typeface="RSU" panose="02000506040000020003"/>
              </a:rPr>
              <a:t>ความแตกต่าง</a:t>
            </a:r>
            <a:r>
              <a:rPr lang="th-TH" sz="2000" dirty="0" smtClean="0">
                <a:cs typeface="RSU" panose="02000506040000020003"/>
              </a:rPr>
              <a:t>ให้กับการ</a:t>
            </a:r>
            <a:r>
              <a:rPr lang="th-TH" sz="2000" dirty="0">
                <a:cs typeface="RSU" panose="02000506040000020003"/>
              </a:rPr>
              <a:t>บริการสุขภาพทั่วๆ </a:t>
            </a:r>
            <a:r>
              <a:rPr lang="th-TH" sz="2000" dirty="0" smtClean="0">
                <a:cs typeface="RSU" panose="02000506040000020003"/>
              </a:rPr>
              <a:t>ไป</a:t>
            </a:r>
            <a:endParaRPr lang="en-US" sz="2000" dirty="0">
              <a:cs typeface="RSU" panose="02000506040000020003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0012" y="4270377"/>
            <a:ext cx="8572501" cy="190023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cs typeface="RSU" panose="02000506040000020003"/>
              </a:rPr>
              <a:t>ลูกค้าและผู้ป่วยจะได้รับการบริการที่ตรงกับความต้องการเฉพาะบุคคลมากขึ้น  เพราะโรงพยาบาลสามารถนำข้อมูลเกี่ยวกับผลการตรวจร่างกายของลูกค้าแต่ละรายมาวิเคราะห์สถิติที่บ่งชี้โรคที่เกิดขึ้นในอดีตถึงปัจจุบัน เช่น ประวัติการป่วย ประวัติการป่วยของคนในครอบครัว เป็นต้น เพื่อคาดการณ์แนวโน้มสุขภาพของผู้ป่วยพร้อมทั้งวางแผนการรักษาและดูแลสุขภาพที่เหมาะกับแต่ละคนได้ตั้งแต่การป้องกัน การรักษาและดูแลฟื้นฟูหลังการรักษา </a:t>
            </a:r>
            <a:endParaRPr lang="en-US" sz="2400" dirty="0">
              <a:solidFill>
                <a:schemeClr val="tx1"/>
              </a:solidFill>
              <a:cs typeface="RSU" panose="02000506040000020003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2028825" y="3643313"/>
            <a:ext cx="871538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6132910" y="3677447"/>
            <a:ext cx="871538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60330" y="6452340"/>
            <a:ext cx="6940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Source: http://www.pawoot.com/4-trends-change-world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2512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2891" r="82394" b="76562"/>
          <a:stretch/>
        </p:blipFill>
        <p:spPr>
          <a:xfrm>
            <a:off x="30956" y="0"/>
            <a:ext cx="2290763" cy="7715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62175" y="60561"/>
            <a:ext cx="6353175" cy="14219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th-TH" sz="4000" b="1" dirty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ใช้ซูเปอร์</a:t>
            </a:r>
            <a:r>
              <a:rPr lang="th-TH" sz="4000" b="1" dirty="0" smtClean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คอมพิวเตอร์ </a:t>
            </a:r>
            <a:r>
              <a:rPr lang="en-US" sz="4000" b="1" dirty="0" smtClean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IBM </a:t>
            </a:r>
            <a:r>
              <a:rPr lang="en-US" sz="4000" b="1" dirty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Watson </a:t>
            </a:r>
            <a:r>
              <a:rPr lang="th-TH" sz="4000" b="1" dirty="0" smtClean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/>
            </a:r>
            <a:br>
              <a:rPr lang="th-TH" sz="4000" b="1" dirty="0" smtClean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</a:br>
            <a:r>
              <a:rPr lang="th-TH" sz="4000" b="1" dirty="0" smtClean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ช่วย</a:t>
            </a:r>
            <a:r>
              <a:rPr lang="th-TH" sz="4000" b="1" dirty="0">
                <a:solidFill>
                  <a:schemeClr val="accent2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วิเคราะห์โรคมะเร็ง</a:t>
            </a:r>
            <a:endParaRPr lang="en-US" sz="4000" b="1" dirty="0">
              <a:solidFill>
                <a:schemeClr val="accent2"/>
              </a:solidFill>
              <a:latin typeface="Rsu" panose="02000506040000020003" pitchFamily="2" charset="-34"/>
              <a:ea typeface="+mj-ea"/>
              <a:cs typeface="Rsu" panose="02000506040000020003" pitchFamily="2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0074" y="1720840"/>
            <a:ext cx="814387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 smtClean="0">
                <a:cs typeface="RSU" panose="02000506040000020003"/>
              </a:rPr>
              <a:t>ใช้ </a:t>
            </a:r>
            <a:r>
              <a:rPr lang="en-US" sz="2800" dirty="0">
                <a:cs typeface="RSU" panose="02000506040000020003"/>
              </a:rPr>
              <a:t>IBM Watson for Oncology </a:t>
            </a:r>
            <a:r>
              <a:rPr lang="th-TH" sz="2800" dirty="0">
                <a:cs typeface="RSU" panose="02000506040000020003"/>
              </a:rPr>
              <a:t>เพื่อช่วยให้แพทย์วางแผนการรักษาอย่างมีประสิทธิภาพมากที่สุดสำหรับผู้ป่วยมะเร็ง โดยการอ้างอิงจากข้อมูลประวัติผู้ป่วยแต่ละราย รวมถึงหลักฐานทางการแพทย์ เอกสารทางวิชาการ และความเชี่ยวชาญทาง</a:t>
            </a:r>
            <a:r>
              <a:rPr lang="th-TH" sz="2800" dirty="0" smtClean="0">
                <a:cs typeface="RSU" panose="02000506040000020003"/>
              </a:rPr>
              <a:t>การแพทย์ โดยไอบีเอ็ม</a:t>
            </a:r>
            <a:r>
              <a:rPr lang="th-TH" sz="2800" dirty="0">
                <a:cs typeface="RSU" panose="02000506040000020003"/>
              </a:rPr>
              <a:t>วัตสันจะทำหน้าที่วิเคราะห์ข้อมูลจำนวนมหาศาล และนำเสนอข้อสรุปเป็นแนวทางต่างๆ อย่างสอดคล้องกับผู้ป่วยแต่ละราย ซึ่งรวมถึงทางเลือกในการรักษาที่อ้างอิงตามหลักปฏิบัติของเครือข่ายมะเร็งครบวงจรแห่งชาติ (</a:t>
            </a:r>
            <a:r>
              <a:rPr lang="en-US" sz="2800" dirty="0">
                <a:cs typeface="RSU" panose="02000506040000020003"/>
              </a:rPr>
              <a:t>National Comprehensive Cancer Network: NCCN)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0074" y="5672138"/>
            <a:ext cx="824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https://www.bumrungrad.com/th/horizon-cancer-treat</a:t>
            </a:r>
            <a:r>
              <a:rPr lang="en-US" dirty="0"/>
              <a:t>ment-center-chemotherapy-bangkok-thailand/supportive-technology/ibm-watson</a:t>
            </a:r>
          </a:p>
        </p:txBody>
      </p:sp>
    </p:spTree>
    <p:extLst>
      <p:ext uri="{BB962C8B-B14F-4D97-AF65-F5344CB8AC3E}">
        <p14:creationId xmlns:p14="http://schemas.microsoft.com/office/powerpoint/2010/main" val="428291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5" t="57098" r="20143" b="31710"/>
          <a:stretch/>
        </p:blipFill>
        <p:spPr bwMode="auto">
          <a:xfrm>
            <a:off x="83747" y="5831059"/>
            <a:ext cx="9022404" cy="102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>
          <a:xfrm>
            <a:off x="2281944" y="2748930"/>
            <a:ext cx="6054801" cy="856396"/>
          </a:xfrm>
        </p:spPr>
        <p:txBody>
          <a:bodyPr>
            <a:normAutofit fontScale="90000"/>
          </a:bodyPr>
          <a:lstStyle/>
          <a:p>
            <a:r>
              <a:rPr lang="th-TH" sz="36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ทิศทางการพัฒนาประเทศตามแผนพัฒนาดิจิทัลเพื่อเศรษฐกิจและสังคม </a:t>
            </a:r>
            <a:r>
              <a:rPr lang="en-US" sz="36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- </a:t>
            </a:r>
            <a:r>
              <a:rPr lang="th-TH" sz="36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ดิจิทัลไทยแลนด์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8320177" y="6502499"/>
            <a:ext cx="785974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417E64F-5101-4882-8DAC-07068C8545AC}" type="slidenum">
              <a:rPr lang="th-TH" sz="2000" b="1" smtClean="0"/>
              <a:pPr>
                <a:defRPr/>
              </a:pPr>
              <a:t>12</a:t>
            </a:fld>
            <a:endParaRPr lang="th-TH" sz="2000" b="1" dirty="0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2123740" y="3722508"/>
            <a:ext cx="6371211" cy="14317"/>
          </a:xfrm>
          <a:prstGeom prst="line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สี่เหลี่ยมมุมมน 8"/>
          <p:cNvSpPr/>
          <p:nvPr/>
        </p:nvSpPr>
        <p:spPr>
          <a:xfrm>
            <a:off x="878132" y="2748930"/>
            <a:ext cx="1345829" cy="121697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14" b="1" i="1" dirty="0">
                <a:latin typeface="TH Sarabun New" pitchFamily="34" charset="-34"/>
                <a:cs typeface="TH Sarabun New" pitchFamily="34" charset="-34"/>
              </a:rPr>
              <a:t>2</a:t>
            </a:r>
            <a:endParaRPr lang="th-TH" sz="6614" b="1" i="1" dirty="0"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96532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219" y="6529106"/>
            <a:ext cx="4650781" cy="328123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703569" y="3777367"/>
            <a:ext cx="4217482" cy="1183341"/>
          </a:xfrm>
        </p:spPr>
        <p:txBody>
          <a:bodyPr>
            <a:noAutofit/>
          </a:bodyPr>
          <a:lstStyle/>
          <a:p>
            <a:pPr algn="ctr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anose="02000506040000020003" pitchFamily="2" charset="-34"/>
                <a:cs typeface="Rsu" panose="02000506040000020003" pitchFamily="2" charset="-34"/>
              </a:rPr>
              <a:t>การพัฒนาเศรษฐกิจสังคมดิจิทัลนำไปสู่...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52853" y="6198066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13</a:t>
            </a:fld>
            <a:endParaRPr lang="en-US" sz="1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493219" cy="6858000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4709868" y="5027918"/>
            <a:ext cx="4284426" cy="813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วิธีการคิดใหม่ </a:t>
            </a:r>
            <a:r>
              <a:rPr lang="en-US" sz="24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-</a:t>
            </a:r>
            <a:r>
              <a:rPr lang="th-TH" sz="24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 กระบวนการเรียนรู้ใหม่ </a:t>
            </a:r>
            <a:r>
              <a:rPr lang="en-US" sz="24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– </a:t>
            </a:r>
            <a:r>
              <a:rPr lang="th-TH" sz="24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กระบวนการทำงานใหม่ - โมเดลธุรกิจใหม่ - วิถีชีวิตใหม่</a:t>
            </a:r>
            <a:endParaRPr lang="en-US" sz="2400" b="1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15" y="4843096"/>
            <a:ext cx="4294080" cy="20149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64132" y="984738"/>
            <a:ext cx="1812446" cy="710486"/>
          </a:xfrm>
          <a:prstGeom prst="rect">
            <a:avLst/>
          </a:prstGeom>
          <a:solidFill>
            <a:srgbClr val="274C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066642" y="902565"/>
            <a:ext cx="2607426" cy="11833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ประเทศไทย </a:t>
            </a:r>
            <a:r>
              <a:rPr lang="en-US" sz="28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1.0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สังคมเกษตรกรรม</a:t>
            </a:r>
            <a:endParaRPr lang="en-US" sz="24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4196" y="2398772"/>
            <a:ext cx="1812446" cy="710486"/>
          </a:xfrm>
          <a:prstGeom prst="rect">
            <a:avLst/>
          </a:prstGeom>
          <a:solidFill>
            <a:srgbClr val="274C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391608" y="3777367"/>
            <a:ext cx="1812446" cy="710486"/>
          </a:xfrm>
          <a:prstGeom prst="rect">
            <a:avLst/>
          </a:prstGeom>
          <a:solidFill>
            <a:srgbClr val="274C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-157563" y="2281159"/>
            <a:ext cx="2607426" cy="11833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ประเทศไทย </a:t>
            </a:r>
            <a:r>
              <a:rPr lang="en-US" sz="28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2.0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สังคมอุตสาหกรรมเบา</a:t>
            </a:r>
            <a:endParaRPr lang="en-US" sz="24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2102442" y="3659961"/>
            <a:ext cx="2607426" cy="11833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ประเทศไทย </a:t>
            </a:r>
            <a:r>
              <a:rPr lang="en-US" sz="28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3.0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สังคมอุตสาหกรรมหนัก</a:t>
            </a:r>
            <a:endParaRPr lang="en-US" sz="24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516505" y="453104"/>
            <a:ext cx="4564285" cy="2289818"/>
            <a:chOff x="4568494" y="644337"/>
            <a:chExt cx="4564285" cy="2289818"/>
          </a:xfrm>
        </p:grpSpPr>
        <p:grpSp>
          <p:nvGrpSpPr>
            <p:cNvPr id="22" name="Group 21"/>
            <p:cNvGrpSpPr/>
            <p:nvPr/>
          </p:nvGrpSpPr>
          <p:grpSpPr>
            <a:xfrm>
              <a:off x="4568494" y="644337"/>
              <a:ext cx="4564285" cy="2289818"/>
              <a:chOff x="4546986" y="311055"/>
              <a:chExt cx="4564285" cy="2289818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6"/>
              <a:srcRect l="28696" t="74481" r="33202" b="1673"/>
              <a:stretch/>
            </p:blipFill>
            <p:spPr>
              <a:xfrm>
                <a:off x="4612444" y="311055"/>
                <a:ext cx="4412331" cy="2057852"/>
              </a:xfrm>
              <a:prstGeom prst="rect">
                <a:avLst/>
              </a:prstGeom>
            </p:spPr>
          </p:pic>
          <p:sp>
            <p:nvSpPr>
              <p:cNvPr id="21" name="Trapezoid 20"/>
              <p:cNvSpPr/>
              <p:nvPr/>
            </p:nvSpPr>
            <p:spPr>
              <a:xfrm>
                <a:off x="4546986" y="2213156"/>
                <a:ext cx="4564285" cy="387717"/>
              </a:xfrm>
              <a:prstGeom prst="trapezoid">
                <a:avLst>
                  <a:gd name="adj" fmla="val 30402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Title 1"/>
            <p:cNvSpPr txBox="1">
              <a:spLocks/>
            </p:cNvSpPr>
            <p:nvPr/>
          </p:nvSpPr>
          <p:spPr>
            <a:xfrm>
              <a:off x="5600357" y="2387744"/>
              <a:ext cx="2607426" cy="50170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h-TH" sz="4000" b="1" dirty="0" smtClean="0">
                  <a:solidFill>
                    <a:schemeClr val="bg1"/>
                  </a:solidFill>
                  <a:latin typeface="Rsu" panose="02000506040000020003" pitchFamily="2" charset="-34"/>
                  <a:cs typeface="Rsu" panose="02000506040000020003" pitchFamily="2" charset="-34"/>
                </a:rPr>
                <a:t>ประเทศไทย </a:t>
              </a:r>
              <a:r>
                <a:rPr lang="en-US" sz="4000" b="1" dirty="0" smtClean="0">
                  <a:solidFill>
                    <a:schemeClr val="bg1"/>
                  </a:solidFill>
                  <a:latin typeface="Rsu" panose="02000506040000020003" pitchFamily="2" charset="-34"/>
                  <a:cs typeface="Rsu" panose="02000506040000020003" pitchFamily="2" charset="-34"/>
                </a:rPr>
                <a:t>4.0</a:t>
              </a:r>
              <a:endParaRPr lang="en-US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endParaRPr>
            </a:p>
          </p:txBody>
        </p:sp>
      </p:grpSp>
      <p:sp>
        <p:nvSpPr>
          <p:cNvPr id="5" name="Up-Down Arrow 4"/>
          <p:cNvSpPr/>
          <p:nvPr/>
        </p:nvSpPr>
        <p:spPr>
          <a:xfrm>
            <a:off x="6444154" y="2807211"/>
            <a:ext cx="668740" cy="906472"/>
          </a:xfrm>
          <a:prstGeom prst="upDownArrow">
            <a:avLst>
              <a:gd name="adj1" fmla="val 45918"/>
              <a:gd name="adj2" fmla="val 50000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8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" r="1094"/>
          <a:stretch/>
        </p:blipFill>
        <p:spPr>
          <a:xfrm>
            <a:off x="198308" y="1117850"/>
            <a:ext cx="5069140" cy="192065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8776" y="1433155"/>
            <a:ext cx="4637649" cy="13798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78109" y="3768357"/>
            <a:ext cx="4970666" cy="1778149"/>
          </a:xfrm>
          <a:prstGeom prst="roundRect">
            <a:avLst>
              <a:gd name="adj" fmla="val 9919"/>
            </a:avLst>
          </a:prstGeom>
          <a:noFill/>
          <a:ln w="9525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ดิจิทัลไทยแลนด์ (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Digital Thailand)</a:t>
            </a:r>
            <a:endParaRPr lang="th-TH" sz="3200" b="1" dirty="0">
              <a:solidFill>
                <a:schemeClr val="tx1">
                  <a:lumMod val="75000"/>
                  <a:lumOff val="25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	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  <a:r>
              <a:rPr lang="th-TH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หมายถึง ประเทศไทยสามารถสร้างสรรค์ และใช้ประโยชน์จาก</a:t>
            </a:r>
            <a:r>
              <a:rPr lang="th-TH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เทคโนโลยีดิจิทัล</a:t>
            </a:r>
            <a:r>
              <a:rPr lang="th-TH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อย่างเต็มศักยภาพในการพัฒนา โครงสร้างพื้นฐาน นวัตกรรม ข้อมูล ทุนมนุษย์ และทรัพยากรอื่นใด เพื่อขับเคลื่อนการพัฒนาเศรษฐกิจและสังคมของประเทศ ไปสู่ความมั่นคง มั่งคั่ง และยั่งยืน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70748" y="1502447"/>
            <a:ext cx="3366746" cy="1323439"/>
          </a:xfrm>
          <a:prstGeom prst="rect">
            <a:avLst/>
          </a:prstGeom>
          <a:noFill/>
          <a:ln w="349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4000" b="1" dirty="0">
                <a:solidFill>
                  <a:schemeClr val="accent5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ปฏิรูปประเทศไทยสู่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th-TH" sz="4000" b="1" dirty="0" err="1">
                <a:solidFill>
                  <a:schemeClr val="accent5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ดิจิทัล</a:t>
            </a:r>
            <a:r>
              <a:rPr lang="th-TH" sz="4000" b="1" dirty="0">
                <a:solidFill>
                  <a:schemeClr val="accent5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ไทยแลนด์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151696" y="336991"/>
            <a:ext cx="2677021" cy="830997"/>
            <a:chOff x="2370689" y="554254"/>
            <a:chExt cx="2677021" cy="830997"/>
          </a:xfrm>
        </p:grpSpPr>
        <p:sp>
          <p:nvSpPr>
            <p:cNvPr id="3" name="TextBox 2"/>
            <p:cNvSpPr txBox="1"/>
            <p:nvPr/>
          </p:nvSpPr>
          <p:spPr>
            <a:xfrm>
              <a:off x="3199127" y="554254"/>
              <a:ext cx="184858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800" b="1" dirty="0">
                  <a:latin typeface="Rsu" panose="02000506040000020003" pitchFamily="2" charset="-34"/>
                  <a:cs typeface="Rsu" panose="02000506040000020003" pitchFamily="2" charset="-34"/>
                </a:rPr>
                <a:t>วิสัยทัศน์</a:t>
              </a:r>
              <a:endParaRPr lang="en-US" sz="4800" dirty="0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0689" y="697220"/>
              <a:ext cx="772528" cy="487911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77" y="6172061"/>
            <a:ext cx="8393723" cy="5517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3358" y="407213"/>
            <a:ext cx="3674895" cy="4867421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14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09253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3394"/>
            <a:ext cx="9144000" cy="52425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5" y="144565"/>
            <a:ext cx="7886700" cy="1183341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ภูมิทัศน์ดิจิทัลของไทยในระยะเวลา ๒๐</a:t>
            </a:r>
            <a:r>
              <a:rPr lang="en-US" sz="40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  <a:r>
              <a:rPr lang="th-TH" sz="40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ปี</a:t>
            </a:r>
            <a:endParaRPr lang="en-US" sz="40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15</a:t>
            </a:fld>
            <a:endParaRPr lang="en-US" sz="1200" dirty="0"/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59723" y="1502353"/>
            <a:ext cx="30395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ระยะที่ ๑</a:t>
            </a:r>
            <a:endParaRPr lang="en-US" sz="2000" b="1" dirty="0">
              <a:solidFill>
                <a:prstClr val="black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en-US" sz="2000" dirty="0">
                <a:solidFill>
                  <a:srgbClr val="4472C4">
                    <a:lumMod val="75000"/>
                  </a:srgbClr>
                </a:solidFill>
                <a:latin typeface="Rsu" panose="02000506040000020003" pitchFamily="2" charset="-34"/>
                <a:cs typeface="Rsu" panose="02000506040000020003" pitchFamily="2" charset="-34"/>
              </a:rPr>
              <a:t>Digital Foundation </a:t>
            </a:r>
          </a:p>
          <a:p>
            <a:pPr algn="ctr"/>
            <a:r>
              <a:rPr lang="th-TH" sz="1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ประเทศไทยลงทุน และสร้างฐานรากในการพัฒนาเศรษฐกิจและสังคมดิจิทัล</a:t>
            </a:r>
          </a:p>
        </p:txBody>
      </p:sp>
      <p:sp>
        <p:nvSpPr>
          <p:cNvPr id="30" name="TextBox 29">
            <a:hlinkClick r:id="" action="ppaction://noaction"/>
          </p:cNvPr>
          <p:cNvSpPr txBox="1"/>
          <p:nvPr/>
        </p:nvSpPr>
        <p:spPr>
          <a:xfrm>
            <a:off x="2194904" y="4603870"/>
            <a:ext cx="268585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ระยะที่ ๒</a:t>
            </a:r>
            <a:endParaRPr lang="en-US" b="1" dirty="0">
              <a:solidFill>
                <a:prstClr val="black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en-US" sz="2000" dirty="0">
                <a:solidFill>
                  <a:srgbClr val="4472C4">
                    <a:lumMod val="75000"/>
                  </a:srgbClr>
                </a:solidFill>
                <a:latin typeface="Rsu" panose="02000506040000020003" pitchFamily="2" charset="-34"/>
                <a:cs typeface="Rsu" panose="02000506040000020003" pitchFamily="2" charset="-34"/>
              </a:rPr>
              <a:t>Digital Thailand I: Inclusion</a:t>
            </a:r>
          </a:p>
          <a:p>
            <a:pPr algn="ctr"/>
            <a:r>
              <a:rPr lang="th-TH" sz="1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ทุกภาคส่วนของประเทศไทยมีส่วนร่วมในเศรษฐกิจและสังคมดิจิทัลตามแนวทางประชารัฐ</a:t>
            </a:r>
          </a:p>
        </p:txBody>
      </p:sp>
      <p:sp>
        <p:nvSpPr>
          <p:cNvPr id="31" name="TextBox 30">
            <a:hlinkClick r:id="" action="ppaction://noaction"/>
          </p:cNvPr>
          <p:cNvSpPr txBox="1"/>
          <p:nvPr/>
        </p:nvSpPr>
        <p:spPr>
          <a:xfrm>
            <a:off x="4081035" y="1220774"/>
            <a:ext cx="306535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ระยะที่ ๓</a:t>
            </a:r>
            <a:endParaRPr lang="en-US" b="1" dirty="0">
              <a:solidFill>
                <a:prstClr val="black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rgbClr val="4472C4">
                    <a:lumMod val="75000"/>
                  </a:srgbClr>
                </a:solidFill>
                <a:latin typeface="Rsu" panose="02000506040000020003" pitchFamily="2" charset="-34"/>
                <a:cs typeface="Rsu" panose="02000506040000020003" pitchFamily="2" charset="-34"/>
              </a:rPr>
              <a:t>Digital Thailand II: </a:t>
            </a:r>
          </a:p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rgbClr val="4472C4">
                    <a:lumMod val="75000"/>
                  </a:srgbClr>
                </a:solidFill>
                <a:latin typeface="Rsu" panose="02000506040000020003" pitchFamily="2" charset="-34"/>
                <a:cs typeface="Rsu" panose="02000506040000020003" pitchFamily="2" charset="-34"/>
              </a:rPr>
              <a:t>Full Transformation</a:t>
            </a:r>
            <a:endParaRPr lang="en-US" dirty="0">
              <a:solidFill>
                <a:srgbClr val="4472C4">
                  <a:lumMod val="75000"/>
                </a:srgb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th-TH" sz="1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ประเทศไทยก้าวสู่การ</a:t>
            </a:r>
            <a:r>
              <a:rPr lang="th-TH" sz="1600" dirty="0" err="1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เป็นดิจิทัล</a:t>
            </a:r>
            <a:r>
              <a:rPr lang="th-TH" sz="1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ไทยแลนด์</a:t>
            </a:r>
          </a:p>
          <a:p>
            <a:pPr algn="ctr"/>
            <a:r>
              <a:rPr lang="th-TH" sz="1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ที่ขับเคลื่อนและใช้ประโยชน์จากนวัตกรรมดิจิทัลได้อย่างเต็มศักยภาพ</a:t>
            </a:r>
          </a:p>
        </p:txBody>
      </p:sp>
      <p:sp>
        <p:nvSpPr>
          <p:cNvPr id="32" name="TextBox 31">
            <a:hlinkClick r:id="rId5" action="ppaction://hlinksldjump"/>
          </p:cNvPr>
          <p:cNvSpPr txBox="1"/>
          <p:nvPr/>
        </p:nvSpPr>
        <p:spPr>
          <a:xfrm>
            <a:off x="6052152" y="4603874"/>
            <a:ext cx="30918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ระยะที่ ๔</a:t>
            </a:r>
          </a:p>
          <a:p>
            <a:pPr algn="ctr"/>
            <a:r>
              <a:rPr lang="en-US" sz="2000" dirty="0">
                <a:solidFill>
                  <a:srgbClr val="4472C4">
                    <a:lumMod val="75000"/>
                  </a:srgbClr>
                </a:solidFill>
                <a:latin typeface="Rsu" panose="02000506040000020003" pitchFamily="2" charset="-34"/>
                <a:cs typeface="Rsu" panose="02000506040000020003" pitchFamily="2" charset="-34"/>
              </a:rPr>
              <a:t>Global Digital Leadership</a:t>
            </a:r>
            <a:endParaRPr lang="th-TH" sz="1600" dirty="0">
              <a:solidFill>
                <a:srgbClr val="4472C4">
                  <a:lumMod val="75000"/>
                </a:srgb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th-TH" sz="1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ประเทศไทยอยู่ในกลุ่มประเทศที่พัฒนาแล้ว สามารถใช้</a:t>
            </a:r>
            <a:r>
              <a:rPr lang="th-TH" sz="1600" dirty="0" err="1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เทคโนโลยีดิจิทัล</a:t>
            </a:r>
            <a:r>
              <a:rPr lang="th-TH" sz="1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</a:p>
          <a:p>
            <a:pPr algn="ctr"/>
            <a:r>
              <a:rPr lang="th-TH" sz="1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สร้างมูลค่าทางเศรษฐกิจ</a:t>
            </a:r>
          </a:p>
          <a:p>
            <a:pPr algn="ctr"/>
            <a:r>
              <a:rPr lang="th-TH" sz="1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และคุณค่าทางสังคมอย่างยั่งยืน</a:t>
            </a:r>
          </a:p>
        </p:txBody>
      </p:sp>
      <p:sp>
        <p:nvSpPr>
          <p:cNvPr id="14" name="Rectangle 13">
            <a:hlinkClick r:id="rId4" action="ppaction://hlinksldjump"/>
          </p:cNvPr>
          <p:cNvSpPr/>
          <p:nvPr/>
        </p:nvSpPr>
        <p:spPr>
          <a:xfrm>
            <a:off x="232747" y="2856538"/>
            <a:ext cx="27307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solidFill>
                  <a:srgbClr val="FCB215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๑ ปี ๖ เดือน</a:t>
            </a:r>
            <a:endParaRPr lang="en-US" sz="3200" dirty="0">
              <a:solidFill>
                <a:srgbClr val="FCB215"/>
              </a:solidFill>
            </a:endParaRPr>
          </a:p>
        </p:txBody>
      </p:sp>
      <p:sp>
        <p:nvSpPr>
          <p:cNvPr id="21" name="Rectangle 20">
            <a:hlinkClick r:id="" action="ppaction://noaction"/>
          </p:cNvPr>
          <p:cNvSpPr/>
          <p:nvPr/>
        </p:nvSpPr>
        <p:spPr>
          <a:xfrm>
            <a:off x="2188635" y="4023897"/>
            <a:ext cx="27307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solidFill>
                  <a:srgbClr val="8CC63F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๕ ปี</a:t>
            </a:r>
            <a:endParaRPr lang="en-US" sz="3200" dirty="0">
              <a:solidFill>
                <a:srgbClr val="8CC63F"/>
              </a:solidFill>
            </a:endParaRPr>
          </a:p>
        </p:txBody>
      </p:sp>
      <p:sp>
        <p:nvSpPr>
          <p:cNvPr id="22" name="Rectangle 21">
            <a:hlinkClick r:id="" action="ppaction://noaction"/>
          </p:cNvPr>
          <p:cNvSpPr/>
          <p:nvPr/>
        </p:nvSpPr>
        <p:spPr>
          <a:xfrm>
            <a:off x="4242571" y="2852214"/>
            <a:ext cx="27307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solidFill>
                  <a:srgbClr val="4DC8EC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๑๐ ปี</a:t>
            </a:r>
            <a:endParaRPr lang="en-US" sz="3200" dirty="0">
              <a:solidFill>
                <a:srgbClr val="4DC8EC"/>
              </a:solidFill>
            </a:endParaRPr>
          </a:p>
        </p:txBody>
      </p:sp>
      <p:sp>
        <p:nvSpPr>
          <p:cNvPr id="23" name="Rectangle 22">
            <a:hlinkClick r:id="rId5" action="ppaction://hlinksldjump"/>
          </p:cNvPr>
          <p:cNvSpPr/>
          <p:nvPr/>
        </p:nvSpPr>
        <p:spPr>
          <a:xfrm>
            <a:off x="6098651" y="4033178"/>
            <a:ext cx="27307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solidFill>
                  <a:srgbClr val="505062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๑๐ </a:t>
            </a:r>
            <a:r>
              <a:rPr lang="en-US" sz="3200" dirty="0">
                <a:solidFill>
                  <a:srgbClr val="505062"/>
                </a:solidFill>
                <a:latin typeface="Rsu" panose="02000506040000020003" pitchFamily="2" charset="-34"/>
                <a:cs typeface="Rsu" panose="02000506040000020003" pitchFamily="2" charset="-34"/>
              </a:rPr>
              <a:t>-</a:t>
            </a:r>
            <a:r>
              <a:rPr lang="th-TH" sz="3200" dirty="0">
                <a:solidFill>
                  <a:srgbClr val="505062"/>
                </a:solidFill>
                <a:latin typeface="Rsu" panose="02000506040000020003" pitchFamily="2" charset="-34"/>
                <a:cs typeface="Rsu" panose="02000506040000020003" pitchFamily="2" charset="-34"/>
              </a:rPr>
              <a:t> ๒๐ ปี</a:t>
            </a:r>
            <a:endParaRPr lang="en-US" sz="3200" dirty="0">
              <a:solidFill>
                <a:srgbClr val="50506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65" y="4778422"/>
            <a:ext cx="1049288" cy="9290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63"/>
          <a:stretch/>
        </p:blipFill>
        <p:spPr>
          <a:xfrm>
            <a:off x="7077825" y="1968090"/>
            <a:ext cx="909249" cy="7608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922" y="1570691"/>
            <a:ext cx="980992" cy="8686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342" y="5354387"/>
            <a:ext cx="969432" cy="91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5408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1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48" y="-208735"/>
            <a:ext cx="3054817" cy="3462127"/>
          </a:xfrm>
          <a:prstGeom prst="rect">
            <a:avLst/>
          </a:prstGeom>
        </p:spPr>
      </p:pic>
      <p:pic>
        <p:nvPicPr>
          <p:cNvPr id="124" name="Picture 1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1" y="4030074"/>
            <a:ext cx="3235958" cy="1684901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498" y="1420744"/>
            <a:ext cx="2205851" cy="1644644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48931">
            <a:off x="4681439" y="3480355"/>
            <a:ext cx="2064003" cy="2176585"/>
          </a:xfrm>
          <a:prstGeom prst="rect">
            <a:avLst/>
          </a:prstGeom>
        </p:spPr>
      </p:pic>
      <p:sp>
        <p:nvSpPr>
          <p:cNvPr id="127" name="TextBox 126"/>
          <p:cNvSpPr txBox="1"/>
          <p:nvPr/>
        </p:nvSpPr>
        <p:spPr>
          <a:xfrm>
            <a:off x="3370846" y="1206862"/>
            <a:ext cx="3111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๑. เพิ่มขีดความสามารถในการแข่งขัน</a:t>
            </a:r>
            <a:r>
              <a:rPr lang="en-US" sz="2400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  <a:r>
              <a:rPr lang="th-TH" sz="2400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ก้าวทันเวทีโลก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579952" y="1182572"/>
            <a:ext cx="23285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 ขีดความสามารถในการแข่งขันของประเทศใน </a:t>
            </a:r>
            <a:r>
              <a: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World Competitiveness Scoreboard </a:t>
            </a:r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อยู่ในกลุ่มประเทศที่มีการพัฒนาสูงสุด ๑๕ อันดับแรก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5038231" y="2994240"/>
            <a:ext cx="37213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อุตสาหกรรมดิจิทัล</a:t>
            </a:r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มีส่วนสำคัญในการขับเคลื่อนประเทศไทยสู่การเป็นประเทศที่มีรายได้สูง โดยสัดส่วนมูลค่า</a:t>
            </a:r>
            <a:r>
              <a:rPr lang="th-TH" sz="1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อุตสาหกรรมดิจิทัล</a:t>
            </a:r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ต่อ </a:t>
            </a:r>
            <a:r>
              <a: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GDP </a:t>
            </a:r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เพิ่มขึ้น เป็นร้อยละ ๒๕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6056097" y="3760925"/>
            <a:ext cx="294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๒. สร้างโอกาสและความเท่าเทียมทางสังคม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6368622" y="4552792"/>
            <a:ext cx="22989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ประชาชนทุกคนต้องสามารถเข้าถึงอินเทอร์เน็ตความเร็วสูงอันถือเป็นสาธารณูปโภคพื้นฐานประเภทหนึ่ง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417146" y="5572390"/>
            <a:ext cx="18725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ประชาชนทุกคน มีความรู้ ความเข้าใจ ความตระหนัก และทักษะในการใช้</a:t>
            </a:r>
            <a:r>
              <a:rPr lang="th-TH" sz="1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เทคโนโลยีดิจิทัล</a:t>
            </a:r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ให้เกิดประโยชน์และสร้างสรรค์ (</a:t>
            </a:r>
            <a:r>
              <a: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Digital Literacy)</a:t>
            </a:r>
            <a:endParaRPr lang="th-TH" sz="1400" b="1" dirty="0">
              <a:solidFill>
                <a:prstClr val="black">
                  <a:lumMod val="75000"/>
                  <a:lumOff val="25000"/>
                </a:prst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875148" y="5236118"/>
            <a:ext cx="2096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๓. พัฒนาทุนมนุษย์สู่ยุคดิจิทัล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515726" y="1930340"/>
            <a:ext cx="1996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๔.</a:t>
            </a:r>
            <a:r>
              <a:rPr lang="th-TH" sz="2400" b="1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ปฏิรูปภาครัฐ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98539" y="3193975"/>
            <a:ext cx="253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อันดับการพัฒนาด้าน</a:t>
            </a:r>
            <a:r>
              <a:rPr lang="th-TH" sz="1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รัฐบาลดิจิทัล</a:t>
            </a:r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 ในการจัดลำดับของ </a:t>
            </a:r>
            <a:r>
              <a: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UN e-Government rankings </a:t>
            </a:r>
            <a:r>
              <a:rPr lang="th-TH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อยู่ในกลุ่มประเทศที่มีการพัฒนาสูงสุด ๕๐ อันดับแรก</a:t>
            </a: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39" y="1837711"/>
            <a:ext cx="678199" cy="573859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336" y="2183112"/>
            <a:ext cx="628812" cy="636674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48" y="4296867"/>
            <a:ext cx="555189" cy="645222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756" y="4260840"/>
            <a:ext cx="658403" cy="589098"/>
          </a:xfrm>
          <a:prstGeom prst="rect">
            <a:avLst/>
          </a:prstGeom>
        </p:spPr>
      </p:pic>
      <p:sp>
        <p:nvSpPr>
          <p:cNvPr id="140" name="TextBox 139"/>
          <p:cNvSpPr txBox="1"/>
          <p:nvPr/>
        </p:nvSpPr>
        <p:spPr>
          <a:xfrm>
            <a:off x="3153480" y="3544178"/>
            <a:ext cx="2303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600" dirty="0" err="1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ดิจิทัล</a:t>
            </a:r>
            <a:r>
              <a:rPr lang="th-TH" sz="3600" dirty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ไทยแลนด์</a:t>
            </a:r>
            <a:endParaRPr lang="en-US" sz="3600" dirty="0">
              <a:solidFill>
                <a:prstClr val="black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141" name="Picture 1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496" y="2205719"/>
            <a:ext cx="1322893" cy="1328933"/>
          </a:xfrm>
          <a:prstGeom prst="rect">
            <a:avLst/>
          </a:prstGeom>
        </p:spPr>
      </p:pic>
      <p:sp>
        <p:nvSpPr>
          <p:cNvPr id="142" name="Rectangle 141"/>
          <p:cNvSpPr/>
          <p:nvPr/>
        </p:nvSpPr>
        <p:spPr>
          <a:xfrm>
            <a:off x="5512509" y="5292563"/>
            <a:ext cx="2857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SU" pitchFamily="2" charset="-34"/>
                <a:cs typeface="RSU" pitchFamily="2" charset="-34"/>
              </a:rPr>
              <a:t>อันดับการพัฒนาด้านเทคโนโลยีสารสนเทศและการสื่อสารของประเทศในดัชนี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SU" pitchFamily="2" charset="-34"/>
                <a:cs typeface="RSU" pitchFamily="2" charset="-34"/>
              </a:rPr>
              <a:t>ICT Development Index (IDI) </a:t>
            </a:r>
            <a:r>
              <a:rPr lang="th-TH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SU" pitchFamily="2" charset="-34"/>
                <a:cs typeface="RSU" pitchFamily="2" charset="-34"/>
              </a:rPr>
              <a:t>อยู่ในกลุ่มประเทศที่มีการพัฒนาสูงสุด ๔๐ อันดับแรก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RSU" pitchFamily="2" charset="-34"/>
              <a:cs typeface="RSU" pitchFamily="2" charset="-34"/>
            </a:endParaRPr>
          </a:p>
        </p:txBody>
      </p:sp>
      <p:grpSp>
        <p:nvGrpSpPr>
          <p:cNvPr id="143" name="Group 142"/>
          <p:cNvGrpSpPr/>
          <p:nvPr/>
        </p:nvGrpSpPr>
        <p:grpSpPr>
          <a:xfrm>
            <a:off x="790633" y="166388"/>
            <a:ext cx="3410244" cy="820540"/>
            <a:chOff x="1026152" y="169100"/>
            <a:chExt cx="3410244" cy="820540"/>
          </a:xfrm>
        </p:grpSpPr>
        <p:sp>
          <p:nvSpPr>
            <p:cNvPr id="144" name="TextBox 143"/>
            <p:cNvSpPr txBox="1"/>
            <p:nvPr/>
          </p:nvSpPr>
          <p:spPr>
            <a:xfrm>
              <a:off x="1823180" y="281754"/>
              <a:ext cx="261321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b="1" dirty="0">
                  <a:solidFill>
                    <a:srgbClr val="0070C0"/>
                  </a:solidFill>
                  <a:latin typeface="Rsu" panose="02000506040000020003" pitchFamily="2" charset="-34"/>
                  <a:cs typeface="Rsu" panose="02000506040000020003" pitchFamily="2" charset="-34"/>
                </a:rPr>
                <a:t>เป้าหมาย ๑๐ ปี</a:t>
              </a:r>
              <a:endParaRPr lang="en-US" sz="4000" dirty="0">
                <a:solidFill>
                  <a:srgbClr val="0070C0"/>
                </a:solidFill>
              </a:endParaRPr>
            </a:p>
          </p:txBody>
        </p:sp>
        <p:pic>
          <p:nvPicPr>
            <p:cNvPr id="145" name="Picture 144"/>
            <p:cNvPicPr>
              <a:picLocks noChangeAspect="1"/>
            </p:cNvPicPr>
            <p:nvPr/>
          </p:nvPicPr>
          <p:blipFill>
            <a:blip r:embed="rId1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50000"/>
                      </a14:imgEffect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52" y="169100"/>
              <a:ext cx="821361" cy="783031"/>
            </a:xfrm>
            <a:prstGeom prst="rect">
              <a:avLst/>
            </a:prstGeom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610182" y="6369970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16</a:t>
            </a:fld>
            <a:endParaRPr lang="en-US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6213976" y="6109113"/>
            <a:ext cx="26321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ลดความเหลื่อมล้ำ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Digital Divide</a:t>
            </a:r>
            <a:endParaRPr lang="th-TH" sz="2000" b="1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28993" y="140317"/>
            <a:ext cx="39064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พลิกโฉมประเทศไทย</a:t>
            </a:r>
          </a:p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Digital Transformation</a:t>
            </a:r>
            <a:endParaRPr lang="th-TH" sz="3200" b="1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20696" y="6056987"/>
            <a:ext cx="30214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สร้างคน สร้างงาน 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Smart People &amp; High Value Job</a:t>
            </a:r>
            <a:endParaRPr lang="th-TH" sz="2000" b="1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08802" y="1029604"/>
            <a:ext cx="2561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เข้าถึงข้อมูล</a:t>
            </a:r>
            <a:r>
              <a:rPr lang="en-US" sz="2000" b="1" dirty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/</a:t>
            </a:r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บริการภาครัฐ</a:t>
            </a:r>
            <a:endParaRPr lang="en-US" sz="2000" b="1" dirty="0" smtClean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Open Government</a:t>
            </a:r>
            <a:endParaRPr lang="th-TH" sz="2000" b="1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810974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/>
      <p:bldP spid="131" grpId="0"/>
      <p:bldP spid="132" grpId="0"/>
      <p:bldP spid="135" grpId="0"/>
      <p:bldP spid="1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364" y="385190"/>
            <a:ext cx="6031378" cy="6031378"/>
          </a:xfrm>
          <a:prstGeom prst="rect">
            <a:avLst/>
          </a:prstGeom>
        </p:spPr>
      </p:pic>
      <p:sp>
        <p:nvSpPr>
          <p:cNvPr id="92" name="Title 1"/>
          <p:cNvSpPr>
            <a:spLocks noGrp="1"/>
          </p:cNvSpPr>
          <p:nvPr>
            <p:ph type="title"/>
          </p:nvPr>
        </p:nvSpPr>
        <p:spPr>
          <a:xfrm>
            <a:off x="3332022" y="3698224"/>
            <a:ext cx="2533778" cy="770474"/>
          </a:xfrm>
        </p:spPr>
        <p:txBody>
          <a:bodyPr>
            <a:noAutofit/>
          </a:bodyPr>
          <a:lstStyle/>
          <a:p>
            <a:pPr algn="ctr"/>
            <a:r>
              <a:rPr lang="th-TH" b="1" dirty="0">
                <a:solidFill>
                  <a:schemeClr val="accent5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ยุทธศาสตร์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17</a:t>
            </a:fld>
            <a:endParaRPr lang="en-US" sz="1200" dirty="0"/>
          </a:p>
        </p:txBody>
      </p:sp>
      <p:sp>
        <p:nvSpPr>
          <p:cNvPr id="93" name="TextBox 92">
            <a:hlinkClick r:id="" action="ppaction://noaction"/>
          </p:cNvPr>
          <p:cNvSpPr txBox="1"/>
          <p:nvPr/>
        </p:nvSpPr>
        <p:spPr>
          <a:xfrm>
            <a:off x="5198295" y="1162657"/>
            <a:ext cx="1540130" cy="1228028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th-TH" dirty="0">
                <a:latin typeface="RSU" panose="02000506040000020003" pitchFamily="2" charset="-34"/>
                <a:cs typeface="RSU" panose="02000506040000020003" pitchFamily="2" charset="-34"/>
              </a:rPr>
              <a:t>๑.พัฒนาโครงสร้างพื้นฐานดิจิทัลประสิทธิภาพสูง</a:t>
            </a:r>
            <a:r>
              <a:rPr lang="en-US" dirty="0"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  <a:r>
              <a:rPr lang="th-TH" dirty="0">
                <a:latin typeface="RSU" panose="02000506040000020003" pitchFamily="2" charset="-34"/>
                <a:cs typeface="RSU" panose="02000506040000020003" pitchFamily="2" charset="-34"/>
              </a:rPr>
              <a:t>ให้ครอบคลุมทั่วประเทศ</a:t>
            </a:r>
            <a:endParaRPr lang="en-US" dirty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th-TH" sz="1400" b="1" dirty="0">
                <a:latin typeface="RSU" panose="02000506040000020003" pitchFamily="2" charset="-34"/>
                <a:cs typeface="RSU" panose="02000506040000020003" pitchFamily="2" charset="-34"/>
              </a:rPr>
              <a:t>เข้าถึง</a:t>
            </a:r>
            <a:r>
              <a:rPr lang="en-US" sz="1400" b="1" dirty="0"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  <a:r>
              <a:rPr lang="th-TH" sz="1400" b="1" dirty="0">
                <a:latin typeface="RSU" panose="02000506040000020003" pitchFamily="2" charset="-34"/>
                <a:cs typeface="RSU" panose="02000506040000020003" pitchFamily="2" charset="-34"/>
              </a:rPr>
              <a:t>พร้อมใช้ จ่ายได้</a:t>
            </a:r>
            <a:r>
              <a:rPr lang="en-US" sz="1400" b="1" dirty="0"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</a:p>
        </p:txBody>
      </p:sp>
      <p:sp>
        <p:nvSpPr>
          <p:cNvPr id="94" name="TextBox 93">
            <a:hlinkClick r:id="" action="ppaction://noaction"/>
          </p:cNvPr>
          <p:cNvSpPr txBox="1"/>
          <p:nvPr/>
        </p:nvSpPr>
        <p:spPr>
          <a:xfrm>
            <a:off x="5881062" y="3105346"/>
            <a:ext cx="1744395" cy="1129540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dirty="0">
                <a:latin typeface="RSU" panose="02000506040000020003" pitchFamily="2" charset="-34"/>
                <a:cs typeface="RSU" panose="02000506040000020003" pitchFamily="2" charset="-34"/>
              </a:rPr>
              <a:t>๒. ขับเคลื่อนเศรษฐกิจ</a:t>
            </a:r>
            <a:endParaRPr lang="en-US" dirty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th-TH" dirty="0">
                <a:latin typeface="RSU" panose="02000506040000020003" pitchFamily="2" charset="-34"/>
                <a:cs typeface="RSU" panose="02000506040000020003" pitchFamily="2" charset="-34"/>
              </a:rPr>
              <a:t>ด้วยเทคโนโลยีดิจิทัล</a:t>
            </a:r>
            <a:endParaRPr lang="en-US" dirty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lvl="0">
              <a:lnSpc>
                <a:spcPct val="80000"/>
              </a:lnSpc>
            </a:pPr>
            <a:r>
              <a:rPr lang="th-TH" sz="1400" b="1" dirty="0">
                <a:latin typeface="RSU" panose="02000506040000020003" pitchFamily="2" charset="-34"/>
                <a:cs typeface="RSU" panose="02000506040000020003" pitchFamily="2" charset="-34"/>
              </a:rPr>
              <a:t>ขับเคลื่อน </a:t>
            </a:r>
            <a:r>
              <a:rPr lang="en-US" sz="1400" b="1" dirty="0">
                <a:latin typeface="RSU" panose="02000506040000020003" pitchFamily="2" charset="-34"/>
                <a:cs typeface="RSU" panose="02000506040000020003" pitchFamily="2" charset="-34"/>
              </a:rPr>
              <a:t>New S-Curve </a:t>
            </a:r>
          </a:p>
          <a:p>
            <a:pPr lvl="0">
              <a:lnSpc>
                <a:spcPct val="80000"/>
              </a:lnSpc>
            </a:pPr>
            <a:r>
              <a:rPr lang="th-TH" sz="1400" b="1" dirty="0">
                <a:latin typeface="RSU" panose="02000506040000020003" pitchFamily="2" charset="-34"/>
                <a:cs typeface="RSU" panose="02000506040000020003" pitchFamily="2" charset="-34"/>
              </a:rPr>
              <a:t>เพิ่มศักยภาพ </a:t>
            </a:r>
            <a:r>
              <a:rPr lang="th-TH" sz="1400" b="1" dirty="0" smtClean="0">
                <a:latin typeface="RSU" panose="02000506040000020003" pitchFamily="2" charset="-34"/>
                <a:cs typeface="RSU" panose="02000506040000020003" pitchFamily="2" charset="-34"/>
              </a:rPr>
              <a:t>สร้าง</a:t>
            </a:r>
            <a:r>
              <a:rPr lang="th-TH" sz="1400" b="1" dirty="0">
                <a:latin typeface="RSU" panose="02000506040000020003" pitchFamily="2" charset="-34"/>
                <a:cs typeface="RSU" panose="02000506040000020003" pitchFamily="2" charset="-34"/>
              </a:rPr>
              <a:t>ธุรกิจ </a:t>
            </a:r>
            <a:endParaRPr lang="en-US" sz="1400" b="1" dirty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lvl="0">
              <a:lnSpc>
                <a:spcPct val="80000"/>
              </a:lnSpc>
            </a:pPr>
            <a:r>
              <a:rPr lang="th-TH" sz="1400" b="1" dirty="0">
                <a:latin typeface="RSU" panose="02000506040000020003" pitchFamily="2" charset="-34"/>
                <a:cs typeface="RSU" panose="02000506040000020003" pitchFamily="2" charset="-34"/>
              </a:rPr>
              <a:t>เพิ่มมูลค่า</a:t>
            </a:r>
          </a:p>
        </p:txBody>
      </p:sp>
      <p:sp>
        <p:nvSpPr>
          <p:cNvPr id="95" name="TextBox 94">
            <a:hlinkClick r:id="rId4" action="ppaction://hlinksldjump"/>
          </p:cNvPr>
          <p:cNvSpPr txBox="1"/>
          <p:nvPr/>
        </p:nvSpPr>
        <p:spPr>
          <a:xfrm>
            <a:off x="4299145" y="4877981"/>
            <a:ext cx="1914577" cy="1129540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๓. สร้างสังคมคุณภาพ</a:t>
            </a:r>
            <a:endParaRPr lang="en-US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th-TH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ด้วย</a:t>
            </a:r>
            <a:r>
              <a:rPr lang="th-TH" dirty="0" err="1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เทคโนโลยีดิจิทัล</a:t>
            </a:r>
            <a:r>
              <a:rPr lang="th-TH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  <a:endParaRPr lang="en-US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lvl="0" algn="ctr">
              <a:lnSpc>
                <a:spcPct val="80000"/>
              </a:lnSpc>
            </a:pPr>
            <a:r>
              <a:rPr lang="th-TH" sz="14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สร้างการมีส่วนร่วม </a:t>
            </a:r>
            <a:endParaRPr lang="en-US" sz="14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lvl="0" algn="ctr">
              <a:lnSpc>
                <a:spcPct val="80000"/>
              </a:lnSpc>
            </a:pPr>
            <a:r>
              <a:rPr lang="th-TH" sz="14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การใช้ประโยชน์อย่างทั่วถึง และเท่าเทียม</a:t>
            </a:r>
          </a:p>
        </p:txBody>
      </p:sp>
      <p:sp>
        <p:nvSpPr>
          <p:cNvPr id="96" name="TextBox 95">
            <a:hlinkClick r:id="" action="ppaction://noaction"/>
          </p:cNvPr>
          <p:cNvSpPr txBox="1"/>
          <p:nvPr/>
        </p:nvSpPr>
        <p:spPr>
          <a:xfrm>
            <a:off x="1545536" y="2154837"/>
            <a:ext cx="1900718" cy="1745093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      ๕. </a:t>
            </a:r>
            <a:r>
              <a:rPr lang="th-TH" sz="2000" dirty="0">
                <a:latin typeface="RSU" panose="02000506040000020003" pitchFamily="2" charset="-34"/>
                <a:cs typeface="RSU" panose="02000506040000020003" pitchFamily="2" charset="-34"/>
              </a:rPr>
              <a:t>พัฒนา</a:t>
            </a:r>
          </a:p>
          <a:p>
            <a:pPr algn="ctr">
              <a:lnSpc>
                <a:spcPct val="80000"/>
              </a:lnSpc>
            </a:pPr>
            <a:r>
              <a:rPr lang="th-TH" sz="2000" dirty="0">
                <a:latin typeface="RSU" panose="02000506040000020003" pitchFamily="2" charset="-34"/>
                <a:cs typeface="RSU" panose="02000506040000020003" pitchFamily="2" charset="-34"/>
              </a:rPr>
              <a:t>กำลังคนให้พร้อม</a:t>
            </a:r>
          </a:p>
          <a:p>
            <a:pPr algn="ctr">
              <a:lnSpc>
                <a:spcPct val="80000"/>
              </a:lnSpc>
            </a:pPr>
            <a:r>
              <a:rPr lang="th-TH" sz="2000" dirty="0">
                <a:latin typeface="RSU" panose="02000506040000020003" pitchFamily="2" charset="-34"/>
                <a:cs typeface="RSU" panose="02000506040000020003" pitchFamily="2" charset="-34"/>
              </a:rPr>
              <a:t>เข้าสู่ยุคเศรษฐกิจ</a:t>
            </a:r>
            <a:endParaRPr lang="en-US" sz="2000" dirty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th-TH" sz="2000" dirty="0">
                <a:latin typeface="RSU" panose="02000506040000020003" pitchFamily="2" charset="-34"/>
                <a:cs typeface="RSU" panose="02000506040000020003" pitchFamily="2" charset="-34"/>
              </a:rPr>
              <a:t>และ</a:t>
            </a:r>
            <a:r>
              <a:rPr lang="th-TH" sz="2000" dirty="0" err="1">
                <a:latin typeface="RSU" panose="02000506040000020003" pitchFamily="2" charset="-34"/>
                <a:cs typeface="RSU" panose="02000506040000020003" pitchFamily="2" charset="-34"/>
              </a:rPr>
              <a:t>สังคมดิจิทัล</a:t>
            </a:r>
            <a:endParaRPr lang="th-TH" sz="1000" b="1" dirty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>
              <a:lnSpc>
                <a:spcPct val="80000"/>
              </a:lnSpc>
            </a:pPr>
            <a:r>
              <a:rPr lang="th-TH" sz="1600" b="1" dirty="0">
                <a:latin typeface="RSU" panose="02000506040000020003" pitchFamily="2" charset="-34"/>
                <a:cs typeface="RSU" panose="02000506040000020003" pitchFamily="2" charset="-34"/>
              </a:rPr>
              <a:t>สร้างคน สร้างงาน </a:t>
            </a:r>
            <a:endParaRPr lang="en-US" sz="1600" b="1" dirty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>
              <a:lnSpc>
                <a:spcPct val="80000"/>
              </a:lnSpc>
            </a:pPr>
            <a:r>
              <a:rPr lang="th-TH" sz="1600" b="1" dirty="0">
                <a:latin typeface="RSU" panose="02000506040000020003" pitchFamily="2" charset="-34"/>
                <a:cs typeface="RSU" panose="02000506040000020003" pitchFamily="2" charset="-34"/>
              </a:rPr>
              <a:t>สร้างความเข้มแข็งจากภายใน</a:t>
            </a:r>
          </a:p>
        </p:txBody>
      </p:sp>
      <p:sp>
        <p:nvSpPr>
          <p:cNvPr id="97" name="TextBox 96">
            <a:hlinkClick r:id="" action="ppaction://noaction"/>
          </p:cNvPr>
          <p:cNvSpPr txBox="1"/>
          <p:nvPr/>
        </p:nvSpPr>
        <p:spPr>
          <a:xfrm>
            <a:off x="2425221" y="4281657"/>
            <a:ext cx="1813601" cy="1264962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lIns="36000" rIns="36000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b="1" dirty="0">
                <a:latin typeface="RSU" panose="02000506040000020003" pitchFamily="2" charset="-34"/>
                <a:cs typeface="RSU" panose="02000506040000020003" pitchFamily="2" charset="-34"/>
              </a:rPr>
              <a:t>๔. ปรับเปลี่ยน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th-TH" b="1" dirty="0">
                <a:latin typeface="RSU" panose="02000506040000020003" pitchFamily="2" charset="-34"/>
                <a:cs typeface="RSU" panose="02000506040000020003" pitchFamily="2" charset="-34"/>
              </a:rPr>
              <a:t>ภาครัฐสู่การเป็นรัฐบาลดิจิทัล</a:t>
            </a:r>
            <a:r>
              <a:rPr lang="en-US" b="1" dirty="0"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th-TH" sz="1400" b="1" dirty="0">
                <a:latin typeface="RSU" panose="02000506040000020003" pitchFamily="2" charset="-34"/>
                <a:cs typeface="RSU" panose="02000506040000020003" pitchFamily="2" charset="-34"/>
              </a:rPr>
              <a:t>โปร่งใส อำนวยความสะดวก รวดเร็ว เชื่อมโยงเป็นหนึ่งเดียว</a:t>
            </a:r>
          </a:p>
        </p:txBody>
      </p:sp>
      <p:sp>
        <p:nvSpPr>
          <p:cNvPr id="98" name="TextBox 97">
            <a:hlinkClick r:id="rId5" action="ppaction://hlinksldjump"/>
          </p:cNvPr>
          <p:cNvSpPr txBox="1"/>
          <p:nvPr/>
        </p:nvSpPr>
        <p:spPr>
          <a:xfrm>
            <a:off x="2957443" y="957632"/>
            <a:ext cx="1831682" cy="1140312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th-TH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๖.</a:t>
            </a:r>
            <a:r>
              <a:rPr lang="th-TH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 สร้างความเชื่อมั่นในการใช้</a:t>
            </a:r>
            <a:r>
              <a:rPr lang="th-TH" dirty="0" err="1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เทคโนโลยีดิจิทัล</a:t>
            </a:r>
            <a:endParaRPr lang="th-TH" sz="14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>
              <a:lnSpc>
                <a:spcPct val="80000"/>
              </a:lnSpc>
            </a:pPr>
            <a:r>
              <a:rPr lang="th-TH" sz="14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กฎระเบียบทันสมัย </a:t>
            </a:r>
            <a:br>
              <a:rPr lang="th-TH" sz="14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</a:br>
            <a:r>
              <a:rPr lang="th-TH" sz="14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เชื่อมั่นในการลงทุน</a:t>
            </a:r>
            <a:endParaRPr lang="en-US" sz="14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>
              <a:lnSpc>
                <a:spcPct val="80000"/>
              </a:lnSpc>
            </a:pPr>
            <a:r>
              <a:rPr lang="th-TH" sz="14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มีความมั่นคงปลอดภัย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625" y="275199"/>
            <a:ext cx="1980517" cy="148538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151" y="4820543"/>
            <a:ext cx="1861448" cy="139608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807" y="161116"/>
            <a:ext cx="1569443" cy="117708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5827"/>
            <a:ext cx="1727058" cy="129529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11" y="5151520"/>
            <a:ext cx="1604019" cy="120301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304" y="2635831"/>
            <a:ext cx="1820059" cy="136504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722" y="2544263"/>
            <a:ext cx="1232378" cy="126207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15498" y="6256305"/>
            <a:ext cx="61590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solidFill>
                  <a:prstClr val="black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แนวทางประชารัฐขับเคลื่อนยุทธศาสตร์</a:t>
            </a:r>
            <a:endParaRPr lang="en-US" sz="400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48824" y="7222"/>
            <a:ext cx="3562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ขยายโครงข่ายโทรคมนาคมที่ทันสมัย</a:t>
            </a:r>
            <a:endParaRPr lang="en-US" sz="2000" b="1" dirty="0" smtClean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00622" y="1927941"/>
            <a:ext cx="194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ก้าวทันเวทีโลก</a:t>
            </a:r>
          </a:p>
          <a:p>
            <a:pPr algn="r"/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ด้วยดิจิทัล</a:t>
            </a:r>
            <a:endParaRPr lang="en-US" sz="2000" b="1" dirty="0" smtClean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32236" y="4202491"/>
            <a:ext cx="194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สร้างโอกาส </a:t>
            </a:r>
          </a:p>
          <a:p>
            <a:pPr algn="r"/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สร้างความเท่าเทียม</a:t>
            </a:r>
            <a:endParaRPr lang="en-US" sz="2000" b="1" dirty="0" smtClean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370" y="4530956"/>
            <a:ext cx="18434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ยกระดับประสิทธิภาพและประสิทธิผลสู่รัฐบาลดิจิทัล</a:t>
            </a:r>
            <a:endParaRPr lang="en-US" sz="2000" b="1" dirty="0" smtClean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4570" y="2051132"/>
            <a:ext cx="1559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สร้างคนไทย </a:t>
            </a:r>
            <a:r>
              <a:rPr lang="en-US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4.0 + </a:t>
            </a:r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ดิจิทัล</a:t>
            </a:r>
            <a:endParaRPr lang="en-US" sz="2000" b="1" dirty="0" smtClean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370" y="402388"/>
            <a:ext cx="17744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สร้างระบบนิเวศดิจิทัลยั่งยืน เป็นที่ยอมรับในระดับสากล</a:t>
            </a:r>
            <a:endParaRPr lang="en-US" sz="2000" b="1" dirty="0" smtClean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099081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5" t="57098" r="20143" b="31710"/>
          <a:stretch/>
        </p:blipFill>
        <p:spPr bwMode="auto">
          <a:xfrm>
            <a:off x="83747" y="5831059"/>
            <a:ext cx="9022404" cy="102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>
          <a:xfrm>
            <a:off x="2440150" y="2748927"/>
            <a:ext cx="5641532" cy="856396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/>
            </a:r>
            <a:br>
              <a:rPr lang="th-TH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</a:br>
            <a:r>
              <a:rPr lang="th-TH" b="1" dirty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/>
            </a:r>
            <a:br>
              <a:rPr lang="th-TH" b="1" dirty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</a:br>
            <a:r>
              <a:rPr lang="th-TH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การขับเคลื่อนแผนพัฒนาดิจิทัลเพื่อเศรษฐกิจและสังคมใน</a:t>
            </a:r>
            <a:r>
              <a:rPr lang="en-US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 Healthcare Industry</a:t>
            </a:r>
            <a:r>
              <a:rPr lang="th-TH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/>
            </a:r>
            <a:br>
              <a:rPr lang="th-TH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</a:br>
            <a:r>
              <a:rPr lang="th-TH" sz="36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/>
            </a:r>
            <a:br>
              <a:rPr lang="th-TH" sz="36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</a:br>
            <a:endParaRPr lang="th-TH" b="1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8320177" y="6502499"/>
            <a:ext cx="785974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417E64F-5101-4882-8DAC-07068C8545AC}" type="slidenum">
              <a:rPr lang="th-TH" sz="1600" b="1" smtClean="0"/>
              <a:pPr>
                <a:defRPr/>
              </a:pPr>
              <a:t>18</a:t>
            </a:fld>
            <a:endParaRPr lang="th-TH" sz="1600" b="1" dirty="0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2123740" y="3722508"/>
            <a:ext cx="6371211" cy="14317"/>
          </a:xfrm>
          <a:prstGeom prst="line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สี่เหลี่ยมมุมมน 8"/>
          <p:cNvSpPr/>
          <p:nvPr/>
        </p:nvSpPr>
        <p:spPr>
          <a:xfrm>
            <a:off x="878132" y="2748930"/>
            <a:ext cx="1345829" cy="121697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14" b="1" i="1" dirty="0">
                <a:latin typeface="TH Sarabun New" pitchFamily="34" charset="-34"/>
                <a:cs typeface="TH Sarabun New" pitchFamily="34" charset="-34"/>
              </a:rPr>
              <a:t>3</a:t>
            </a:r>
            <a:endParaRPr lang="th-TH" sz="6614" b="1" i="1" dirty="0"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06991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024" y="109632"/>
            <a:ext cx="8928847" cy="76442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th-TH" sz="32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โครงการพัฒนา</a:t>
            </a:r>
            <a:r>
              <a:rPr lang="th-TH" sz="3200" b="1" dirty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ระบบระเบียนสุขภาพอิเล็กทรอนิกส์ส่วน</a:t>
            </a:r>
            <a:r>
              <a:rPr lang="th-TH" sz="32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บุคคล</a:t>
            </a:r>
            <a:br>
              <a:rPr lang="th-TH" sz="32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</a:br>
            <a:r>
              <a:rPr lang="th-TH" sz="32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เพื่อการบริการด้านสาธารณสุข</a:t>
            </a:r>
            <a:endParaRPr lang="en-US" sz="3200" b="1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024" y="1405404"/>
            <a:ext cx="2297058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400" dirty="0" smtClean="0">
                <a:cs typeface="RSU" panose="02000506040000020003"/>
              </a:rPr>
              <a:t>เป็นการนำเทคโนโลยีดิจิทัลมาสนับสนุนการบริการระบบสุขภาพส่วนบุคคลให้กับประชาชนและบุคลากรทางการแพทย์ เพื่อให้เกิดประโยชน์ด้านการให้บริการด้านสุขภาพและเพิ่มการเข้าถึงเทคโนโลยีดิจิทัลในภาคประชาชน</a:t>
            </a:r>
            <a:endParaRPr lang="en-US" sz="2400" dirty="0">
              <a:cs typeface="RSU" panose="0200050604000002000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082" y="1109382"/>
            <a:ext cx="6631789" cy="501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65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685" y="713960"/>
            <a:ext cx="8712299" cy="5433622"/>
          </a:xfrm>
          <a:ln w="38100">
            <a:noFill/>
            <a:prstDash val="sysDot"/>
          </a:ln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เทคโนโลยี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ดิจิทัลกับการเปลี่ยนแปลงทางเศรษฐกิจและ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สังคม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ทิศ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ทางการพัฒนาประเทศตามแผนพัฒนาดิจิทัลเพื่อเศรษฐกิจและ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สังคม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-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ดิจิทัลไทยแลนด์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 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ขับเคลื่อนแผนฯ ในระยะเร่งด่วนอย่างเป็น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รูปธรรมและต่อเนื่อง</a:t>
            </a:r>
            <a:endParaRPr lang="th-TH" sz="2400" b="1" dirty="0">
              <a:solidFill>
                <a:schemeClr val="accent1">
                  <a:lumMod val="50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marL="1028700" lvl="1" indent="-457200"/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ยกระดับและขยายโครงข่ายพื้นฐาน</a:t>
            </a:r>
            <a:r>
              <a:rPr lang="th-TH" sz="2400" dirty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เพื่อการเข้าถึงที่ทั่วถึงและเท่า</a:t>
            </a:r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เทียม</a:t>
            </a:r>
          </a:p>
          <a:p>
            <a:pPr marL="1028700" lvl="1" indent="-457200"/>
            <a:r>
              <a:rPr lang="th-TH" sz="2400" dirty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สร้างศักยภาพให้กับชุมชนทั่ว</a:t>
            </a:r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ประเทศ</a:t>
            </a:r>
          </a:p>
          <a:p>
            <a:pPr marL="1028700" lvl="1" indent="-457200"/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เสริม</a:t>
            </a:r>
            <a:r>
              <a:rPr lang="th-TH" sz="2400" dirty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ทักษะและโอกาสในการเรียนรู้ของ</a:t>
            </a:r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ประชาชน</a:t>
            </a:r>
          </a:p>
          <a:p>
            <a:pPr marL="1028700" lvl="1" indent="-457200"/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ส่งเสริม</a:t>
            </a:r>
            <a:r>
              <a:rPr lang="th-TH" sz="2400" dirty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ภาคธุรกิจให้เข้มแข็งด้วยเทคโนโลยีและ</a:t>
            </a:r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ข้อมูล</a:t>
            </a:r>
          </a:p>
          <a:p>
            <a:pPr marL="1028700" lvl="1" indent="-457200"/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ปรับเปลี่ยนภาครัฐสู่รัฐบาลดิจิทัล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marL="342900" lvl="3" indent="-342900">
              <a:buFont typeface="Wingdings" panose="05000000000000000000" pitchFamily="2" charset="2"/>
              <a:buChar char="v"/>
            </a:pP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การเตรียมความพร้อมของประเทศสู่ดิจิทัลไทยแลนด์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lvl="3" indent="-457200"/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ขับเคลื่อนอย่างบูรณาการทั้งระดับนโยบายและปฏิบัติ</a:t>
            </a:r>
          </a:p>
          <a:p>
            <a:pPr lvl="3" indent="-457200"/>
            <a:r>
              <a:rPr lang="th-TH" sz="2400" dirty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ปรับปรุงกฎหมาย กฎระเบียบให้รองรับ</a:t>
            </a:r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การพัฒนาเศรษฐกิจและสังคมดิจิทัล</a:t>
            </a:r>
            <a:endParaRPr lang="th-TH" sz="2800" dirty="0">
              <a:solidFill>
                <a:schemeClr val="accent2">
                  <a:lumMod val="75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lvl="3" indent="-457200"/>
            <a:r>
              <a:rPr lang="th-TH" sz="2400" dirty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เตรียมความพร้อมของหน่วยงานภาครัฐเข้าสู่ยุค</a:t>
            </a:r>
            <a:r>
              <a:rPr lang="th-TH" sz="2400" dirty="0" smtClean="0">
                <a:solidFill>
                  <a:schemeClr val="accent2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ดิจิทัล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400" smtClean="0"/>
              <a:pPr/>
              <a:t>2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30940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dirty="0" smtClean="0">
                <a:latin typeface="RSU"/>
                <a:cs typeface="RSU" panose="02000506040000020003"/>
              </a:rPr>
              <a:t>ขอบเขตการขยายผลระยะที่ </a:t>
            </a:r>
            <a:r>
              <a:rPr lang="en-US" sz="3200" dirty="0" smtClean="0">
                <a:latin typeface="RSU"/>
                <a:cs typeface="RSU" panose="02000506040000020003"/>
              </a:rPr>
              <a:t>3</a:t>
            </a:r>
            <a:endParaRPr lang="en-US" sz="3200" dirty="0">
              <a:latin typeface="RSU"/>
              <a:cs typeface="RSU" panose="02000506040000020003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" y="1690689"/>
            <a:ext cx="8515350" cy="4351338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th-TH" sz="2400" dirty="0" smtClean="0">
                <a:latin typeface="RSU"/>
                <a:cs typeface="RSU" panose="02000506040000020003"/>
              </a:rPr>
              <a:t>ขยายจังหวัดนำร่อง จำนวน </a:t>
            </a:r>
            <a:r>
              <a:rPr lang="en-US" sz="2400" dirty="0" smtClean="0">
                <a:latin typeface="RSU"/>
                <a:cs typeface="RSU" panose="02000506040000020003"/>
              </a:rPr>
              <a:t>4</a:t>
            </a:r>
            <a:r>
              <a:rPr lang="th-TH" sz="2400" dirty="0" smtClean="0">
                <a:latin typeface="RSU"/>
                <a:cs typeface="RSU" panose="02000506040000020003"/>
              </a:rPr>
              <a:t> จังหวัด ได้แก่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th-TH" sz="2400" dirty="0" smtClean="0">
                <a:latin typeface="RSU"/>
                <a:cs typeface="RSU" panose="02000506040000020003"/>
              </a:rPr>
              <a:t>จังหวัดภูเก็ต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th-TH" sz="2400" dirty="0" smtClean="0">
                <a:latin typeface="RSU"/>
                <a:cs typeface="RSU" panose="02000506040000020003"/>
              </a:rPr>
              <a:t>จังหวัดเพชรบูรณ์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th-TH" sz="2400" dirty="0" smtClean="0">
                <a:latin typeface="RSU"/>
                <a:cs typeface="RSU" panose="02000506040000020003"/>
              </a:rPr>
              <a:t>จังหวัดร้อยเอ็ด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th-TH" sz="2400" dirty="0" smtClean="0">
                <a:latin typeface="RSU"/>
                <a:cs typeface="RSU" panose="02000506040000020003"/>
              </a:rPr>
              <a:t>จังหวัดกาญจนบุรี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th-TH" sz="2400" dirty="0" smtClean="0">
                <a:latin typeface="RSU"/>
                <a:cs typeface="RSU" panose="02000506040000020003"/>
              </a:rPr>
              <a:t>นำร่องการใช้งานระบบระเบียนสุขภาพอิเล็กทรอนิกส์ส่วนบุคคล </a:t>
            </a:r>
            <a:r>
              <a:rPr lang="en-US" sz="2400" dirty="0" smtClean="0">
                <a:latin typeface="RSU"/>
                <a:cs typeface="RSU" panose="02000506040000020003"/>
              </a:rPr>
              <a:t>(Personal Health Record: PHR) </a:t>
            </a:r>
            <a:r>
              <a:rPr lang="th-TH" sz="2400" dirty="0" smtClean="0">
                <a:latin typeface="RSU"/>
                <a:cs typeface="RSU" panose="02000506040000020003"/>
              </a:rPr>
              <a:t>ของแต่ละจังหวัดนำร่อง </a:t>
            </a:r>
            <a:r>
              <a:rPr lang="en-US" sz="2400" dirty="0" smtClean="0">
                <a:latin typeface="RSU"/>
                <a:cs typeface="RSU" panose="02000506040000020003"/>
              </a:rPr>
              <a:t>4</a:t>
            </a:r>
            <a:r>
              <a:rPr lang="th-TH" sz="2400" dirty="0" smtClean="0">
                <a:latin typeface="RSU"/>
                <a:cs typeface="RSU" panose="02000506040000020003"/>
              </a:rPr>
              <a:t> จังหวัด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th-TH" sz="2400" dirty="0" smtClean="0">
                <a:latin typeface="RSU"/>
                <a:cs typeface="RSU" panose="02000506040000020003"/>
              </a:rPr>
              <a:t>อบรมการใช้งานระบบระเบียนสุขภาพอิเล็กทรอนิกส์ส่วนบุคคล</a:t>
            </a:r>
            <a:endParaRPr lang="en-US" sz="2400" dirty="0">
              <a:latin typeface="RSU"/>
              <a:cs typeface="RSU" panose="0200050604000002000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39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66871" y="6465203"/>
            <a:ext cx="683339" cy="365125"/>
          </a:xfrm>
        </p:spPr>
        <p:txBody>
          <a:bodyPr/>
          <a:lstStyle/>
          <a:p>
            <a:fld id="{B126F46B-83B6-4D74-95D8-FEBCB32F33BA}" type="slidenum">
              <a:rPr lang="en-US" sz="1400" smtClean="0">
                <a:solidFill>
                  <a:prstClr val="black">
                    <a:tint val="75000"/>
                  </a:prstClr>
                </a:solidFill>
                <a:cs typeface="RSU"/>
              </a:rPr>
              <a:pPr/>
              <a:t>21</a:t>
            </a:fld>
            <a:endParaRPr lang="en-US" sz="1400">
              <a:solidFill>
                <a:prstClr val="black">
                  <a:tint val="75000"/>
                </a:prstClr>
              </a:solidFill>
              <a:cs typeface="RSU"/>
            </a:endParaRPr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l="1658" t="2570" r="1319" b="34134"/>
          <a:stretch/>
        </p:blipFill>
        <p:spPr bwMode="auto">
          <a:xfrm>
            <a:off x="142693" y="1062250"/>
            <a:ext cx="8649202" cy="410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Rectangle 48"/>
          <p:cNvSpPr/>
          <p:nvPr/>
        </p:nvSpPr>
        <p:spPr>
          <a:xfrm>
            <a:off x="142693" y="150681"/>
            <a:ext cx="8907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000" b="1" kern="0" dirty="0">
                <a:solidFill>
                  <a:srgbClr val="0070C0"/>
                </a:solidFill>
                <a:latin typeface="RSU" pitchFamily="2" charset="-34"/>
                <a:cs typeface="RSU"/>
              </a:rPr>
              <a:t>โครงการยกระดับโครงสร้างพื้นฐานโทรคมนาคมเพื่อขับเคลื่อนเศรษฐกิจของประเทศ</a:t>
            </a:r>
          </a:p>
        </p:txBody>
      </p:sp>
      <p:sp>
        <p:nvSpPr>
          <p:cNvPr id="3" name="Rectangle 2"/>
          <p:cNvSpPr/>
          <p:nvPr/>
        </p:nvSpPr>
        <p:spPr>
          <a:xfrm>
            <a:off x="682065" y="6234116"/>
            <a:ext cx="782877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ea typeface="Calibri" panose="020F0502020204030204" pitchFamily="34" charset="0"/>
                <a:cs typeface="RSU"/>
              </a:rPr>
              <a:t>โครงข่ายอินเทอร์เน็ตความเร็ว</a:t>
            </a:r>
            <a:r>
              <a:rPr lang="th-TH" b="1" dirty="0" smtClean="0">
                <a:ea typeface="Calibri" panose="020F0502020204030204" pitchFamily="34" charset="0"/>
                <a:cs typeface="RSU"/>
              </a:rPr>
              <a:t>สูง </a:t>
            </a:r>
            <a:r>
              <a:rPr lang="en-US" b="1" dirty="0" smtClean="0">
                <a:ea typeface="Calibri" panose="020F0502020204030204" pitchFamily="34" charset="0"/>
                <a:cs typeface="RSU"/>
              </a:rPr>
              <a:t>= </a:t>
            </a:r>
            <a:r>
              <a:rPr lang="th-TH" b="1" dirty="0" smtClean="0">
                <a:ea typeface="Calibri" panose="020F0502020204030204" pitchFamily="34" charset="0"/>
                <a:cs typeface="RSU"/>
              </a:rPr>
              <a:t>สาธารณูปโภค</a:t>
            </a:r>
            <a:r>
              <a:rPr lang="th-TH" b="1" dirty="0">
                <a:ea typeface="Calibri" panose="020F0502020204030204" pitchFamily="34" charset="0"/>
                <a:cs typeface="RSU"/>
              </a:rPr>
              <a:t>พื้นฐานในโลกดิจิทัล</a:t>
            </a:r>
            <a:endParaRPr lang="en-US" b="1" dirty="0">
              <a:cs typeface="RSU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85840" y="579284"/>
            <a:ext cx="8907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000" b="1" kern="0" dirty="0" smtClean="0">
                <a:solidFill>
                  <a:srgbClr val="0070C0"/>
                </a:solidFill>
                <a:latin typeface="RSU" pitchFamily="2" charset="-34"/>
                <a:cs typeface="RSU"/>
              </a:rPr>
              <a:t>คนไทยไม่ว่าในพื้นที่ใดเข้าถึงอินเทอร์เน็ตความเร็วสูง</a:t>
            </a:r>
            <a:endParaRPr lang="th-TH" sz="2000" b="1" kern="0" dirty="0">
              <a:solidFill>
                <a:srgbClr val="0070C0"/>
              </a:solidFill>
              <a:latin typeface="RSU" pitchFamily="2" charset="-34"/>
              <a:cs typeface="RSU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39437" y="5447371"/>
            <a:ext cx="6455714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ea typeface="Calibri" panose="020F0502020204030204" pitchFamily="34" charset="0"/>
                <a:cs typeface="RSU"/>
              </a:rPr>
              <a:t>เป้าหมาย</a:t>
            </a:r>
            <a:r>
              <a:rPr lang="en-US" b="1" dirty="0" smtClean="0">
                <a:ea typeface="Calibri" panose="020F0502020204030204" pitchFamily="34" charset="0"/>
                <a:cs typeface="RSU"/>
              </a:rPr>
              <a:t>: </a:t>
            </a:r>
            <a:r>
              <a:rPr lang="th-TH" b="1" dirty="0" smtClean="0">
                <a:ea typeface="Calibri" panose="020F0502020204030204" pitchFamily="34" charset="0"/>
                <a:cs typeface="RSU"/>
              </a:rPr>
              <a:t>ครอบคลุม </a:t>
            </a:r>
            <a:r>
              <a:rPr lang="en-US" b="1" dirty="0" smtClean="0">
                <a:ea typeface="Calibri" panose="020F0502020204030204" pitchFamily="34" charset="0"/>
                <a:cs typeface="RSU"/>
              </a:rPr>
              <a:t>30,000</a:t>
            </a:r>
            <a:r>
              <a:rPr lang="th-TH" b="1" dirty="0" smtClean="0">
                <a:ea typeface="Calibri" panose="020F0502020204030204" pitchFamily="34" charset="0"/>
                <a:cs typeface="RSU"/>
              </a:rPr>
              <a:t> หมู่บ้านภายในกรกฎาคม </a:t>
            </a:r>
            <a:r>
              <a:rPr lang="en-US" b="1" dirty="0" smtClean="0">
                <a:ea typeface="Calibri" panose="020F0502020204030204" pitchFamily="34" charset="0"/>
                <a:cs typeface="RSU"/>
              </a:rPr>
              <a:t>2560</a:t>
            </a:r>
            <a:endParaRPr lang="en-US" b="1" dirty="0">
              <a:cs typeface="RSU"/>
            </a:endParaRPr>
          </a:p>
        </p:txBody>
      </p:sp>
    </p:spTree>
    <p:extLst>
      <p:ext uri="{BB962C8B-B14F-4D97-AF65-F5344CB8AC3E}">
        <p14:creationId xmlns:p14="http://schemas.microsoft.com/office/powerpoint/2010/main" val="3169861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22</a:t>
            </a:fld>
            <a:endParaRPr lang="en-US" sz="1200" dirty="0"/>
          </a:p>
        </p:txBody>
      </p:sp>
      <p:sp>
        <p:nvSpPr>
          <p:cNvPr id="6" name="Donut 5"/>
          <p:cNvSpPr/>
          <p:nvPr/>
        </p:nvSpPr>
        <p:spPr>
          <a:xfrm>
            <a:off x="4038309" y="1131326"/>
            <a:ext cx="1656470" cy="1656470"/>
          </a:xfrm>
          <a:prstGeom prst="donut">
            <a:avLst>
              <a:gd name="adj" fmla="val 10656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 rot="5400000">
            <a:off x="4550020" y="2286636"/>
            <a:ext cx="633047" cy="1350499"/>
          </a:xfrm>
          <a:prstGeom prst="chevron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88008" y="1718330"/>
            <a:ext cx="1212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kern="0" dirty="0" smtClean="0">
                <a:solidFill>
                  <a:srgbClr val="002060"/>
                </a:solidFill>
                <a:cs typeface="RSU" panose="02000506040000020003"/>
              </a:rPr>
              <a:t>เป้าหมาย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241149" y="3349383"/>
            <a:ext cx="3305907" cy="3305907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th-TH" sz="32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กศน.</a:t>
            </a:r>
          </a:p>
          <a:p>
            <a:pPr algn="ctr" defTabSz="685800"/>
            <a:r>
              <a:rPr lang="th-TH" sz="32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ศูนย์ดิจิทัลชุมขน</a:t>
            </a:r>
          </a:p>
          <a:p>
            <a:pPr algn="ctr" defTabSz="685800"/>
            <a:r>
              <a:rPr lang="th-TH" sz="32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โรงเรียน ตชด.</a:t>
            </a:r>
          </a:p>
          <a:p>
            <a:pPr algn="ctr" defTabSz="685800"/>
            <a:endParaRPr lang="th-TH" sz="32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pic>
        <p:nvPicPr>
          <p:cNvPr id="13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1324" y="5400531"/>
            <a:ext cx="780272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0" descr="http://www.sprint.com/landings/evo4glte/images/4g_lte_225x3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3513" y="3437201"/>
            <a:ext cx="234926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Wifi symbol man talks on wireless network — Stock Vector #808614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669" y="2221413"/>
            <a:ext cx="1056996" cy="105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 descr="Wifi symbol man talks on wireless network — Stock Vector #808614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348" y="2297121"/>
            <a:ext cx="782960" cy="78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Wifi symbol man talks on wireless network — Stock Vector #808614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606" y="2275436"/>
            <a:ext cx="587220" cy="58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2" descr="http://hongkonghotel.metroparkhotelkowloon.com/files/image/Free%20wif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241" y="1548019"/>
            <a:ext cx="1021750" cy="58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9" descr="https://cdn4.iconfinder.com/data/icons/IMPRESSIONS/networking/png/400/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7950" y="5204964"/>
            <a:ext cx="1267404" cy="99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http://www.aql.com/images/services/m2m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8407" y="3779593"/>
            <a:ext cx="1267404" cy="98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http://magnateqsolutions.com/images/fiber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4779" y="2633815"/>
            <a:ext cx="1267404" cy="99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5944478" y="709307"/>
            <a:ext cx="2919702" cy="1384995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lvl="0"/>
            <a:endParaRPr lang="th-TH" altLang="en-US" sz="2400" b="1" dirty="0" smtClean="0">
              <a:latin typeface="RSU" pitchFamily="2" charset="-34"/>
              <a:ea typeface="Tahoma" panose="020B0604030504040204" pitchFamily="34" charset="0"/>
              <a:cs typeface="RSU" pitchFamily="2" charset="-34"/>
              <a:sym typeface="Tahoma" panose="020B0604030504040204" pitchFamily="34" charset="0"/>
            </a:endParaRPr>
          </a:p>
          <a:p>
            <a:pPr lvl="0"/>
            <a:r>
              <a:rPr lang="th-TH" altLang="en-US" sz="2000" dirty="0" smtClean="0"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ให้บริการ</a:t>
            </a:r>
            <a:r>
              <a:rPr lang="th-TH" altLang="en-US" sz="2000" dirty="0"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อินเทอร์เน็ตสาธารณะผ่านสื่อสัญญาณที่เหมาะสมพร้อมบริการ </a:t>
            </a:r>
            <a:r>
              <a:rPr lang="en-US" altLang="en-US" sz="2000" dirty="0"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Free Wi-Fi </a:t>
            </a:r>
            <a:r>
              <a:rPr lang="th-TH" altLang="en-US" sz="2000" dirty="0"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แก่ประชาชน</a:t>
            </a:r>
            <a:endParaRPr lang="en-US" sz="2000" dirty="0">
              <a:latin typeface="RSU" pitchFamily="2" charset="-34"/>
              <a:cs typeface="RSU" pitchFamily="2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1290" y="74974"/>
            <a:ext cx="9004577" cy="829993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th-TH" sz="28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โครงการ</a:t>
            </a:r>
            <a:r>
              <a:rPr lang="en-US" sz="28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 Free </a:t>
            </a:r>
            <a:r>
              <a:rPr lang="en-US" sz="2800" b="1" kern="0" dirty="0" err="1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WiFi</a:t>
            </a:r>
            <a:r>
              <a:rPr lang="th-TH" sz="28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 สาธารณะชุมชน</a:t>
            </a:r>
            <a:endParaRPr lang="th-TH" sz="28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738446" y="3060955"/>
            <a:ext cx="16763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Fiber 30 Mbps</a:t>
            </a:r>
            <a:endParaRPr lang="en-US" sz="2400" dirty="0">
              <a:solidFill>
                <a:srgbClr val="0070C0"/>
              </a:solidFill>
              <a:latin typeface="RSU" pitchFamily="2" charset="-34"/>
              <a:cs typeface="RSU" pitchFamily="2" charset="-3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486503" y="4076780"/>
            <a:ext cx="1676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Wireless </a:t>
            </a:r>
          </a:p>
          <a:p>
            <a:pPr lvl="0"/>
            <a:r>
              <a:rPr lang="en-US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10-30 Mbps</a:t>
            </a:r>
            <a:endParaRPr lang="en-US" sz="2400" dirty="0">
              <a:solidFill>
                <a:srgbClr val="0070C0"/>
              </a:solidFill>
              <a:latin typeface="RSU" pitchFamily="2" charset="-34"/>
              <a:cs typeface="RSU" pitchFamily="2" charset="-34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671725" y="5464010"/>
            <a:ext cx="1299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Satellite </a:t>
            </a:r>
          </a:p>
          <a:p>
            <a:pPr lvl="0"/>
            <a:r>
              <a:rPr lang="en-US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4/2 Mbps</a:t>
            </a:r>
            <a:endParaRPr lang="en-US" sz="2400" dirty="0">
              <a:solidFill>
                <a:srgbClr val="0070C0"/>
              </a:solidFill>
              <a:latin typeface="RSU" pitchFamily="2" charset="-34"/>
              <a:cs typeface="RSU" pitchFamily="2" charset="-34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5701325"/>
            <a:ext cx="336507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93821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2400" b="1" dirty="0">
                <a:solidFill>
                  <a:prstClr val="black"/>
                </a:solidFill>
                <a:latin typeface="RSU" pitchFamily="2" charset="-34"/>
                <a:cs typeface="RSU"/>
              </a:rPr>
              <a:t>พร้อมระบบบริหารจัดการ </a:t>
            </a:r>
            <a:r>
              <a:rPr lang="en-US" sz="2400" b="1" dirty="0">
                <a:solidFill>
                  <a:prstClr val="black"/>
                </a:solidFill>
                <a:latin typeface="RSU" pitchFamily="2" charset="-34"/>
                <a:cs typeface="RSU"/>
              </a:rPr>
              <a:t>Wi-Fi</a:t>
            </a:r>
            <a:r>
              <a:rPr lang="th-TH" sz="2400" b="1" dirty="0">
                <a:solidFill>
                  <a:prstClr val="black"/>
                </a:solidFill>
                <a:latin typeface="RSU" pitchFamily="2" charset="-34"/>
                <a:cs typeface="RSU"/>
              </a:rPr>
              <a:t> เช่น </a:t>
            </a:r>
            <a:r>
              <a:rPr lang="en-US" sz="2400" b="1" dirty="0">
                <a:solidFill>
                  <a:prstClr val="black"/>
                </a:solidFill>
                <a:latin typeface="RSU" pitchFamily="2" charset="-34"/>
                <a:cs typeface="RSU"/>
              </a:rPr>
              <a:t>SMART </a:t>
            </a:r>
            <a:r>
              <a:rPr lang="en-US" sz="2400" b="1" dirty="0" smtClean="0">
                <a:solidFill>
                  <a:prstClr val="black"/>
                </a:solidFill>
                <a:latin typeface="RSU" pitchFamily="2" charset="-34"/>
                <a:cs typeface="RSU"/>
              </a:rPr>
              <a:t>Sign-On</a:t>
            </a:r>
            <a:r>
              <a:rPr lang="th-TH" sz="2400" b="1" dirty="0" smtClean="0">
                <a:solidFill>
                  <a:prstClr val="black"/>
                </a:solidFill>
                <a:latin typeface="RSU" pitchFamily="2" charset="-34"/>
                <a:cs typeface="RSU"/>
              </a:rPr>
              <a:t> และ </a:t>
            </a:r>
            <a:r>
              <a:rPr lang="en-US" sz="2400" b="1" dirty="0">
                <a:solidFill>
                  <a:prstClr val="black"/>
                </a:solidFill>
                <a:latin typeface="RSU" pitchFamily="2" charset="-34"/>
                <a:cs typeface="RSU"/>
              </a:rPr>
              <a:t>Wi-Fi Service Map</a:t>
            </a:r>
            <a:r>
              <a:rPr lang="th-TH" sz="2400" b="1" dirty="0">
                <a:solidFill>
                  <a:prstClr val="black"/>
                </a:solidFill>
                <a:latin typeface="RSU" pitchFamily="2" charset="-34"/>
                <a:cs typeface="RSU"/>
              </a:rPr>
              <a:t> เป็นต้น</a:t>
            </a:r>
            <a:endParaRPr lang="en-US" sz="2400" b="1" dirty="0">
              <a:solidFill>
                <a:prstClr val="black"/>
              </a:solidFill>
              <a:latin typeface="RSU" pitchFamily="2" charset="-34"/>
              <a:cs typeface="RSU"/>
            </a:endParaRPr>
          </a:p>
        </p:txBody>
      </p:sp>
      <p:sp>
        <p:nvSpPr>
          <p:cNvPr id="28" name="Flowchart: Terminator 27"/>
          <p:cNvSpPr/>
          <p:nvPr/>
        </p:nvSpPr>
        <p:spPr>
          <a:xfrm>
            <a:off x="3956622" y="3684298"/>
            <a:ext cx="1911453" cy="430402"/>
          </a:xfrm>
          <a:prstGeom prst="flowChartTermina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latin typeface="RSU" pitchFamily="2" charset="-34"/>
                <a:cs typeface="RSU" pitchFamily="2" charset="-34"/>
              </a:rPr>
              <a:t>10,000</a:t>
            </a:r>
            <a:r>
              <a:rPr lang="th-TH" b="1" dirty="0" smtClean="0">
                <a:latin typeface="RSU" pitchFamily="2" charset="-34"/>
                <a:cs typeface="RSU" pitchFamily="2" charset="-34"/>
              </a:rPr>
              <a:t> แห่ง</a:t>
            </a:r>
            <a:endParaRPr lang="en-US" b="1" dirty="0">
              <a:latin typeface="RSU" pitchFamily="2" charset="-34"/>
              <a:cs typeface="RSU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02854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ounded Rectangle 45"/>
          <p:cNvSpPr/>
          <p:nvPr/>
        </p:nvSpPr>
        <p:spPr>
          <a:xfrm>
            <a:off x="4875551" y="1917172"/>
            <a:ext cx="4163801" cy="4867816"/>
          </a:xfrm>
          <a:prstGeom prst="roundRect">
            <a:avLst>
              <a:gd name="adj" fmla="val 959"/>
            </a:avLst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911883" y="1955866"/>
            <a:ext cx="3148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>
              <a:defRPr/>
            </a:pPr>
            <a:r>
              <a:rPr lang="th-TH" sz="2400" b="1" dirty="0" smtClean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ชาวนาดิจิทัล </a:t>
            </a:r>
            <a:r>
              <a:rPr lang="en-US" sz="2400" b="1" dirty="0" smtClean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(Smart Farmers)</a:t>
            </a:r>
            <a:endParaRPr lang="en-US" sz="2400" b="1" dirty="0">
              <a:solidFill>
                <a:prstClr val="black"/>
              </a:solidFill>
              <a:latin typeface="RSU" pitchFamily="2" charset="-34"/>
              <a:ea typeface="Tahoma" panose="020B0604030504040204" pitchFamily="34" charset="0"/>
              <a:cs typeface="RSU" panose="02000506040000020003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365324" y="140942"/>
            <a:ext cx="58972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3200" b="1" kern="0" dirty="0" smtClean="0">
                <a:solidFill>
                  <a:schemeClr val="accent1">
                    <a:lumMod val="50000"/>
                  </a:schemeClr>
                </a:solidFill>
                <a:latin typeface="RSU" pitchFamily="2" charset="-34"/>
                <a:cs typeface="RSU" panose="02000506040000020003"/>
              </a:rPr>
              <a:t>โครงการยกระดับเครือข่ายศูนย์ดิจิทัลชุมชน</a:t>
            </a:r>
            <a:endParaRPr lang="th-TH" sz="3200" b="1" kern="0" dirty="0">
              <a:solidFill>
                <a:schemeClr val="accent1">
                  <a:lumMod val="50000"/>
                </a:schemeClr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56013" y="6370790"/>
            <a:ext cx="683339" cy="365125"/>
          </a:xfrm>
        </p:spPr>
        <p:txBody>
          <a:bodyPr/>
          <a:lstStyle/>
          <a:p>
            <a:fld id="{D57F1E4F-1CFF-5643-939E-217C01CDF565}" type="slidenum">
              <a:rPr lang="en-US" sz="1200" smtClean="0">
                <a:cs typeface="RSU" panose="02000506040000020003"/>
              </a:rPr>
              <a:pPr/>
              <a:t>23</a:t>
            </a:fld>
            <a:endParaRPr lang="en-US" sz="1200" dirty="0">
              <a:cs typeface="RSU" panose="02000506040000020003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27045" y="2422780"/>
            <a:ext cx="16120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defRPr/>
            </a:pPr>
            <a:r>
              <a:rPr lang="th-TH" sz="2400" b="1" dirty="0" smtClean="0">
                <a:solidFill>
                  <a:schemeClr val="accent2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สนับสนุนปฏิรูปภาคเกษตร</a:t>
            </a:r>
            <a:endParaRPr lang="en-US" sz="2400" b="1" dirty="0">
              <a:solidFill>
                <a:schemeClr val="accent2"/>
              </a:solidFill>
              <a:latin typeface="RSU" pitchFamily="2" charset="-34"/>
              <a:ea typeface="Tahoma" panose="020B0604030504040204" pitchFamily="34" charset="0"/>
              <a:cs typeface="RSU" panose="02000506040000020003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345662" y="5584659"/>
            <a:ext cx="1829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defRPr/>
            </a:pPr>
            <a:r>
              <a:rPr lang="th-TH" sz="2400" b="1" dirty="0" smtClean="0">
                <a:solidFill>
                  <a:schemeClr val="accent2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ประชาชนเข้าถึง</a:t>
            </a:r>
          </a:p>
          <a:p>
            <a:pPr fontAlgn="b">
              <a:defRPr/>
            </a:pPr>
            <a:r>
              <a:rPr lang="th-TH" sz="2400" b="1" dirty="0" smtClean="0">
                <a:solidFill>
                  <a:schemeClr val="accent2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ข้อมูลข่าวสารบริการภาครัฐ</a:t>
            </a:r>
            <a:endParaRPr lang="en-US" sz="2400" b="1" dirty="0">
              <a:solidFill>
                <a:schemeClr val="accent2"/>
              </a:solidFill>
              <a:latin typeface="RSU" pitchFamily="2" charset="-34"/>
              <a:ea typeface="Tahoma" panose="020B0604030504040204" pitchFamily="34" charset="0"/>
              <a:cs typeface="RSU" panose="02000506040000020003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648" y="2332365"/>
            <a:ext cx="2040440" cy="11476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0985">
            <a:off x="6782576" y="2933628"/>
            <a:ext cx="669580" cy="6695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"/>
          <a:stretch/>
        </p:blipFill>
        <p:spPr>
          <a:xfrm>
            <a:off x="5068639" y="5538655"/>
            <a:ext cx="2017801" cy="1136620"/>
          </a:xfrm>
          <a:prstGeom prst="rect">
            <a:avLst/>
          </a:prstGeom>
        </p:spPr>
      </p:pic>
      <p:sp>
        <p:nvSpPr>
          <p:cNvPr id="106" name="Rectangle 105"/>
          <p:cNvSpPr/>
          <p:nvPr/>
        </p:nvSpPr>
        <p:spPr>
          <a:xfrm>
            <a:off x="4911642" y="5044527"/>
            <a:ext cx="36952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>
              <a:defRPr/>
            </a:pPr>
            <a:r>
              <a:rPr lang="th-TH" sz="2400" b="1" dirty="0" smtClean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สาธารณสุข</a:t>
            </a:r>
            <a:r>
              <a:rPr lang="en-US" sz="2400" b="1" dirty="0" smtClean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/</a:t>
            </a:r>
            <a:r>
              <a:rPr lang="th-TH" sz="2400" b="1" dirty="0" smtClean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บริการภาครัฐรูปแบบใหม่</a:t>
            </a:r>
            <a:endParaRPr lang="en-US" sz="2400" b="1" dirty="0">
              <a:solidFill>
                <a:prstClr val="black"/>
              </a:solidFill>
              <a:latin typeface="RSU" pitchFamily="2" charset="-34"/>
              <a:ea typeface="Tahoma" panose="020B0604030504040204" pitchFamily="34" charset="0"/>
              <a:cs typeface="RSU" panose="02000506040000020003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941767" y="3558436"/>
            <a:ext cx="3925092" cy="1567253"/>
            <a:chOff x="4896989" y="5117573"/>
            <a:chExt cx="3925092" cy="1567253"/>
          </a:xfrm>
        </p:grpSpPr>
        <p:sp>
          <p:nvSpPr>
            <p:cNvPr id="105" name="Rectangle 104"/>
            <p:cNvSpPr/>
            <p:nvPr/>
          </p:nvSpPr>
          <p:spPr>
            <a:xfrm>
              <a:off x="7305006" y="5484497"/>
              <a:ext cx="125226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">
                <a:defRPr/>
              </a:pPr>
              <a:r>
                <a:rPr lang="th-TH" sz="2400" b="1" dirty="0" smtClean="0">
                  <a:solidFill>
                    <a:schemeClr val="accent2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สร้างโอกาส</a:t>
              </a:r>
              <a:endParaRPr lang="en-US" sz="2400" b="1" dirty="0" smtClean="0">
                <a:solidFill>
                  <a:schemeClr val="accent2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endParaRPr>
            </a:p>
            <a:p>
              <a:pPr fontAlgn="b">
                <a:defRPr/>
              </a:pPr>
              <a:r>
                <a:rPr lang="th-TH" sz="2400" b="1" dirty="0" smtClean="0">
                  <a:solidFill>
                    <a:schemeClr val="accent2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สร้างงาน </a:t>
              </a:r>
            </a:p>
            <a:p>
              <a:pPr fontAlgn="b">
                <a:defRPr/>
              </a:pPr>
              <a:r>
                <a:rPr lang="th-TH" sz="2400" b="1" dirty="0" smtClean="0">
                  <a:solidFill>
                    <a:schemeClr val="accent2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สร้างอาชีพ</a:t>
              </a:r>
              <a:endParaRPr lang="en-US" sz="2400" b="1" dirty="0">
                <a:solidFill>
                  <a:schemeClr val="accent2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endParaRPr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1546" y="5559111"/>
              <a:ext cx="2065315" cy="1051100"/>
            </a:xfrm>
            <a:prstGeom prst="rect">
              <a:avLst/>
            </a:prstGeom>
          </p:spPr>
        </p:pic>
        <p:sp>
          <p:nvSpPr>
            <p:cNvPr id="107" name="Rectangle 106"/>
            <p:cNvSpPr/>
            <p:nvPr/>
          </p:nvSpPr>
          <p:spPr>
            <a:xfrm>
              <a:off x="4896989" y="5117573"/>
              <a:ext cx="39250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">
                <a:defRPr/>
              </a:pPr>
              <a:r>
                <a:rPr lang="th-TH" sz="2400" b="1" dirty="0" smtClean="0">
                  <a:solidFill>
                    <a:prstClr val="black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อีคอมเมิร์ซชุมชน</a:t>
              </a:r>
              <a:r>
                <a:rPr lang="en-US" sz="2400" b="1" dirty="0" smtClean="0">
                  <a:solidFill>
                    <a:prstClr val="black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/</a:t>
              </a:r>
              <a:r>
                <a:rPr lang="th-TH" sz="2400" b="1" dirty="0" smtClean="0">
                  <a:solidFill>
                    <a:prstClr val="black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ท่องเที่ยวชุมชน</a:t>
              </a:r>
              <a:endParaRPr lang="en-US" sz="2400" b="1" dirty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5064" y="309757"/>
            <a:ext cx="4124009" cy="3174717"/>
            <a:chOff x="-466394" y="244860"/>
            <a:chExt cx="4804357" cy="3698457"/>
          </a:xfrm>
        </p:grpSpPr>
        <p:grpSp>
          <p:nvGrpSpPr>
            <p:cNvPr id="6" name="Group 5"/>
            <p:cNvGrpSpPr/>
            <p:nvPr/>
          </p:nvGrpSpPr>
          <p:grpSpPr>
            <a:xfrm>
              <a:off x="47852" y="889444"/>
              <a:ext cx="4290111" cy="2737249"/>
              <a:chOff x="67610" y="1605612"/>
              <a:chExt cx="4290111" cy="2737249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7"/>
              <a:srcRect l="8486" t="8448" r="12323" b="4031"/>
              <a:stretch/>
            </p:blipFill>
            <p:spPr>
              <a:xfrm>
                <a:off x="67610" y="1605612"/>
                <a:ext cx="4290111" cy="2737249"/>
              </a:xfrm>
              <a:prstGeom prst="rect">
                <a:avLst/>
              </a:prstGeom>
            </p:spPr>
          </p:pic>
          <p:sp>
            <p:nvSpPr>
              <p:cNvPr id="67" name="Rectangle 66"/>
              <p:cNvSpPr/>
              <p:nvPr/>
            </p:nvSpPr>
            <p:spPr>
              <a:xfrm>
                <a:off x="1556672" y="2794923"/>
                <a:ext cx="1165664" cy="8246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>
                  <a:defRPr/>
                </a:pPr>
                <a:r>
                  <a:rPr lang="th-TH" sz="2000" b="1" dirty="0" smtClean="0">
                    <a:solidFill>
                      <a:schemeClr val="bg1"/>
                    </a:solidFill>
                    <a:latin typeface="RSU" pitchFamily="2" charset="-34"/>
                    <a:ea typeface="Tahoma" panose="020B0604030504040204" pitchFamily="34" charset="0"/>
                    <a:cs typeface="RSU" panose="02000506040000020003"/>
                  </a:rPr>
                  <a:t>พื้นที่</a:t>
                </a:r>
              </a:p>
              <a:p>
                <a:pPr algn="ctr" fontAlgn="b">
                  <a:defRPr/>
                </a:pPr>
                <a:r>
                  <a:rPr lang="th-TH" sz="2000" b="1" dirty="0" smtClean="0">
                    <a:solidFill>
                      <a:schemeClr val="bg1"/>
                    </a:solidFill>
                    <a:latin typeface="RSU" pitchFamily="2" charset="-34"/>
                    <a:ea typeface="Tahoma" panose="020B0604030504040204" pitchFamily="34" charset="0"/>
                    <a:cs typeface="RSU" panose="02000506040000020003"/>
                  </a:rPr>
                  <a:t>สร้างสรรค์</a:t>
                </a:r>
                <a:endParaRPr lang="en-US" sz="2000" b="1" dirty="0">
                  <a:solidFill>
                    <a:schemeClr val="bg1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endParaRPr>
              </a:p>
            </p:txBody>
          </p:sp>
        </p:grpSp>
        <p:sp>
          <p:nvSpPr>
            <p:cNvPr id="69" name="Rectangle 68"/>
            <p:cNvSpPr/>
            <p:nvPr/>
          </p:nvSpPr>
          <p:spPr>
            <a:xfrm>
              <a:off x="-466394" y="244860"/>
              <a:ext cx="1823142" cy="118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">
                <a:defRPr/>
              </a:pPr>
              <a:r>
                <a:rPr lang="th-TH" sz="2000" b="1" dirty="0" smtClean="0">
                  <a:solidFill>
                    <a:prstClr val="black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ผู้นำชุมชน และ องค์กรปกครองส่วนท้องถิ่น</a:t>
              </a:r>
              <a:endParaRPr lang="en-US" sz="2000" b="1" dirty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2904340" y="1694344"/>
              <a:ext cx="11224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">
                <a:defRPr/>
              </a:pPr>
              <a:r>
                <a:rPr lang="th-TH" sz="2000" b="1" dirty="0" smtClean="0">
                  <a:solidFill>
                    <a:prstClr val="black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ธุรกิจเอกชน</a:t>
              </a:r>
              <a:endParaRPr lang="en-US" sz="2000" b="1" dirty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48413" y="3505796"/>
              <a:ext cx="15039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">
                <a:defRPr/>
              </a:pPr>
              <a:r>
                <a:rPr lang="th-TH" sz="2000" b="1" dirty="0" smtClean="0">
                  <a:solidFill>
                    <a:prstClr val="black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สถาบันการศึกษา</a:t>
              </a:r>
              <a:endParaRPr lang="en-US" sz="2000" b="1" dirty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2653695" y="3543207"/>
              <a:ext cx="14911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">
                <a:defRPr/>
              </a:pPr>
              <a:r>
                <a:rPr lang="th-TH" sz="2000" b="1" dirty="0" smtClean="0">
                  <a:solidFill>
                    <a:prstClr val="black"/>
                  </a:solidFill>
                  <a:latin typeface="RSU" pitchFamily="2" charset="-34"/>
                  <a:ea typeface="Tahoma" panose="020B0604030504040204" pitchFamily="34" charset="0"/>
                  <a:cs typeface="RSU" panose="02000506040000020003"/>
                </a:rPr>
                <a:t>หน่วยงานภาครัฐ</a:t>
              </a:r>
              <a:endParaRPr lang="en-US" sz="2000" b="1" dirty="0">
                <a:solidFill>
                  <a:prstClr val="black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endParaRP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46" b="48278"/>
          <a:stretch/>
        </p:blipFill>
        <p:spPr>
          <a:xfrm>
            <a:off x="228609" y="5526833"/>
            <a:ext cx="2095655" cy="1152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5" t="5288" r="20000" b="43942"/>
          <a:stretch/>
        </p:blipFill>
        <p:spPr>
          <a:xfrm>
            <a:off x="207607" y="3648493"/>
            <a:ext cx="4414322" cy="17153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895" y="5527817"/>
            <a:ext cx="2077034" cy="11733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0" name="Rectangle 29"/>
          <p:cNvSpPr/>
          <p:nvPr/>
        </p:nvSpPr>
        <p:spPr>
          <a:xfrm>
            <a:off x="6174861" y="611935"/>
            <a:ext cx="2736546" cy="46166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fontAlgn="b">
              <a:defRPr/>
            </a:pPr>
            <a:r>
              <a:rPr lang="th-TH" sz="2400" b="1" dirty="0" smtClean="0">
                <a:solidFill>
                  <a:schemeClr val="bg1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นำเทคโนโลยีดิจิทัลสู่ชุมชน</a:t>
            </a:r>
            <a:endParaRPr lang="en-US" sz="2400" b="1" dirty="0">
              <a:solidFill>
                <a:schemeClr val="bg1"/>
              </a:solidFill>
              <a:latin typeface="RSU" pitchFamily="2" charset="-34"/>
              <a:ea typeface="Tahoma" panose="020B0604030504040204" pitchFamily="34" charset="0"/>
              <a:cs typeface="RSU" panose="02000506040000020003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311031" y="1163679"/>
            <a:ext cx="40692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defRPr/>
            </a:pPr>
            <a:r>
              <a:rPr lang="th-TH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เข้าถึงข้อมูล</a:t>
            </a:r>
            <a:r>
              <a:rPr lang="en-US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/</a:t>
            </a:r>
            <a:r>
              <a:rPr lang="th-TH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องค์ความรู้ พัฒนาทักษะ</a:t>
            </a:r>
            <a:endParaRPr lang="en-US" sz="2400" b="1" dirty="0">
              <a:solidFill>
                <a:srgbClr val="0070C0"/>
              </a:solidFill>
              <a:latin typeface="RSU" pitchFamily="2" charset="-34"/>
              <a:ea typeface="Tahoma" panose="020B0604030504040204" pitchFamily="34" charset="0"/>
              <a:cs typeface="RSU" panose="02000506040000020003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242985" y="1523153"/>
            <a:ext cx="40692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defRPr/>
            </a:pPr>
            <a:r>
              <a:rPr lang="th-TH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anose="02000506040000020003"/>
              </a:rPr>
              <a:t>สร้างมูลค่าเพิ่ม ยกระดับคุณภาพชีวิต</a:t>
            </a:r>
            <a:endParaRPr lang="en-US" sz="2400" b="1" dirty="0">
              <a:solidFill>
                <a:srgbClr val="0070C0"/>
              </a:solidFill>
              <a:latin typeface="RSU" pitchFamily="2" charset="-34"/>
              <a:ea typeface="Tahoma" panose="020B0604030504040204" pitchFamily="34" charset="0"/>
              <a:cs typeface="RSU" panose="02000506040000020003"/>
            </a:endParaRPr>
          </a:p>
        </p:txBody>
      </p:sp>
    </p:spTree>
    <p:extLst>
      <p:ext uri="{BB962C8B-B14F-4D97-AF65-F5344CB8AC3E}">
        <p14:creationId xmlns:p14="http://schemas.microsoft.com/office/powerpoint/2010/main" val="361993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24</a:t>
            </a:fld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1031084" y="0"/>
            <a:ext cx="70818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3600" b="1" kern="0" dirty="0" smtClean="0">
                <a:solidFill>
                  <a:schemeClr val="accent1">
                    <a:lumMod val="50000"/>
                  </a:schemeClr>
                </a:solidFill>
                <a:latin typeface="RSU" pitchFamily="2" charset="-34"/>
                <a:cs typeface="RSU" panose="02000506040000020003"/>
              </a:rPr>
              <a:t>โครงการ</a:t>
            </a:r>
            <a:r>
              <a:rPr lang="th-TH" sz="3600" b="1" kern="0" dirty="0">
                <a:solidFill>
                  <a:schemeClr val="accent1">
                    <a:lumMod val="50000"/>
                  </a:schemeClr>
                </a:solidFill>
                <a:latin typeface="RSU" pitchFamily="2" charset="-34"/>
                <a:cs typeface="RSU" panose="02000506040000020003"/>
              </a:rPr>
              <a:t>เรียนรู้ตลอดชีวิตผ่าน</a:t>
            </a:r>
            <a:r>
              <a:rPr lang="en-US" sz="3600" b="1" kern="0" dirty="0">
                <a:solidFill>
                  <a:schemeClr val="accent1">
                    <a:lumMod val="50000"/>
                  </a:schemeClr>
                </a:solidFill>
                <a:latin typeface="RSU" pitchFamily="2" charset="-34"/>
                <a:cs typeface="RSU" panose="02000506040000020003"/>
              </a:rPr>
              <a:t> Thai MOOC</a:t>
            </a:r>
            <a:endParaRPr lang="en-US" sz="3600" kern="0" dirty="0">
              <a:solidFill>
                <a:schemeClr val="accent1">
                  <a:lumMod val="50000"/>
                </a:schemeClr>
              </a:solidFill>
              <a:latin typeface="RSU" pitchFamily="2" charset="-34"/>
              <a:cs typeface="RSU" panose="02000506040000020003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675249" y="2251589"/>
            <a:ext cx="8360250" cy="4287324"/>
            <a:chOff x="-720787" y="576198"/>
            <a:chExt cx="10183080" cy="509450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4763" y="1222529"/>
              <a:ext cx="5286375" cy="4448175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8640" y="2485111"/>
              <a:ext cx="1548984" cy="666923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5239706" y="851879"/>
              <a:ext cx="4222587" cy="987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400" b="1" dirty="0" smtClean="0">
                  <a:solidFill>
                    <a:srgbClr val="0070C0"/>
                  </a:solidFill>
                  <a:latin typeface="RSU" pitchFamily="2" charset="-34"/>
                  <a:ea typeface="Tahoma" panose="020B0604030504040204" pitchFamily="34" charset="0"/>
                  <a:cs typeface="RSU" pitchFamily="2" charset="-34"/>
                  <a:sym typeface="Tahoma" panose="020B0604030504040204" pitchFamily="34" charset="0"/>
                </a:rPr>
                <a:t>ระบบการเรียนการสอนออนไลน์ระบบเปิดสำหรับมหาชน</a:t>
              </a:r>
              <a:endParaRPr lang="en-US" sz="2400" dirty="0">
                <a:solidFill>
                  <a:srgbClr val="0070C0"/>
                </a:solidFill>
                <a:latin typeface="RSU" pitchFamily="2" charset="-34"/>
                <a:cs typeface="RSU" pitchFamily="2" charset="-34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-532302" y="1043083"/>
              <a:ext cx="3675683" cy="987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th-TH" sz="2400" b="1" dirty="0" smtClean="0">
                  <a:solidFill>
                    <a:srgbClr val="0070C0"/>
                  </a:solidFill>
                  <a:latin typeface="RSU" pitchFamily="2" charset="-34"/>
                  <a:ea typeface="Tahoma" panose="020B0604030504040204" pitchFamily="34" charset="0"/>
                  <a:cs typeface="RSU" pitchFamily="2" charset="-34"/>
                  <a:sym typeface="Tahoma" panose="020B0604030504040204" pitchFamily="34" charset="0"/>
                </a:rPr>
                <a:t>คลังความรู้ดิจิทัล</a:t>
              </a:r>
            </a:p>
            <a:p>
              <a:pPr lvl="0" algn="r"/>
              <a:r>
                <a:rPr lang="th-TH" sz="2400" b="1" dirty="0" smtClean="0">
                  <a:solidFill>
                    <a:srgbClr val="0070C0"/>
                  </a:solidFill>
                  <a:latin typeface="RSU" pitchFamily="2" charset="-34"/>
                  <a:ea typeface="Tahoma" panose="020B0604030504040204" pitchFamily="34" charset="0"/>
                  <a:cs typeface="RSU" pitchFamily="2" charset="-34"/>
                  <a:sym typeface="Tahoma" panose="020B0604030504040204" pitchFamily="34" charset="0"/>
                </a:rPr>
                <a:t>เพื่อการเรียนรู้ตลอดชีวิต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-720787" y="3262629"/>
              <a:ext cx="3966523" cy="987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th-TH" sz="2400" b="1" dirty="0" smtClean="0">
                  <a:solidFill>
                    <a:srgbClr val="0070C0"/>
                  </a:solidFill>
                  <a:latin typeface="RSU" pitchFamily="2" charset="-34"/>
                  <a:ea typeface="Tahoma" panose="020B0604030504040204" pitchFamily="34" charset="0"/>
                  <a:cs typeface="RSU" pitchFamily="2" charset="-34"/>
                  <a:sym typeface="Tahoma" panose="020B0604030504040204" pitchFamily="34" charset="0"/>
                </a:rPr>
                <a:t>ระบบสื่อออนไลน์เพื่อการเรียนรู้ทางไกล เฉลิมพระเกียรติฯ</a:t>
              </a:r>
              <a:endParaRPr lang="en-US" sz="2400" dirty="0">
                <a:solidFill>
                  <a:srgbClr val="0070C0"/>
                </a:solidFill>
                <a:latin typeface="RSU" pitchFamily="2" charset="-34"/>
                <a:cs typeface="RSU" pitchFamily="2" charset="-34"/>
              </a:endParaRP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49270" y="576198"/>
              <a:ext cx="804743" cy="1049545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6"/>
            <a:srcRect r="-2174"/>
            <a:stretch/>
          </p:blipFill>
          <p:spPr>
            <a:xfrm>
              <a:off x="7422351" y="3258827"/>
              <a:ext cx="690562" cy="981074"/>
            </a:xfrm>
            <a:prstGeom prst="rect">
              <a:avLst/>
            </a:prstGeom>
          </p:spPr>
        </p:pic>
        <p:sp>
          <p:nvSpPr>
            <p:cNvPr id="28" name="Rectangle 27"/>
            <p:cNvSpPr/>
            <p:nvPr/>
          </p:nvSpPr>
          <p:spPr>
            <a:xfrm>
              <a:off x="5238878" y="4434483"/>
              <a:ext cx="4164496" cy="987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400" b="1" dirty="0" smtClean="0">
                  <a:solidFill>
                    <a:srgbClr val="0070C0"/>
                  </a:solidFill>
                  <a:latin typeface="RSU" pitchFamily="2" charset="-34"/>
                  <a:ea typeface="Tahoma" panose="020B0604030504040204" pitchFamily="34" charset="0"/>
                  <a:cs typeface="RSU" pitchFamily="2" charset="-34"/>
                  <a:sym typeface="Tahoma" panose="020B0604030504040204" pitchFamily="34" charset="0"/>
                </a:rPr>
                <a:t>ระบบพัฒนาคุณภาพการศึกษาด้วยเทคโนโลยีการศึกษาทางไกล (</a:t>
              </a:r>
              <a:r>
                <a:rPr lang="en-US" sz="2400" b="1" dirty="0" smtClean="0">
                  <a:solidFill>
                    <a:srgbClr val="0070C0"/>
                  </a:solidFill>
                  <a:latin typeface="RSU" pitchFamily="2" charset="-34"/>
                  <a:ea typeface="Tahoma" panose="020B0604030504040204" pitchFamily="34" charset="0"/>
                  <a:cs typeface="RSU" pitchFamily="2" charset="-34"/>
                  <a:sym typeface="Tahoma" panose="020B0604030504040204" pitchFamily="34" charset="0"/>
                </a:rPr>
                <a:t>DLIT)</a:t>
              </a:r>
              <a:endParaRPr lang="en-US" sz="2400" dirty="0">
                <a:solidFill>
                  <a:srgbClr val="0070C0"/>
                </a:solidFill>
                <a:latin typeface="RSU" pitchFamily="2" charset="-34"/>
                <a:cs typeface="RSU" pitchFamily="2" charset="-34"/>
              </a:endParaRPr>
            </a:p>
          </p:txBody>
        </p:sp>
        <p:cxnSp>
          <p:nvCxnSpPr>
            <p:cNvPr id="32" name="Curved Connector 31"/>
            <p:cNvCxnSpPr/>
            <p:nvPr/>
          </p:nvCxnSpPr>
          <p:spPr>
            <a:xfrm>
              <a:off x="4932339" y="1587485"/>
              <a:ext cx="947956" cy="591236"/>
            </a:xfrm>
            <a:prstGeom prst="curvedConnector3">
              <a:avLst/>
            </a:prstGeom>
            <a:ln w="28575">
              <a:prstDash val="sysDot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urved Connector 32"/>
            <p:cNvCxnSpPr/>
            <p:nvPr/>
          </p:nvCxnSpPr>
          <p:spPr>
            <a:xfrm rot="16200000" flipH="1">
              <a:off x="6065200" y="2729888"/>
              <a:ext cx="914697" cy="671452"/>
            </a:xfrm>
            <a:prstGeom prst="curvedConnector3">
              <a:avLst/>
            </a:prstGeom>
            <a:ln w="28575">
              <a:prstDash val="sysDot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urved Connector 34"/>
            <p:cNvCxnSpPr/>
            <p:nvPr/>
          </p:nvCxnSpPr>
          <p:spPr>
            <a:xfrm flipV="1">
              <a:off x="2953365" y="1625743"/>
              <a:ext cx="1060372" cy="771289"/>
            </a:xfrm>
            <a:prstGeom prst="curvedConnector3">
              <a:avLst/>
            </a:prstGeom>
            <a:ln w="28575">
              <a:prstDash val="sysDot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910723" y="1607620"/>
            <a:ext cx="2602523" cy="838641"/>
            <a:chOff x="1028888" y="2705929"/>
            <a:chExt cx="2602523" cy="953025"/>
          </a:xfrm>
        </p:grpSpPr>
        <p:sp>
          <p:nvSpPr>
            <p:cNvPr id="42" name="Rounded Rectangle 41"/>
            <p:cNvSpPr/>
            <p:nvPr/>
          </p:nvSpPr>
          <p:spPr>
            <a:xfrm>
              <a:off x="1028888" y="2705929"/>
              <a:ext cx="2602523" cy="953025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028888" y="2827957"/>
              <a:ext cx="257071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th-TH" sz="2000" b="1" kern="0" dirty="0" smtClean="0">
                  <a:solidFill>
                    <a:schemeClr val="bg1"/>
                  </a:solidFill>
                  <a:latin typeface="RSU" pitchFamily="2" charset="-34"/>
                  <a:cs typeface="RSU" panose="02000506040000020003"/>
                </a:rPr>
                <a:t>พัฒนาอาชีพผ่าน </a:t>
              </a:r>
              <a:r>
                <a:rPr lang="en-US" sz="2000" b="1" kern="0" dirty="0" smtClean="0">
                  <a:solidFill>
                    <a:schemeClr val="bg1"/>
                  </a:solidFill>
                  <a:latin typeface="RSU" pitchFamily="2" charset="-34"/>
                  <a:cs typeface="RSU" panose="02000506040000020003"/>
                </a:rPr>
                <a:t>IPTV </a:t>
              </a:r>
              <a:r>
                <a:rPr lang="th-TH" sz="2000" b="1" kern="0" dirty="0" smtClean="0">
                  <a:solidFill>
                    <a:schemeClr val="bg1"/>
                  </a:solidFill>
                  <a:latin typeface="RSU" pitchFamily="2" charset="-34"/>
                  <a:cs typeface="RSU" panose="02000506040000020003"/>
                </a:rPr>
                <a:t>และ </a:t>
              </a:r>
              <a:r>
                <a:rPr lang="en-US" sz="2000" b="1" kern="0" dirty="0" smtClean="0">
                  <a:solidFill>
                    <a:schemeClr val="bg1"/>
                  </a:solidFill>
                  <a:latin typeface="RSU" pitchFamily="2" charset="-34"/>
                  <a:cs typeface="RSU" panose="02000506040000020003"/>
                </a:rPr>
                <a:t>Smart Classroom</a:t>
              </a:r>
              <a:endParaRPr lang="th-TH" sz="2000" b="1" kern="0" dirty="0">
                <a:solidFill>
                  <a:schemeClr val="bg1"/>
                </a:solidFill>
                <a:latin typeface="RSU" pitchFamily="2" charset="-34"/>
                <a:cs typeface="RSU" panose="02000506040000020003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 rot="20760168">
            <a:off x="3115991" y="5224332"/>
            <a:ext cx="216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Thai MOOC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173293" y="606669"/>
            <a:ext cx="2365606" cy="705207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0" y="759217"/>
            <a:ext cx="25707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พัฒนาคลังข้อมูลดิจิทัล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2580" y="3171052"/>
            <a:ext cx="613082" cy="798539"/>
          </a:xfrm>
          <a:prstGeom prst="rect">
            <a:avLst/>
          </a:prstGeom>
        </p:spPr>
      </p:pic>
      <p:sp>
        <p:nvSpPr>
          <p:cNvPr id="49" name="Rounded Rectangle 48"/>
          <p:cNvSpPr/>
          <p:nvPr/>
        </p:nvSpPr>
        <p:spPr>
          <a:xfrm>
            <a:off x="3712944" y="633079"/>
            <a:ext cx="2381755" cy="812325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3559015" y="679435"/>
            <a:ext cx="25707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พัฒนาหลักสูตรระดับอุดมศึกษา </a:t>
            </a:r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30</a:t>
            </a:r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 วิชา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384604" y="1014991"/>
            <a:ext cx="2602523" cy="1055609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>
            <a:off x="6419631" y="1048039"/>
            <a:ext cx="25707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ส่งเสริมวิชาชีพ</a:t>
            </a:r>
          </a:p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อาชีวะ </a:t>
            </a:r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12</a:t>
            </a:r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 สาขาตามมาตรฐานอาเซียน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54" name="Rounded Rectangle 40"/>
          <p:cNvSpPr/>
          <p:nvPr/>
        </p:nvSpPr>
        <p:spPr>
          <a:xfrm>
            <a:off x="109181" y="5329306"/>
            <a:ext cx="2905750" cy="1507462"/>
          </a:xfrm>
          <a:prstGeom prst="roundRect">
            <a:avLst>
              <a:gd name="adj" fmla="val 9193"/>
            </a:avLst>
          </a:prstGeom>
          <a:solidFill>
            <a:srgbClr val="FFF39D">
              <a:lumMod val="75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lIns="98023" tIns="49007" rIns="98023" bIns="49007" anchor="ctr"/>
          <a:lstStyle/>
          <a:p>
            <a:pPr defTabSz="858695">
              <a:lnSpc>
                <a:spcPts val="1508"/>
              </a:lnSpc>
              <a:buClr>
                <a:srgbClr val="000000"/>
              </a:buClr>
              <a:buSzPct val="100000"/>
              <a:defRPr/>
            </a:pPr>
            <a:r>
              <a:rPr lang="en-US" b="1" kern="0" dirty="0" smtClean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Lifelong </a:t>
            </a:r>
            <a:r>
              <a:rPr lang="en-US" b="1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Learning </a:t>
            </a:r>
            <a:r>
              <a:rPr lang="en-US" b="1" kern="0" dirty="0" smtClean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Space</a:t>
            </a:r>
            <a:endParaRPr lang="en-US" b="1" kern="0" dirty="0">
              <a:solidFill>
                <a:prstClr val="black"/>
              </a:solidFill>
              <a:latin typeface="RSU" pitchFamily="2" charset="-34"/>
              <a:cs typeface="RSU" panose="02000506040000020003"/>
            </a:endParaRPr>
          </a:p>
          <a:p>
            <a:pPr defTabSz="858695">
              <a:lnSpc>
                <a:spcPts val="1508"/>
              </a:lnSpc>
              <a:buClr>
                <a:srgbClr val="000000"/>
              </a:buClr>
              <a:buSzPct val="100000"/>
              <a:defRPr/>
            </a:pPr>
            <a:r>
              <a:rPr lang="en-US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- </a:t>
            </a:r>
            <a:r>
              <a:rPr lang="th-TH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สืบค้นสื่อการเรียนรู้ข้ามระบบได้</a:t>
            </a:r>
          </a:p>
          <a:p>
            <a:pPr defTabSz="858695">
              <a:lnSpc>
                <a:spcPts val="1508"/>
              </a:lnSpc>
              <a:buClr>
                <a:srgbClr val="000000"/>
              </a:buClr>
              <a:buSzPct val="100000"/>
              <a:defRPr/>
            </a:pPr>
            <a:r>
              <a:rPr lang="en-US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- </a:t>
            </a:r>
            <a:r>
              <a:rPr lang="th-TH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เก็บข้อมูลผู้เรียนและครูแบบ</a:t>
            </a:r>
          </a:p>
          <a:p>
            <a:pPr defTabSz="858695">
              <a:lnSpc>
                <a:spcPts val="1508"/>
              </a:lnSpc>
              <a:buClr>
                <a:srgbClr val="000000"/>
              </a:buClr>
              <a:buSzPct val="100000"/>
              <a:defRPr/>
            </a:pPr>
            <a:r>
              <a:rPr lang="th-TH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  </a:t>
            </a:r>
            <a:r>
              <a:rPr lang="en-US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single sign-on</a:t>
            </a:r>
            <a:r>
              <a:rPr lang="th-TH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 เพื่อติดตามการ</a:t>
            </a:r>
          </a:p>
          <a:p>
            <a:pPr defTabSz="858695">
              <a:lnSpc>
                <a:spcPts val="1508"/>
              </a:lnSpc>
              <a:buClr>
                <a:srgbClr val="000000"/>
              </a:buClr>
              <a:buSzPct val="100000"/>
              <a:defRPr/>
            </a:pPr>
            <a:r>
              <a:rPr lang="th-TH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  เรียนตลอดช่วงชีวิต</a:t>
            </a:r>
          </a:p>
          <a:p>
            <a:pPr defTabSz="858695">
              <a:lnSpc>
                <a:spcPts val="1508"/>
              </a:lnSpc>
              <a:buClr>
                <a:srgbClr val="000000"/>
              </a:buClr>
              <a:buSzPct val="100000"/>
              <a:defRPr/>
            </a:pPr>
            <a:r>
              <a:rPr lang="en-US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- </a:t>
            </a:r>
            <a:r>
              <a:rPr lang="th-TH" kern="0" dirty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สามารถเทียบโอนหน่วยกิตข้าม</a:t>
            </a:r>
            <a:r>
              <a:rPr lang="th-TH" kern="0" dirty="0" smtClean="0">
                <a:solidFill>
                  <a:prstClr val="black"/>
                </a:solidFill>
                <a:latin typeface="RSU" pitchFamily="2" charset="-34"/>
                <a:cs typeface="RSU" panose="02000506040000020003"/>
              </a:rPr>
              <a:t>สถาบัน</a:t>
            </a:r>
            <a:endParaRPr lang="th-TH" kern="0" dirty="0">
              <a:solidFill>
                <a:prstClr val="black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427810" y="2406392"/>
            <a:ext cx="923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(สกอ.)</a:t>
            </a:r>
            <a:endParaRPr lang="en-US" sz="2400" dirty="0">
              <a:solidFill>
                <a:srgbClr val="0070C0"/>
              </a:solidFill>
              <a:latin typeface="RSU" pitchFamily="2" charset="-34"/>
              <a:cs typeface="RSU" pitchFamily="2" charset="-34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81711" y="3850576"/>
            <a:ext cx="923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(สกอ.)</a:t>
            </a:r>
            <a:endParaRPr lang="en-US" sz="2400" dirty="0">
              <a:solidFill>
                <a:srgbClr val="0070C0"/>
              </a:solidFill>
              <a:latin typeface="RSU" pitchFamily="2" charset="-34"/>
              <a:cs typeface="RSU" pitchFamily="2" charset="-34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453306" y="5240935"/>
            <a:ext cx="923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 smtClean="0">
                <a:solidFill>
                  <a:srgbClr val="0070C0"/>
                </a:solidFill>
                <a:latin typeface="RSU" pitchFamily="2" charset="-34"/>
                <a:ea typeface="Tahoma" panose="020B0604030504040204" pitchFamily="34" charset="0"/>
                <a:cs typeface="RSU" pitchFamily="2" charset="-34"/>
                <a:sym typeface="Tahoma" panose="020B0604030504040204" pitchFamily="34" charset="0"/>
              </a:rPr>
              <a:t>(สพฐ.)</a:t>
            </a:r>
            <a:endParaRPr lang="en-US" sz="2400" dirty="0">
              <a:solidFill>
                <a:srgbClr val="0070C0"/>
              </a:solidFill>
              <a:latin typeface="RSU" pitchFamily="2" charset="-34"/>
              <a:cs typeface="RSU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90309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140"/>
          <p:cNvSpPr/>
          <p:nvPr/>
        </p:nvSpPr>
        <p:spPr>
          <a:xfrm flipV="1">
            <a:off x="4925990" y="3731421"/>
            <a:ext cx="247855" cy="207042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45718" tIns="45718" rIns="45718" bIns="45718"/>
          <a:lstStyle/>
          <a:p>
            <a:endParaRPr sz="1400">
              <a:latin typeface="RSU" pitchFamily="2" charset="-34"/>
              <a:cs typeface="RSU" panose="02000506040000020003"/>
            </a:endParaRPr>
          </a:p>
        </p:txBody>
      </p:sp>
      <p:sp>
        <p:nvSpPr>
          <p:cNvPr id="45" name="Shape 140"/>
          <p:cNvSpPr/>
          <p:nvPr/>
        </p:nvSpPr>
        <p:spPr>
          <a:xfrm flipH="1">
            <a:off x="4346854" y="4989210"/>
            <a:ext cx="0" cy="249374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45718" tIns="45718" rIns="45718" bIns="45718"/>
          <a:lstStyle/>
          <a:p>
            <a:endParaRPr sz="1400">
              <a:latin typeface="RSU" pitchFamily="2" charset="-34"/>
              <a:cs typeface="RSU" panose="02000506040000020003"/>
            </a:endParaRPr>
          </a:p>
        </p:txBody>
      </p:sp>
      <p:sp>
        <p:nvSpPr>
          <p:cNvPr id="44" name="Shape 140"/>
          <p:cNvSpPr/>
          <p:nvPr/>
        </p:nvSpPr>
        <p:spPr>
          <a:xfrm flipH="1">
            <a:off x="3437441" y="4418545"/>
            <a:ext cx="267000" cy="24539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45718" tIns="45718" rIns="45718" bIns="45718"/>
          <a:lstStyle/>
          <a:p>
            <a:endParaRPr sz="1400">
              <a:latin typeface="RSU" pitchFamily="2" charset="-34"/>
              <a:cs typeface="RSU" panose="02000506040000020003"/>
            </a:endParaRPr>
          </a:p>
        </p:txBody>
      </p:sp>
      <p:sp>
        <p:nvSpPr>
          <p:cNvPr id="43" name="Shape 140"/>
          <p:cNvSpPr/>
          <p:nvPr/>
        </p:nvSpPr>
        <p:spPr>
          <a:xfrm>
            <a:off x="5079950" y="4418546"/>
            <a:ext cx="1039449" cy="314086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45718" tIns="45718" rIns="45718" bIns="45718"/>
          <a:lstStyle/>
          <a:p>
            <a:endParaRPr sz="1400">
              <a:latin typeface="RSU" pitchFamily="2" charset="-34"/>
              <a:cs typeface="RSU" panose="02000506040000020003"/>
            </a:endParaRPr>
          </a:p>
        </p:txBody>
      </p:sp>
      <p:sp>
        <p:nvSpPr>
          <p:cNvPr id="42" name="Shape 140"/>
          <p:cNvSpPr/>
          <p:nvPr/>
        </p:nvSpPr>
        <p:spPr>
          <a:xfrm flipH="1" flipV="1">
            <a:off x="3839487" y="3498519"/>
            <a:ext cx="305726" cy="338823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45718" tIns="45718" rIns="45718" bIns="45718"/>
          <a:lstStyle/>
          <a:p>
            <a:endParaRPr sz="1400">
              <a:latin typeface="RSU" pitchFamily="2" charset="-34"/>
              <a:cs typeface="RSU" panose="02000506040000020003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8222" y="268765"/>
            <a:ext cx="8496300" cy="59055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RSU" panose="02000506040000020003"/>
            </a:endParaRPr>
          </a:p>
        </p:txBody>
      </p:sp>
      <p:sp>
        <p:nvSpPr>
          <p:cNvPr id="4" name="Slide Number Placeholder 1"/>
          <p:cNvSpPr txBox="1">
            <a:spLocks/>
          </p:cNvSpPr>
          <p:nvPr/>
        </p:nvSpPr>
        <p:spPr>
          <a:xfrm>
            <a:off x="8056394" y="6331535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26F46B-83B6-4D74-95D8-FEBCB32F33BA}" type="slidenum">
              <a:rPr lang="en-US" sz="1600" smtClean="0">
                <a:solidFill>
                  <a:prstClr val="black">
                    <a:tint val="75000"/>
                  </a:prstClr>
                </a:solidFill>
                <a:latin typeface="RSU" pitchFamily="2" charset="-34"/>
                <a:cs typeface="RSU" panose="02000506040000020003"/>
              </a:rPr>
              <a:pPr/>
              <a:t>25</a:t>
            </a:fld>
            <a:endParaRPr lang="en-US" sz="1600">
              <a:solidFill>
                <a:prstClr val="black">
                  <a:tint val="75000"/>
                </a:prstClr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92777" y="219280"/>
            <a:ext cx="8346982" cy="704134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โครงการส่งเสริม</a:t>
            </a:r>
            <a:r>
              <a:rPr lang="th-TH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การใช้ดิจิทัลอย่างสร้างสรรค์และรับผิดชอบต่อสังคม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 </a:t>
            </a:r>
            <a:r>
              <a:rPr lang="en-US" sz="2400" dirty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Digital Literacy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RSU" pitchFamily="2" charset="-34"/>
              <a:cs typeface="RSU" panose="02000506040000020003"/>
            </a:endParaRPr>
          </a:p>
        </p:txBody>
      </p:sp>
      <p:cxnSp>
        <p:nvCxnSpPr>
          <p:cNvPr id="6" name="Elbow Connector 9"/>
          <p:cNvCxnSpPr/>
          <p:nvPr/>
        </p:nvCxnSpPr>
        <p:spPr bwMode="auto">
          <a:xfrm rot="5400000" flipH="1" flipV="1">
            <a:off x="-469074" y="2752522"/>
            <a:ext cx="1194958" cy="6349"/>
          </a:xfrm>
          <a:prstGeom prst="bentConnector2">
            <a:avLst/>
          </a:prstGeom>
          <a:solidFill>
            <a:srgbClr val="CC339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Shape 140"/>
          <p:cNvSpPr/>
          <p:nvPr/>
        </p:nvSpPr>
        <p:spPr>
          <a:xfrm flipV="1">
            <a:off x="4460545" y="3239694"/>
            <a:ext cx="0" cy="358117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45718" tIns="45718" rIns="45718" bIns="45718"/>
          <a:lstStyle/>
          <a:p>
            <a:endParaRPr sz="1400">
              <a:latin typeface="RSU" pitchFamily="2" charset="-34"/>
              <a:cs typeface="RSU" panose="02000506040000020003"/>
            </a:endParaRPr>
          </a:p>
        </p:txBody>
      </p:sp>
      <p:sp>
        <p:nvSpPr>
          <p:cNvPr id="16" name="Shape 141"/>
          <p:cNvSpPr/>
          <p:nvPr/>
        </p:nvSpPr>
        <p:spPr>
          <a:xfrm flipH="1" flipV="1">
            <a:off x="2753519" y="3568986"/>
            <a:ext cx="1007155" cy="474339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45718" tIns="45718" rIns="45718" bIns="45718"/>
          <a:lstStyle/>
          <a:p>
            <a:endParaRPr sz="1400">
              <a:latin typeface="RSU" pitchFamily="2" charset="-34"/>
              <a:cs typeface="RSU" panose="02000506040000020003"/>
            </a:endParaRPr>
          </a:p>
        </p:txBody>
      </p:sp>
      <p:sp>
        <p:nvSpPr>
          <p:cNvPr id="17" name="Shape 142"/>
          <p:cNvSpPr/>
          <p:nvPr/>
        </p:nvSpPr>
        <p:spPr>
          <a:xfrm flipH="1">
            <a:off x="3547803" y="4677041"/>
            <a:ext cx="540188" cy="698293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45718" tIns="45718" rIns="45718" bIns="45718"/>
          <a:lstStyle/>
          <a:p>
            <a:endParaRPr sz="1400">
              <a:latin typeface="RSU" pitchFamily="2" charset="-34"/>
              <a:cs typeface="RSU" panose="02000506040000020003"/>
            </a:endParaRPr>
          </a:p>
        </p:txBody>
      </p:sp>
      <p:sp>
        <p:nvSpPr>
          <p:cNvPr id="18" name="Shape 143"/>
          <p:cNvSpPr/>
          <p:nvPr/>
        </p:nvSpPr>
        <p:spPr>
          <a:xfrm>
            <a:off x="4664323" y="4687098"/>
            <a:ext cx="509522" cy="769237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45718" tIns="45718" rIns="45718" bIns="45718"/>
          <a:lstStyle/>
          <a:p>
            <a:endParaRPr sz="1400">
              <a:latin typeface="RSU" pitchFamily="2" charset="-34"/>
              <a:cs typeface="RSU" panose="02000506040000020003"/>
            </a:endParaRPr>
          </a:p>
        </p:txBody>
      </p:sp>
      <p:grpSp>
        <p:nvGrpSpPr>
          <p:cNvPr id="23" name="Group 132"/>
          <p:cNvGrpSpPr/>
          <p:nvPr/>
        </p:nvGrpSpPr>
        <p:grpSpPr>
          <a:xfrm>
            <a:off x="3610547" y="3568986"/>
            <a:ext cx="1563298" cy="1518530"/>
            <a:chOff x="-1" y="0"/>
            <a:chExt cx="1217842" cy="1182966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4" name="Shape 130"/>
            <p:cNvSpPr/>
            <p:nvPr/>
          </p:nvSpPr>
          <p:spPr>
            <a:xfrm>
              <a:off x="-1" y="0"/>
              <a:ext cx="1217842" cy="1182966"/>
            </a:xfrm>
            <a:prstGeom prst="ellipse">
              <a:avLst/>
            </a:prstGeom>
            <a:grpFill/>
            <a:ln w="28575" cap="flat">
              <a:noFill/>
              <a:prstDash val="solid"/>
              <a:round/>
            </a:ln>
            <a:effectLst/>
            <a:sp3d>
              <a:bevelT w="139700" h="139700"/>
            </a:sp3d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200"/>
              </a:pPr>
              <a:endParaRPr sz="1400">
                <a:latin typeface="RSU" pitchFamily="2" charset="-34"/>
                <a:cs typeface="RSU" panose="02000506040000020003"/>
              </a:endParaRPr>
            </a:p>
          </p:txBody>
        </p:sp>
        <p:sp>
          <p:nvSpPr>
            <p:cNvPr id="25" name="Shape 131"/>
            <p:cNvSpPr/>
            <p:nvPr/>
          </p:nvSpPr>
          <p:spPr>
            <a:xfrm>
              <a:off x="178348" y="326741"/>
              <a:ext cx="861143" cy="52947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sp3d>
              <a:bevelT w="139700" h="139700"/>
            </a:sp3d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200" b="1"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 algn="ctr">
                <a:lnSpc>
                  <a:spcPts val="1500"/>
                </a:lnSpc>
              </a:pPr>
              <a:r>
                <a:rPr lang="en-US" sz="2400" dirty="0" smtClean="0">
                  <a:solidFill>
                    <a:schemeClr val="bg1"/>
                  </a:solidFill>
                  <a:latin typeface="RSU" pitchFamily="2" charset="-34"/>
                  <a:cs typeface="RSU" panose="02000506040000020003"/>
                </a:rPr>
                <a:t>Digital</a:t>
              </a:r>
            </a:p>
            <a:p>
              <a:pPr algn="ctr">
                <a:lnSpc>
                  <a:spcPts val="1500"/>
                </a:lnSpc>
              </a:pPr>
              <a:endParaRPr lang="en-US" sz="240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endParaRPr>
            </a:p>
            <a:p>
              <a:pPr algn="ctr">
                <a:lnSpc>
                  <a:spcPts val="1500"/>
                </a:lnSpc>
              </a:pPr>
              <a:r>
                <a:rPr lang="en-US" sz="2400" dirty="0" smtClean="0">
                  <a:solidFill>
                    <a:schemeClr val="bg1"/>
                  </a:solidFill>
                  <a:latin typeface="RSU" pitchFamily="2" charset="-34"/>
                  <a:cs typeface="RSU" panose="02000506040000020003"/>
                </a:rPr>
                <a:t>Literacy</a:t>
              </a:r>
              <a:endParaRPr sz="2400" dirty="0">
                <a:solidFill>
                  <a:schemeClr val="bg1"/>
                </a:solidFill>
                <a:latin typeface="RSU" pitchFamily="2" charset="-34"/>
                <a:cs typeface="RSU" panose="02000506040000020003"/>
              </a:endParaRPr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3" t="15877" r="3843" b="5177"/>
          <a:stretch/>
        </p:blipFill>
        <p:spPr>
          <a:xfrm>
            <a:off x="6416029" y="3972228"/>
            <a:ext cx="2423730" cy="1484107"/>
          </a:xfrm>
          <a:prstGeom prst="rect">
            <a:avLst/>
          </a:prstGeom>
        </p:spPr>
      </p:pic>
      <p:sp>
        <p:nvSpPr>
          <p:cNvPr id="27" name="Oval 26"/>
          <p:cNvSpPr/>
          <p:nvPr/>
        </p:nvSpPr>
        <p:spPr>
          <a:xfrm>
            <a:off x="3822794" y="1914835"/>
            <a:ext cx="1351051" cy="1254392"/>
          </a:xfrm>
          <a:prstGeom prst="ellipse">
            <a:avLst/>
          </a:prstGeom>
          <a:solidFill>
            <a:srgbClr val="FF7C8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Media Literacy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954786" y="2311198"/>
            <a:ext cx="2979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rgbClr val="C00000"/>
                </a:solidFill>
                <a:latin typeface="RSU" pitchFamily="2" charset="-34"/>
                <a:cs typeface="RSU" panose="02000506040000020003"/>
              </a:rPr>
              <a:t>สื่อสร้างสรรค์</a:t>
            </a:r>
            <a:r>
              <a:rPr lang="en-US" sz="2400" b="1" kern="0" dirty="0" smtClean="0">
                <a:solidFill>
                  <a:srgbClr val="C00000"/>
                </a:solidFill>
                <a:latin typeface="RSU" pitchFamily="2" charset="-34"/>
                <a:cs typeface="RSU" panose="02000506040000020003"/>
              </a:rPr>
              <a:t>/</a:t>
            </a:r>
            <a:r>
              <a:rPr lang="th-TH" sz="2400" b="1" kern="0" dirty="0" smtClean="0">
                <a:solidFill>
                  <a:srgbClr val="C00000"/>
                </a:solidFill>
                <a:latin typeface="RSU" pitchFamily="2" charset="-34"/>
                <a:cs typeface="RSU" panose="02000506040000020003"/>
              </a:rPr>
              <a:t>รู้เท่าทันสื่อ</a:t>
            </a:r>
            <a:endParaRPr lang="th-TH" sz="2400" b="1" kern="0" dirty="0">
              <a:solidFill>
                <a:srgbClr val="C00000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4856748" y="5456335"/>
            <a:ext cx="1351051" cy="125439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ICT</a:t>
            </a:r>
          </a:p>
          <a:p>
            <a:pPr algn="ctr" defTabSz="685800"/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Literacy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07799" y="5994739"/>
            <a:ext cx="1802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chemeClr val="accent6">
                    <a:lumMod val="75000"/>
                  </a:schemeClr>
                </a:solidFill>
                <a:latin typeface="RSU" pitchFamily="2" charset="-34"/>
                <a:cs typeface="RSU" panose="02000506040000020003"/>
              </a:rPr>
              <a:t>รู้จัก เข้าใจ ใช้เป็น</a:t>
            </a:r>
            <a:endParaRPr lang="th-TH" sz="2400" b="1" kern="0" dirty="0">
              <a:solidFill>
                <a:schemeClr val="accent6">
                  <a:lumMod val="75000"/>
                </a:schemeClr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023421" y="2332786"/>
            <a:ext cx="1730099" cy="160632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Information </a:t>
            </a:r>
          </a:p>
          <a:p>
            <a:pPr algn="ctr" defTabSz="685800"/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Literacy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44841" y="3830367"/>
            <a:ext cx="15295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chemeClr val="accent2"/>
                </a:solidFill>
                <a:latin typeface="RSU" pitchFamily="2" charset="-34"/>
                <a:cs typeface="RSU" panose="02000506040000020003"/>
              </a:rPr>
              <a:t>ค้นหา แบ่งปัน</a:t>
            </a:r>
          </a:p>
          <a:p>
            <a:pPr algn="ctr" defTabSz="685800"/>
            <a:r>
              <a:rPr lang="th-TH" sz="2400" b="1" kern="0" dirty="0" smtClean="0">
                <a:solidFill>
                  <a:schemeClr val="accent2"/>
                </a:solidFill>
                <a:latin typeface="RSU" pitchFamily="2" charset="-34"/>
                <a:cs typeface="RSU" panose="02000506040000020003"/>
              </a:rPr>
              <a:t>วิเคราะห์ข้อมูล</a:t>
            </a:r>
            <a:endParaRPr lang="th-TH" sz="2400" b="1" kern="0" dirty="0">
              <a:solidFill>
                <a:schemeClr val="accent2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138777" y="5179190"/>
            <a:ext cx="1351051" cy="1254392"/>
          </a:xfrm>
          <a:prstGeom prst="ellipse">
            <a:avLst/>
          </a:prstGeom>
          <a:solidFill>
            <a:srgbClr val="0099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Digital Skill</a:t>
            </a:r>
          </a:p>
          <a:p>
            <a:pPr algn="ctr" defTabSz="685800"/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Literacy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13078" y="5684576"/>
            <a:ext cx="20377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rgbClr val="009999"/>
                </a:solidFill>
                <a:latin typeface="RSU" pitchFamily="2" charset="-34"/>
                <a:cs typeface="RSU" panose="02000506040000020003"/>
              </a:rPr>
              <a:t>สร้างคุณค่า</a:t>
            </a:r>
          </a:p>
          <a:p>
            <a:pPr algn="ctr" defTabSz="685800"/>
            <a:r>
              <a:rPr lang="th-TH" sz="2400" b="1" kern="0" dirty="0" smtClean="0">
                <a:solidFill>
                  <a:srgbClr val="009999"/>
                </a:solidFill>
                <a:latin typeface="RSU" pitchFamily="2" charset="-34"/>
                <a:cs typeface="RSU" panose="02000506040000020003"/>
              </a:rPr>
              <a:t>เพิ่มทักษะการเรียนรู้</a:t>
            </a:r>
            <a:endParaRPr lang="th-TH" sz="2400" b="1" kern="0" dirty="0">
              <a:solidFill>
                <a:srgbClr val="009999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8" name="Flowchart: Terminator 37"/>
          <p:cNvSpPr/>
          <p:nvPr/>
        </p:nvSpPr>
        <p:spPr>
          <a:xfrm>
            <a:off x="687879" y="1097718"/>
            <a:ext cx="2401182" cy="678528"/>
          </a:xfrm>
          <a:prstGeom prst="flowChartTerminator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สร้างหลักสูตร </a:t>
            </a:r>
            <a:r>
              <a:rPr lang="en-US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Digital Literacy </a:t>
            </a:r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ในบริบทไทย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39" name="Flowchart: Terminator 38"/>
          <p:cNvSpPr/>
          <p:nvPr/>
        </p:nvSpPr>
        <p:spPr>
          <a:xfrm>
            <a:off x="3437441" y="1070476"/>
            <a:ext cx="2401182" cy="678528"/>
          </a:xfrm>
          <a:prstGeom prst="flowChartTerminator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ส่งเสริมความรู้ ทักษะ</a:t>
            </a:r>
          </a:p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รณรงค์ สร้างสรรค์สื่อ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40" name="Flowchart: Terminator 39"/>
          <p:cNvSpPr/>
          <p:nvPr/>
        </p:nvSpPr>
        <p:spPr>
          <a:xfrm>
            <a:off x="6207799" y="1070476"/>
            <a:ext cx="2401182" cy="678528"/>
          </a:xfrm>
          <a:prstGeom prst="flowChartTerminator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สร้างเครือข่ายการใช้ประโยชน์แบบมีส่วนร่วม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954622" y="3317064"/>
            <a:ext cx="3189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solidFill>
                  <a:srgbClr val="000000"/>
                </a:solidFill>
                <a:latin typeface="RSU" pitchFamily="2" charset="-34"/>
                <a:cs typeface="RSU" panose="02000506040000020003"/>
              </a:rPr>
              <a:t>คนไทยใช้ดิจิทัลได้ อย่างสร้างสรรค์</a:t>
            </a:r>
            <a:br>
              <a:rPr lang="th-TH" b="1" dirty="0">
                <a:solidFill>
                  <a:srgbClr val="000000"/>
                </a:solidFill>
                <a:latin typeface="RSU" pitchFamily="2" charset="-34"/>
                <a:cs typeface="RSU" panose="02000506040000020003"/>
              </a:rPr>
            </a:br>
            <a:r>
              <a:rPr lang="th-TH" b="1" dirty="0">
                <a:solidFill>
                  <a:srgbClr val="000000"/>
                </a:solidFill>
                <a:latin typeface="RSU" pitchFamily="2" charset="-34"/>
                <a:cs typeface="RSU" panose="02000506040000020003"/>
              </a:rPr>
              <a:t>และรับผิดชอบต่อสังคม </a:t>
            </a:r>
            <a:r>
              <a:rPr lang="en-US" b="1" dirty="0">
                <a:solidFill>
                  <a:srgbClr val="000000"/>
                </a:solidFill>
                <a:latin typeface="RSU" pitchFamily="2" charset="-34"/>
                <a:cs typeface="RSU" panose="02000506040000020003"/>
              </a:rPr>
              <a:t>600,000 </a:t>
            </a:r>
            <a:r>
              <a:rPr lang="th-TH" b="1" dirty="0">
                <a:solidFill>
                  <a:srgbClr val="000000"/>
                </a:solidFill>
                <a:latin typeface="RSU" pitchFamily="2" charset="-34"/>
                <a:cs typeface="RSU" panose="02000506040000020003"/>
              </a:rPr>
              <a:t>คน</a:t>
            </a:r>
          </a:p>
        </p:txBody>
      </p:sp>
    </p:spTree>
    <p:extLst>
      <p:ext uri="{BB962C8B-B14F-4D97-AF65-F5344CB8AC3E}">
        <p14:creationId xmlns:p14="http://schemas.microsoft.com/office/powerpoint/2010/main" val="231004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t="729"/>
          <a:stretch/>
        </p:blipFill>
        <p:spPr>
          <a:xfrm>
            <a:off x="0" y="912126"/>
            <a:ext cx="7981950" cy="600920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400" smtClean="0"/>
              <a:pPr/>
              <a:t>26</a:t>
            </a:fld>
            <a:endParaRPr lang="en-US" sz="1400" dirty="0"/>
          </a:p>
        </p:txBody>
      </p:sp>
      <p:sp>
        <p:nvSpPr>
          <p:cNvPr id="5" name="Snip Diagonal Corner Rectangle 4"/>
          <p:cNvSpPr/>
          <p:nvPr/>
        </p:nvSpPr>
        <p:spPr>
          <a:xfrm>
            <a:off x="3889612" y="10882"/>
            <a:ext cx="5099618" cy="950328"/>
          </a:xfrm>
          <a:prstGeom prst="snip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481499" y="10881"/>
            <a:ext cx="5662502" cy="85416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b="1" dirty="0" smtClean="0">
                <a:solidFill>
                  <a:schemeClr val="bg1"/>
                </a:solidFill>
                <a:cs typeface="RSU" panose="02000506040000020003" pitchFamily="2" charset="-34"/>
              </a:rPr>
              <a:t>เทคโนโลยีดิจิทัลสู่เส้นทางเศรษฐกิจ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cs typeface="RSU" panose="02000506040000020003" pitchFamily="2" charset="-34"/>
              </a:rPr>
              <a:t>Digital to Economy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569708" y="5502189"/>
            <a:ext cx="2823432" cy="85416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b="1" dirty="0" smtClean="0">
                <a:solidFill>
                  <a:srgbClr val="0070C0"/>
                </a:solidFill>
                <a:cs typeface="RSU" panose="02000506040000020003" pitchFamily="2" charset="-34"/>
              </a:rPr>
              <a:t>จากการค้าในประเทศสู่อาเซียนและภูมิภาค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5705667"/>
            <a:ext cx="4265670" cy="85416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400" b="1" dirty="0" smtClean="0">
                <a:solidFill>
                  <a:srgbClr val="0070C0"/>
                </a:solidFill>
                <a:cs typeface="RSU" panose="02000506040000020003" pitchFamily="2" charset="-34"/>
              </a:rPr>
              <a:t>จากสินค้าชุมชนสู่ออนไลน์</a:t>
            </a:r>
            <a:r>
              <a:rPr lang="en-US" sz="2400" b="1" dirty="0" smtClean="0">
                <a:solidFill>
                  <a:srgbClr val="0070C0"/>
                </a:solidFill>
                <a:cs typeface="RSU" panose="02000506040000020003" pitchFamily="2" charset="-34"/>
              </a:rPr>
              <a:t> – </a:t>
            </a:r>
            <a:r>
              <a:rPr lang="th-TH" sz="2400" b="1" dirty="0" smtClean="0">
                <a:solidFill>
                  <a:srgbClr val="0070C0"/>
                </a:solidFill>
                <a:cs typeface="RSU" panose="02000506040000020003" pitchFamily="2" charset="-34"/>
              </a:rPr>
              <a:t>สร้างความเข้มแข็งภายใน เข้าถึงและใช้โอกาส</a:t>
            </a:r>
          </a:p>
          <a:p>
            <a:r>
              <a:rPr lang="th-TH" sz="2400" b="1" dirty="0" smtClean="0">
                <a:solidFill>
                  <a:srgbClr val="0070C0"/>
                </a:solidFill>
                <a:cs typeface="RSU" panose="02000506040000020003" pitchFamily="2" charset="-34"/>
              </a:rPr>
              <a:t>ในเวที</a:t>
            </a:r>
            <a:r>
              <a:rPr lang="th-TH" sz="2400" b="1" dirty="0">
                <a:solidFill>
                  <a:srgbClr val="0070C0"/>
                </a:solidFill>
                <a:cs typeface="RSU" panose="02000506040000020003" pitchFamily="2" charset="-34"/>
              </a:rPr>
              <a:t>การค้า</a:t>
            </a:r>
            <a:r>
              <a:rPr lang="th-TH" sz="2400" b="1" dirty="0" smtClean="0">
                <a:solidFill>
                  <a:srgbClr val="0070C0"/>
                </a:solidFill>
                <a:cs typeface="RSU" panose="02000506040000020003" pitchFamily="2" charset="-34"/>
              </a:rPr>
              <a:t>สากล</a:t>
            </a:r>
            <a:endParaRPr lang="en-US" sz="2000" dirty="0">
              <a:solidFill>
                <a:srgbClr val="0070C0"/>
              </a:solidFill>
              <a:cs typeface="RSU" panose="02000506040000020003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-681615" y="57964"/>
            <a:ext cx="4163113" cy="85416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2800" b="1" dirty="0" smtClean="0">
                <a:solidFill>
                  <a:srgbClr val="002060"/>
                </a:solidFill>
                <a:cs typeface="RSU" panose="02000506040000020003" pitchFamily="2" charset="-34"/>
              </a:rPr>
              <a:t>นำเทคโนโลยีดิจิทัลสู่</a:t>
            </a:r>
            <a:endParaRPr lang="en-US" sz="2800" b="1" dirty="0" smtClean="0">
              <a:solidFill>
                <a:srgbClr val="002060"/>
              </a:solidFill>
              <a:cs typeface="RSU" panose="02000506040000020003" pitchFamily="2" charset="-34"/>
            </a:endParaRPr>
          </a:p>
          <a:p>
            <a:pPr algn="ctr"/>
            <a:r>
              <a:rPr lang="th-TH" sz="2800" b="1" dirty="0" smtClean="0">
                <a:solidFill>
                  <a:srgbClr val="002060"/>
                </a:solidFill>
                <a:cs typeface="RSU" panose="02000506040000020003" pitchFamily="2" charset="-34"/>
              </a:rPr>
              <a:t>ชุมชน</a:t>
            </a:r>
            <a:r>
              <a:rPr lang="en-US" sz="2000" b="1" dirty="0" smtClean="0">
                <a:solidFill>
                  <a:srgbClr val="002060"/>
                </a:solidFill>
                <a:cs typeface="RSU" panose="02000506040000020003" pitchFamily="2" charset="-34"/>
              </a:rPr>
              <a:t>/</a:t>
            </a:r>
            <a:r>
              <a:rPr lang="th-TH" sz="2800" b="1" dirty="0" smtClean="0">
                <a:solidFill>
                  <a:srgbClr val="002060"/>
                </a:solidFill>
                <a:cs typeface="RSU" panose="02000506040000020003" pitchFamily="2" charset="-34"/>
              </a:rPr>
              <a:t>เกษตรกร</a:t>
            </a:r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15" name="Picture 19" descr="https://cdn4.iconfinder.com/data/icons/IMPRESSIONS/networking/png/400/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7327" y="10881"/>
            <a:ext cx="1213281" cy="95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 rot="779456">
            <a:off x="3719431" y="4543749"/>
            <a:ext cx="1802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cs typeface="RSU" panose="02000506040000020003" pitchFamily="2" charset="-34"/>
              </a:rPr>
              <a:t>E-Commerce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1068842">
            <a:off x="1252579" y="3927069"/>
            <a:ext cx="22113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cs typeface="RSU" panose="02000506040000020003" pitchFamily="2" charset="-34"/>
              </a:rPr>
              <a:t>Online Platform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348469" y="2730436"/>
            <a:ext cx="3285011" cy="11217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2400" b="1" dirty="0" smtClean="0">
                <a:solidFill>
                  <a:schemeClr val="accent2"/>
                </a:solidFill>
                <a:cs typeface="RSU" panose="02000506040000020003"/>
              </a:rPr>
              <a:t>อำนวยความสะดวกทางการค้า</a:t>
            </a:r>
            <a:r>
              <a:rPr lang="en-US" sz="2400" b="1" dirty="0" smtClean="0">
                <a:solidFill>
                  <a:schemeClr val="accent2"/>
                </a:solidFill>
                <a:cs typeface="RSU" panose="02000506040000020003"/>
              </a:rPr>
              <a:t> </a:t>
            </a:r>
            <a:endParaRPr lang="th-TH" sz="2400" b="1" dirty="0" smtClean="0">
              <a:solidFill>
                <a:schemeClr val="accent2"/>
              </a:solidFill>
              <a:cs typeface="RSU" panose="02000506040000020003"/>
            </a:endParaRPr>
          </a:p>
          <a:p>
            <a:r>
              <a:rPr lang="en-US" sz="2000" b="1" dirty="0" smtClean="0">
                <a:solidFill>
                  <a:schemeClr val="accent2"/>
                </a:solidFill>
                <a:cs typeface="RSU" panose="02000506040000020003"/>
              </a:rPr>
              <a:t>(Ease of Doing Business)</a:t>
            </a:r>
            <a:endParaRPr lang="en-US" sz="2000" b="1" dirty="0">
              <a:solidFill>
                <a:schemeClr val="accent2"/>
              </a:solidFill>
              <a:cs typeface="RSU" panose="02000506040000020003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418039" y="1563256"/>
            <a:ext cx="2711701" cy="5893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2400" b="1" dirty="0" smtClean="0">
                <a:solidFill>
                  <a:schemeClr val="accent2"/>
                </a:solidFill>
                <a:latin typeface="RSU" panose="02000506040000020003" pitchFamily="2" charset="-34"/>
                <a:cs typeface="RSU" panose="02000506040000020003"/>
              </a:rPr>
              <a:t>มาตรฐานและ</a:t>
            </a:r>
          </a:p>
          <a:p>
            <a:r>
              <a:rPr lang="th-TH" sz="2400" b="1" dirty="0" smtClean="0">
                <a:solidFill>
                  <a:schemeClr val="accent2"/>
                </a:solidFill>
                <a:latin typeface="RSU" panose="02000506040000020003" pitchFamily="2" charset="-34"/>
                <a:cs typeface="RSU" panose="02000506040000020003"/>
              </a:rPr>
              <a:t>ฐานข้อมูลสินค้าแห่งชาติ</a:t>
            </a:r>
            <a:endParaRPr lang="en-US" sz="2400" dirty="0">
              <a:solidFill>
                <a:schemeClr val="accent2"/>
              </a:solidFill>
              <a:cs typeface="RSU" panose="02000506040000020003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589856" y="3510289"/>
            <a:ext cx="2658794" cy="589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800" b="1" dirty="0" smtClean="0">
                <a:solidFill>
                  <a:schemeClr val="accent2"/>
                </a:solidFill>
                <a:latin typeface="RSU" panose="02000506040000020003" pitchFamily="2" charset="-34"/>
                <a:cs typeface="RSU" panose="02000506040000020003"/>
              </a:rPr>
              <a:t>National E-Payment</a:t>
            </a:r>
            <a:endParaRPr lang="en-US" sz="2800" dirty="0">
              <a:solidFill>
                <a:schemeClr val="accent2"/>
              </a:solidFill>
              <a:cs typeface="RSU" panose="02000506040000020003"/>
            </a:endParaRPr>
          </a:p>
        </p:txBody>
      </p:sp>
    </p:spTree>
    <p:extLst>
      <p:ext uri="{BB962C8B-B14F-4D97-AF65-F5344CB8AC3E}">
        <p14:creationId xmlns:p14="http://schemas.microsoft.com/office/powerpoint/2010/main" val="1992225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07" y="447988"/>
            <a:ext cx="8685715" cy="589436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020949" y="2832431"/>
            <a:ext cx="1391309" cy="1320800"/>
          </a:xfrm>
        </p:spPr>
        <p:txBody>
          <a:bodyPr>
            <a:noAutofit/>
          </a:bodyPr>
          <a:lstStyle/>
          <a:p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ส่งเสริม</a:t>
            </a: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SMEs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486116" y="6342352"/>
            <a:ext cx="512638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27</a:t>
            </a:fld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608294" y="2076606"/>
            <a:ext cx="2893321" cy="878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2800" b="1" dirty="0" smtClean="0"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โครงการพัฒนา </a:t>
            </a:r>
            <a:r>
              <a:rPr lang="en-US" sz="2800" b="1" dirty="0" smtClean="0"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SMEs </a:t>
            </a:r>
            <a:r>
              <a:rPr lang="th-TH" sz="2800" b="1" dirty="0" smtClean="0"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ใน</a:t>
            </a:r>
            <a:endParaRPr lang="en-US" sz="2800" b="1" dirty="0" smtClean="0"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2800" b="1" dirty="0" smtClean="0"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ภาคอุตสาหกรรมทำ </a:t>
            </a:r>
            <a:r>
              <a:rPr lang="en-US" sz="2800" b="1" dirty="0" smtClean="0"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B2B</a:t>
            </a:r>
            <a:endParaRPr lang="en-US" sz="2800" b="1" dirty="0"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99314" y="1423775"/>
            <a:ext cx="2821606" cy="4909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800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โครงการ </a:t>
            </a:r>
            <a:r>
              <a:rPr lang="en-US" sz="2800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SME </a:t>
            </a:r>
            <a:r>
              <a: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Go Online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11276" y="4823155"/>
            <a:ext cx="3022177" cy="878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800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โครงการ </a:t>
            </a:r>
            <a:r>
              <a:rPr lang="en-US" sz="2800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National </a:t>
            </a:r>
            <a:endParaRPr lang="th-TH" sz="2800" b="1" dirty="0" smtClean="0">
              <a:solidFill>
                <a:schemeClr val="bg1"/>
              </a:solidFill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Product Catalogue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97749" y="4910856"/>
            <a:ext cx="354468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800" b="1" dirty="0" smtClean="0"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โครงการ </a:t>
            </a:r>
            <a:r>
              <a:rPr lang="en-US" sz="2800" b="1" dirty="0" smtClean="0"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E-Trade</a:t>
            </a:r>
            <a:endParaRPr lang="th-TH" sz="2800" b="1" dirty="0"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Facilitation</a:t>
            </a:r>
            <a:endParaRPr lang="en-US" sz="2800" b="1" dirty="0"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57539">
            <a:off x="6131090" y="2421671"/>
            <a:ext cx="1325382" cy="117595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76089">
            <a:off x="2020878" y="2907462"/>
            <a:ext cx="971550" cy="141922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862" y="2887608"/>
            <a:ext cx="1409700" cy="136207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1632" y="3166704"/>
            <a:ext cx="1514475" cy="1323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430" y="708194"/>
            <a:ext cx="2148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Supply Chain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07986" y="758871"/>
            <a:ext cx="2524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E-Commerce</a:t>
            </a:r>
            <a:endParaRPr lang="en-US" sz="24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7550" y="5605078"/>
            <a:ext cx="2594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Traceability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58258" y="5923945"/>
            <a:ext cx="4855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Ease of Doing Business</a:t>
            </a:r>
            <a:r>
              <a:rPr lang="th-TH" sz="24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400" b="1" dirty="0" smtClean="0"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th-TH" sz="24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สำหรับผู้ประกอบการทั้งในและต่างประเทศ</a:t>
            </a:r>
            <a:endParaRPr lang="en-US" sz="2400" b="1" dirty="0"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04687" y="4576922"/>
            <a:ext cx="4078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E-Invoice</a:t>
            </a:r>
            <a:r>
              <a:rPr lang="en-US" sz="24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E-Tax</a:t>
            </a:r>
            <a:r>
              <a:rPr lang="en-US" sz="24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th-TH" sz="24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E-Payment</a:t>
            </a:r>
            <a:endParaRPr lang="en-US" sz="2400" b="1" dirty="0"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458614" y="1070017"/>
            <a:ext cx="23125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8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เชื่อมโยงการค้าไทย</a:t>
            </a:r>
          </a:p>
          <a:p>
            <a:pPr algn="ctr" defTabSz="685800"/>
            <a:r>
              <a:rPr lang="th-TH" sz="28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สู่ต่างประเทศ</a:t>
            </a:r>
            <a:endParaRPr lang="th-TH" sz="28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SU" pitchFamily="2" charset="-34"/>
              <a:cs typeface="RSU" panose="02000506040000020003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58994" y="5965314"/>
            <a:ext cx="30797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800" b="1" kern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ฐานข้อมูลสินค้าแห่งชาติ</a:t>
            </a:r>
            <a:endParaRPr lang="th-TH" sz="2800" b="1" kern="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SU" pitchFamily="2" charset="-34"/>
              <a:cs typeface="RSU" panose="02000506040000020003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29132" y="41511"/>
            <a:ext cx="7697739" cy="584775"/>
          </a:xfrm>
          <a:prstGeom prst="rect">
            <a:avLst/>
          </a:prstGeom>
          <a:ln w="38100">
            <a:solidFill>
              <a:srgbClr val="0070C0"/>
            </a:solidFill>
            <a:prstDash val="sysDot"/>
          </a:ln>
        </p:spPr>
        <p:txBody>
          <a:bodyPr wrap="square">
            <a:spAutoFit/>
          </a:bodyPr>
          <a:lstStyle/>
          <a:p>
            <a:pPr algn="ctr" defTabSz="685800"/>
            <a:r>
              <a:rPr lang="th-TH" sz="3200" b="1" kern="0" dirty="0" smtClean="0">
                <a:solidFill>
                  <a:schemeClr val="accent1">
                    <a:lumMod val="50000"/>
                  </a:schemeClr>
                </a:solidFill>
                <a:latin typeface="RSU" pitchFamily="2" charset="-34"/>
                <a:cs typeface="RSU" panose="02000506040000020003"/>
              </a:rPr>
              <a:t>โครงการนำเทคโนโลยีดิจิทัลสู่ภาคเศรษฐกิจเข้มแข็ง</a:t>
            </a:r>
            <a:endParaRPr lang="th-TH" sz="3200" b="1" kern="0" dirty="0">
              <a:solidFill>
                <a:schemeClr val="accent1">
                  <a:lumMod val="50000"/>
                </a:schemeClr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5862" y="1338796"/>
            <a:ext cx="1194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ERP</a:t>
            </a:r>
          </a:p>
        </p:txBody>
      </p:sp>
    </p:spTree>
    <p:extLst>
      <p:ext uri="{BB962C8B-B14F-4D97-AF65-F5344CB8AC3E}">
        <p14:creationId xmlns:p14="http://schemas.microsoft.com/office/powerpoint/2010/main" val="154880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28</a:t>
            </a:fld>
            <a:endParaRPr lang="en-US" sz="1200" dirty="0"/>
          </a:p>
        </p:txBody>
      </p:sp>
      <p:sp>
        <p:nvSpPr>
          <p:cNvPr id="5" name="Shape 278"/>
          <p:cNvSpPr/>
          <p:nvPr/>
        </p:nvSpPr>
        <p:spPr>
          <a:xfrm>
            <a:off x="565497" y="4865103"/>
            <a:ext cx="1514632" cy="1116685"/>
          </a:xfrm>
          <a:prstGeom prst="ellipse">
            <a:avLst/>
          </a:prstGeom>
          <a:solidFill>
            <a:srgbClr val="70BF41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/>
              <a:t>Smart</a:t>
            </a:r>
          </a:p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/>
              <a:t>Safety</a:t>
            </a:r>
          </a:p>
        </p:txBody>
      </p:sp>
      <p:sp>
        <p:nvSpPr>
          <p:cNvPr id="6" name="Shape 279"/>
          <p:cNvSpPr/>
          <p:nvPr/>
        </p:nvSpPr>
        <p:spPr>
          <a:xfrm>
            <a:off x="552049" y="1937875"/>
            <a:ext cx="1541527" cy="1116685"/>
          </a:xfrm>
          <a:prstGeom prst="ellipse">
            <a:avLst/>
          </a:prstGeom>
          <a:solidFill>
            <a:srgbClr val="70BF41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/>
              <a:t>Smart</a:t>
            </a:r>
          </a:p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/>
              <a:t>Economy</a:t>
            </a:r>
          </a:p>
        </p:txBody>
      </p:sp>
      <p:sp>
        <p:nvSpPr>
          <p:cNvPr id="7" name="Shape 280"/>
          <p:cNvSpPr/>
          <p:nvPr/>
        </p:nvSpPr>
        <p:spPr>
          <a:xfrm>
            <a:off x="7165898" y="4865104"/>
            <a:ext cx="1541527" cy="1116685"/>
          </a:xfrm>
          <a:prstGeom prst="ellipse">
            <a:avLst/>
          </a:prstGeom>
          <a:solidFill>
            <a:srgbClr val="70BF41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/>
              <a:t>Smart</a:t>
            </a:r>
          </a:p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/>
              <a:t>Education</a:t>
            </a:r>
          </a:p>
        </p:txBody>
      </p:sp>
      <p:sp>
        <p:nvSpPr>
          <p:cNvPr id="8" name="Shape 281"/>
          <p:cNvSpPr/>
          <p:nvPr/>
        </p:nvSpPr>
        <p:spPr>
          <a:xfrm>
            <a:off x="7179345" y="3401489"/>
            <a:ext cx="1514632" cy="1116685"/>
          </a:xfrm>
          <a:prstGeom prst="ellipse">
            <a:avLst/>
          </a:prstGeom>
          <a:solidFill>
            <a:srgbClr val="70BF41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/>
              <a:t>Smart</a:t>
            </a:r>
          </a:p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/>
              <a:t>Healthcare</a:t>
            </a:r>
          </a:p>
        </p:txBody>
      </p:sp>
      <p:sp>
        <p:nvSpPr>
          <p:cNvPr id="9" name="Shape 282"/>
          <p:cNvSpPr/>
          <p:nvPr/>
        </p:nvSpPr>
        <p:spPr>
          <a:xfrm>
            <a:off x="565497" y="3401489"/>
            <a:ext cx="1514632" cy="1116685"/>
          </a:xfrm>
          <a:prstGeom prst="ellipse">
            <a:avLst/>
          </a:prstGeom>
          <a:solidFill>
            <a:srgbClr val="70BF41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/>
              <a:t>Smart</a:t>
            </a:r>
            <a:br>
              <a:rPr sz="1687"/>
            </a:br>
            <a:r>
              <a:rPr sz="1687"/>
              <a:t>Tourism</a:t>
            </a:r>
          </a:p>
        </p:txBody>
      </p:sp>
      <p:sp>
        <p:nvSpPr>
          <p:cNvPr id="10" name="Shape 283"/>
          <p:cNvSpPr/>
          <p:nvPr/>
        </p:nvSpPr>
        <p:spPr>
          <a:xfrm>
            <a:off x="7179345" y="1937875"/>
            <a:ext cx="1588783" cy="1116685"/>
          </a:xfrm>
          <a:prstGeom prst="ellipse">
            <a:avLst/>
          </a:prstGeom>
          <a:solidFill>
            <a:srgbClr val="70BF41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400"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ctr"/>
            <a:r>
              <a:rPr sz="1687"/>
              <a:t>Smart Environment</a:t>
            </a:r>
          </a:p>
        </p:txBody>
      </p:sp>
      <p:sp>
        <p:nvSpPr>
          <p:cNvPr id="11" name="Shape 284"/>
          <p:cNvSpPr/>
          <p:nvPr/>
        </p:nvSpPr>
        <p:spPr>
          <a:xfrm>
            <a:off x="195519" y="433263"/>
            <a:ext cx="8809836" cy="1354793"/>
          </a:xfrm>
          <a:prstGeom prst="roundRect">
            <a:avLst>
              <a:gd name="adj" fmla="val 12371"/>
            </a:avLst>
          </a:prstGeom>
          <a:solidFill>
            <a:srgbClr val="F5D328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>
              <a:defRPr sz="3400" b="1">
                <a:latin typeface="+mn-lt"/>
                <a:ea typeface="+mn-ea"/>
                <a:cs typeface="+mn-cs"/>
                <a:sym typeface="Helvetica"/>
              </a:defRPr>
            </a:pPr>
            <a:r>
              <a:rPr sz="2391" dirty="0"/>
              <a:t>Phuket Smart City Vision :</a:t>
            </a:r>
          </a:p>
          <a:p>
            <a:pPr>
              <a:defRPr sz="3400" b="1">
                <a:latin typeface="+mn-lt"/>
                <a:ea typeface="+mn-ea"/>
                <a:cs typeface="+mn-cs"/>
                <a:sym typeface="Helvetica"/>
              </a:defRPr>
            </a:pPr>
            <a:r>
              <a:rPr sz="2391" dirty="0"/>
              <a:t>“The </a:t>
            </a:r>
            <a:r>
              <a:rPr sz="2391" dirty="0">
                <a:solidFill>
                  <a:srgbClr val="FF0000"/>
                </a:solidFill>
              </a:rPr>
              <a:t>Tourism</a:t>
            </a:r>
            <a:r>
              <a:rPr sz="2391" dirty="0"/>
              <a:t> Island of </a:t>
            </a:r>
            <a:r>
              <a:rPr sz="2391" dirty="0">
                <a:solidFill>
                  <a:srgbClr val="FF0000"/>
                </a:solidFill>
              </a:rPr>
              <a:t>Sustainable</a:t>
            </a:r>
            <a:r>
              <a:rPr sz="2391" dirty="0"/>
              <a:t> growth by enhancing </a:t>
            </a:r>
            <a:r>
              <a:rPr sz="2391" dirty="0">
                <a:solidFill>
                  <a:srgbClr val="FF0000"/>
                </a:solidFill>
              </a:rPr>
              <a:t>Creative Economy </a:t>
            </a:r>
            <a:r>
              <a:rPr sz="2391" dirty="0"/>
              <a:t>to provide </a:t>
            </a:r>
            <a:r>
              <a:rPr sz="2391" dirty="0">
                <a:solidFill>
                  <a:srgbClr val="FF0000"/>
                </a:solidFill>
              </a:rPr>
              <a:t>Happiness for all</a:t>
            </a:r>
            <a:r>
              <a:rPr sz="2391" dirty="0"/>
              <a:t>”</a:t>
            </a:r>
          </a:p>
        </p:txBody>
      </p:sp>
      <p:sp>
        <p:nvSpPr>
          <p:cNvPr id="12" name="Shape 285"/>
          <p:cNvSpPr/>
          <p:nvPr/>
        </p:nvSpPr>
        <p:spPr>
          <a:xfrm>
            <a:off x="3334974" y="2871780"/>
            <a:ext cx="2704412" cy="1515417"/>
          </a:xfrm>
          <a:prstGeom prst="rect">
            <a:avLst/>
          </a:prstGeom>
          <a:solidFill>
            <a:srgbClr val="51A7F9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>
              <a:defRPr sz="3100" b="1">
                <a:latin typeface="+mn-lt"/>
                <a:ea typeface="+mn-ea"/>
                <a:cs typeface="+mn-cs"/>
                <a:sym typeface="Helvetica"/>
              </a:defRPr>
            </a:pPr>
            <a:r>
              <a:rPr sz="2180"/>
              <a:t>ภูเก็ตเมืองน่าอยู่</a:t>
            </a:r>
          </a:p>
          <a:p>
            <a:pPr algn="ctr">
              <a:defRPr sz="3100" b="1">
                <a:latin typeface="+mn-lt"/>
                <a:ea typeface="+mn-ea"/>
                <a:cs typeface="+mn-cs"/>
                <a:sym typeface="Helvetica"/>
              </a:defRPr>
            </a:pPr>
            <a:r>
              <a:rPr sz="2180"/>
              <a:t>Smile Smart and Sustainable Phuket</a:t>
            </a:r>
          </a:p>
        </p:txBody>
      </p:sp>
      <p:sp>
        <p:nvSpPr>
          <p:cNvPr id="13" name="Shape 286"/>
          <p:cNvSpPr/>
          <p:nvPr/>
        </p:nvSpPr>
        <p:spPr>
          <a:xfrm rot="2168646">
            <a:off x="2278590" y="2652476"/>
            <a:ext cx="892969" cy="726750"/>
          </a:xfrm>
          <a:prstGeom prst="rightArrow">
            <a:avLst>
              <a:gd name="adj1" fmla="val 46291"/>
              <a:gd name="adj2" fmla="val 80104"/>
            </a:avLst>
          </a:prstGeom>
          <a:solidFill>
            <a:srgbClr val="70BF4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687"/>
          </a:p>
        </p:txBody>
      </p:sp>
      <p:sp>
        <p:nvSpPr>
          <p:cNvPr id="14" name="Shape 287"/>
          <p:cNvSpPr/>
          <p:nvPr/>
        </p:nvSpPr>
        <p:spPr>
          <a:xfrm>
            <a:off x="2228983" y="3516963"/>
            <a:ext cx="892969" cy="726751"/>
          </a:xfrm>
          <a:prstGeom prst="rightArrow">
            <a:avLst>
              <a:gd name="adj1" fmla="val 46291"/>
              <a:gd name="adj2" fmla="val 80104"/>
            </a:avLst>
          </a:prstGeom>
          <a:solidFill>
            <a:srgbClr val="70BF4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687"/>
          </a:p>
        </p:txBody>
      </p:sp>
      <p:sp>
        <p:nvSpPr>
          <p:cNvPr id="15" name="Shape 288"/>
          <p:cNvSpPr/>
          <p:nvPr/>
        </p:nvSpPr>
        <p:spPr>
          <a:xfrm rot="19116495">
            <a:off x="2284594" y="4526004"/>
            <a:ext cx="892969" cy="726750"/>
          </a:xfrm>
          <a:prstGeom prst="rightArrow">
            <a:avLst>
              <a:gd name="adj1" fmla="val 46291"/>
              <a:gd name="adj2" fmla="val 80104"/>
            </a:avLst>
          </a:prstGeom>
          <a:solidFill>
            <a:srgbClr val="70BF4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687"/>
          </a:p>
        </p:txBody>
      </p:sp>
      <p:sp>
        <p:nvSpPr>
          <p:cNvPr id="16" name="Shape 289"/>
          <p:cNvSpPr/>
          <p:nvPr/>
        </p:nvSpPr>
        <p:spPr>
          <a:xfrm rot="19433626" flipH="1">
            <a:off x="6038316" y="2660367"/>
            <a:ext cx="892969" cy="726750"/>
          </a:xfrm>
          <a:prstGeom prst="rightArrow">
            <a:avLst>
              <a:gd name="adj1" fmla="val 51644"/>
              <a:gd name="adj2" fmla="val 74231"/>
            </a:avLst>
          </a:prstGeom>
          <a:solidFill>
            <a:srgbClr val="70BF41"/>
          </a:solidFill>
          <a:ln w="12700">
            <a:miter lim="400000"/>
          </a:ln>
          <a:effectLst>
            <a:outerShdw blurRad="38100" dist="25400" dir="20040000" rotWithShape="0">
              <a:srgbClr val="000000">
                <a:alpha val="5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687"/>
          </a:p>
        </p:txBody>
      </p:sp>
      <p:sp>
        <p:nvSpPr>
          <p:cNvPr id="17" name="Shape 290"/>
          <p:cNvSpPr/>
          <p:nvPr/>
        </p:nvSpPr>
        <p:spPr>
          <a:xfrm flipH="1">
            <a:off x="6130798" y="3596457"/>
            <a:ext cx="892969" cy="726750"/>
          </a:xfrm>
          <a:prstGeom prst="rightArrow">
            <a:avLst>
              <a:gd name="adj1" fmla="val 46291"/>
              <a:gd name="adj2" fmla="val 80104"/>
            </a:avLst>
          </a:prstGeom>
          <a:solidFill>
            <a:srgbClr val="70BF4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687"/>
          </a:p>
        </p:txBody>
      </p:sp>
      <p:sp>
        <p:nvSpPr>
          <p:cNvPr id="18" name="Shape 291"/>
          <p:cNvSpPr/>
          <p:nvPr/>
        </p:nvSpPr>
        <p:spPr>
          <a:xfrm rot="1947924" flipH="1">
            <a:off x="6085652" y="4518139"/>
            <a:ext cx="892969" cy="726750"/>
          </a:xfrm>
          <a:prstGeom prst="rightArrow">
            <a:avLst>
              <a:gd name="adj1" fmla="val 46291"/>
              <a:gd name="adj2" fmla="val 80104"/>
            </a:avLst>
          </a:prstGeom>
          <a:solidFill>
            <a:srgbClr val="70BF4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687"/>
          </a:p>
        </p:txBody>
      </p:sp>
      <p:sp>
        <p:nvSpPr>
          <p:cNvPr id="19" name="Shape 292"/>
          <p:cNvSpPr/>
          <p:nvPr/>
        </p:nvSpPr>
        <p:spPr>
          <a:xfrm>
            <a:off x="3304330" y="5597338"/>
            <a:ext cx="2637367" cy="1116685"/>
          </a:xfrm>
          <a:prstGeom prst="ellipse">
            <a:avLst/>
          </a:prstGeom>
          <a:solidFill>
            <a:srgbClr val="70BF41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 dirty="0"/>
              <a:t>Smart</a:t>
            </a:r>
          </a:p>
          <a:p>
            <a:pPr algn="ctr">
              <a:defRPr sz="2400" b="1">
                <a:latin typeface="+mn-lt"/>
                <a:ea typeface="+mn-ea"/>
                <a:cs typeface="+mn-cs"/>
                <a:sym typeface="Helvetica"/>
              </a:defRPr>
            </a:pPr>
            <a:r>
              <a:rPr sz="1687" dirty="0"/>
              <a:t>Governance</a:t>
            </a:r>
          </a:p>
        </p:txBody>
      </p:sp>
      <p:sp>
        <p:nvSpPr>
          <p:cNvPr id="20" name="Shape 293"/>
          <p:cNvSpPr/>
          <p:nvPr/>
        </p:nvSpPr>
        <p:spPr>
          <a:xfrm rot="5346839" flipH="1">
            <a:off x="4174431" y="4627592"/>
            <a:ext cx="892969" cy="726750"/>
          </a:xfrm>
          <a:prstGeom prst="rightArrow">
            <a:avLst>
              <a:gd name="adj1" fmla="val 46291"/>
              <a:gd name="adj2" fmla="val 80104"/>
            </a:avLst>
          </a:prstGeom>
          <a:solidFill>
            <a:srgbClr val="70BF4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687"/>
          </a:p>
        </p:txBody>
      </p:sp>
      <p:sp>
        <p:nvSpPr>
          <p:cNvPr id="21" name="Rectangle 20"/>
          <p:cNvSpPr/>
          <p:nvPr/>
        </p:nvSpPr>
        <p:spPr>
          <a:xfrm>
            <a:off x="3759484" y="1837998"/>
            <a:ext cx="183575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en-US" sz="3200" b="1" kern="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SMART CITY</a:t>
            </a:r>
          </a:p>
          <a:p>
            <a:pPr algn="ctr" defTabSz="685800"/>
            <a:r>
              <a:rPr lang="en-US" sz="3200" b="1" kern="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(PHUKET)</a:t>
            </a:r>
            <a:endParaRPr lang="en-US" sz="3200" kern="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SU" pitchFamily="2" charset="-34"/>
              <a:cs typeface="RSU" panose="02000506040000020003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196803" y="-30349"/>
            <a:ext cx="2879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th-TH" sz="3200" b="1" kern="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โครงการ </a:t>
            </a:r>
            <a:r>
              <a:rPr lang="en-US" sz="3200" b="1" kern="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Smart City </a:t>
            </a:r>
            <a:endParaRPr lang="en-US" sz="3200" kern="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SU" pitchFamily="2" charset="-34"/>
              <a:cs typeface="RSU" panose="02000506040000020003"/>
            </a:endParaRPr>
          </a:p>
        </p:txBody>
      </p:sp>
    </p:spTree>
    <p:extLst>
      <p:ext uri="{BB962C8B-B14F-4D97-AF65-F5344CB8AC3E}">
        <p14:creationId xmlns:p14="http://schemas.microsoft.com/office/powerpoint/2010/main" val="1933902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29</a:t>
            </a:fld>
            <a:endParaRPr lang="en-US" sz="1200" dirty="0"/>
          </a:p>
        </p:txBody>
      </p:sp>
      <p:graphicFrame>
        <p:nvGraphicFramePr>
          <p:cNvPr id="5" name="Table 295"/>
          <p:cNvGraphicFramePr/>
          <p:nvPr>
            <p:extLst>
              <p:ext uri="{D42A27DB-BD31-4B8C-83A1-F6EECF244321}">
                <p14:modId xmlns:p14="http://schemas.microsoft.com/office/powerpoint/2010/main" val="2385705530"/>
              </p:ext>
            </p:extLst>
          </p:nvPr>
        </p:nvGraphicFramePr>
        <p:xfrm>
          <a:off x="199460" y="1116488"/>
          <a:ext cx="8745079" cy="5504232"/>
        </p:xfrm>
        <a:graphic>
          <a:graphicData uri="http://schemas.openxmlformats.org/drawingml/2006/table">
            <a:tbl>
              <a:tblPr bandRow="1"/>
              <a:tblGrid>
                <a:gridCol w="395291"/>
                <a:gridCol w="2262210"/>
                <a:gridCol w="6087578"/>
              </a:tblGrid>
              <a:tr h="688029">
                <a:tc>
                  <a:txBody>
                    <a:bodyPr/>
                    <a:lstStyle/>
                    <a:p>
                      <a:pPr defTabSz="914400">
                        <a:defRPr sz="3600"/>
                      </a:pPr>
                      <a:endParaRPr sz="2500" dirty="0"/>
                    </a:p>
                  </a:txBody>
                  <a:tcPr marL="44648" marR="44648" marT="0" marB="0" anchor="ctr" horzOverflow="overflow">
                    <a:lnL w="63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635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3200" b="1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ส่วนประกอบ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635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3200" b="1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ภาพเป้าหมายปี 2020 ของภูเก็ต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635">
                      <a:solidFill>
                        <a:srgbClr val="000000"/>
                      </a:solidFill>
                      <a:miter lim="400000"/>
                    </a:lnR>
                    <a:lnT w="635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688029"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1</a:t>
                      </a:r>
                    </a:p>
                  </a:txBody>
                  <a:tcPr marL="44648" marR="44648" marT="0" marB="0" anchor="ctr" horzOverflow="overflow">
                    <a:lnL w="63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 dirty="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Smart Economy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ศูนย์กลางของเศรษฐกิจเชิงสร้างสรรค์ (Hub of Creative Economy)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63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688029"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2</a:t>
                      </a:r>
                    </a:p>
                  </a:txBody>
                  <a:tcPr marL="44648" marR="44648" marT="0" marB="0" anchor="ctr" horzOverflow="overflow">
                    <a:lnL w="63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Smart Tourism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ท่องเที่ยวสนุกสุขใจ (Enjoyable Tour and Convenient Life)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63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688029"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3</a:t>
                      </a:r>
                    </a:p>
                  </a:txBody>
                  <a:tcPr marL="44648" marR="44648" marT="0" marB="0" anchor="ctr" horzOverflow="overflow">
                    <a:lnL w="63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Smart Health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3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ประชาชนรักษาพยาบาลด้วยหมายเลขผู้ป่วยเดียว (One Patient Single ID)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63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688029"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4</a:t>
                      </a:r>
                    </a:p>
                  </a:txBody>
                  <a:tcPr marL="44648" marR="44648" marT="0" marB="0" anchor="ctr" horzOverflow="overflow">
                    <a:lnL w="63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Smart Safety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ภูเก็ตเมืองปลอดภัย (Phuket Safe City)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63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688029"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5</a:t>
                      </a:r>
                    </a:p>
                  </a:txBody>
                  <a:tcPr marL="44648" marR="44648" marT="0" marB="0" anchor="ctr" horzOverflow="overflow">
                    <a:lnL w="63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Smart Environment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การเติบโตที่เป็นมิตรกับสิ่งแวดล้อม (Phuket Green City)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63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688029"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6</a:t>
                      </a:r>
                    </a:p>
                  </a:txBody>
                  <a:tcPr marL="44648" marR="44648" marT="0" marB="0" anchor="ctr" horzOverflow="overflow">
                    <a:lnL w="63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Smart Education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เมืองแห่งการเรียนรู้ (Smart Learning Community)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63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688029"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7</a:t>
                      </a:r>
                    </a:p>
                  </a:txBody>
                  <a:tcPr marL="44648" marR="44648" marT="0" marB="0" anchor="ctr" horzOverflow="overflow">
                    <a:lnL w="63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63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Smart Governance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63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500" dirty="0" err="1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การบริหาร</a:t>
                      </a:r>
                      <a:r>
                        <a:rPr sz="2500" dirty="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 Smart City </a:t>
                      </a:r>
                      <a:r>
                        <a:rPr sz="2500" dirty="0" err="1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อย่างยั่งยืน</a:t>
                      </a:r>
                      <a:r>
                        <a:rPr sz="2500" dirty="0">
                          <a:latin typeface="TH SarabunPSK"/>
                          <a:ea typeface="TH SarabunPSK"/>
                          <a:cs typeface="TH SarabunPSK"/>
                          <a:sym typeface="TH SarabunPSK"/>
                        </a:rPr>
                        <a:t> (Smart and Sustainable Phuket)</a:t>
                      </a:r>
                    </a:p>
                  </a:txBody>
                  <a:tcPr marL="44648" marR="44648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63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63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grpSp>
        <p:nvGrpSpPr>
          <p:cNvPr id="6" name="Group 298"/>
          <p:cNvGrpSpPr/>
          <p:nvPr/>
        </p:nvGrpSpPr>
        <p:grpSpPr>
          <a:xfrm>
            <a:off x="167082" y="196255"/>
            <a:ext cx="8809836" cy="783850"/>
            <a:chOff x="0" y="0"/>
            <a:chExt cx="12529543" cy="1114807"/>
          </a:xfrm>
        </p:grpSpPr>
        <p:sp>
          <p:nvSpPr>
            <p:cNvPr id="7" name="Shape 296"/>
            <p:cNvSpPr/>
            <p:nvPr/>
          </p:nvSpPr>
          <p:spPr>
            <a:xfrm>
              <a:off x="-1" y="-1"/>
              <a:ext cx="12529545" cy="1114809"/>
            </a:xfrm>
            <a:prstGeom prst="roundRect">
              <a:avLst>
                <a:gd name="adj" fmla="val 21722"/>
              </a:avLst>
            </a:prstGeom>
            <a:solidFill>
              <a:srgbClr val="51A8F9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35719" tIns="35719" rIns="35719" bIns="35719" numCol="1" anchor="ctr">
              <a:noAutofit/>
            </a:bodyPr>
            <a:lstStyle/>
            <a:p>
              <a:pPr>
                <a:defRPr sz="3200" b="1">
                  <a:latin typeface="+mn-lt"/>
                  <a:ea typeface="+mn-ea"/>
                  <a:cs typeface="+mn-cs"/>
                  <a:sym typeface="Helvetica"/>
                </a:defRPr>
              </a:pPr>
              <a:endParaRPr sz="2250"/>
            </a:p>
          </p:txBody>
        </p:sp>
        <p:sp>
          <p:nvSpPr>
            <p:cNvPr id="8" name="Shape 297"/>
            <p:cNvSpPr/>
            <p:nvPr/>
          </p:nvSpPr>
          <p:spPr>
            <a:xfrm>
              <a:off x="70924" y="204178"/>
              <a:ext cx="12387695" cy="706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35719" tIns="35719" rIns="35719" bIns="35719" numCol="1" anchor="ctr">
              <a:noAutofit/>
            </a:bodyPr>
            <a:lstStyle>
              <a:lvl1pPr>
                <a:defRPr sz="3200" b="1"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r>
                <a:rPr sz="2250"/>
                <a:t>Phuket Smart City 2020 Vision : Smile Smart and Sustainable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8146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5" t="57098" r="20143" b="31710"/>
          <a:stretch/>
        </p:blipFill>
        <p:spPr bwMode="auto">
          <a:xfrm>
            <a:off x="83747" y="5831059"/>
            <a:ext cx="9022404" cy="102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>
          <a:xfrm>
            <a:off x="2440150" y="2748927"/>
            <a:ext cx="5838606" cy="856396"/>
          </a:xfrm>
        </p:spPr>
        <p:txBody>
          <a:bodyPr>
            <a:noAutofit/>
          </a:bodyPr>
          <a:lstStyle/>
          <a:p>
            <a:r>
              <a:rPr lang="th-TH" sz="4000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เทคโนโลยีดิจิทัลกับการเปลี่ยนแปลงทางเศรษฐกิจและสังคม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8320177" y="6502499"/>
            <a:ext cx="785974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417E64F-5101-4882-8DAC-07068C8545AC}" type="slidenum">
              <a:rPr lang="th-TH" sz="2000" b="1" smtClean="0"/>
              <a:pPr>
                <a:defRPr/>
              </a:pPr>
              <a:t>3</a:t>
            </a:fld>
            <a:endParaRPr lang="th-TH" sz="2000" b="1" dirty="0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2123740" y="3722508"/>
            <a:ext cx="6371211" cy="14317"/>
          </a:xfrm>
          <a:prstGeom prst="line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สี่เหลี่ยมมุมมน 8"/>
          <p:cNvSpPr/>
          <p:nvPr/>
        </p:nvSpPr>
        <p:spPr>
          <a:xfrm>
            <a:off x="878132" y="2748930"/>
            <a:ext cx="1345829" cy="121697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14" b="1" i="1" dirty="0">
                <a:latin typeface="TH Sarabun New" pitchFamily="34" charset="-34"/>
                <a:cs typeface="TH Sarabun New" pitchFamily="34" charset="-34"/>
              </a:rPr>
              <a:t>1</a:t>
            </a:r>
            <a:endParaRPr lang="th-TH" sz="6614" b="1" i="1" dirty="0"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80189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79258"/>
          <a:stretch/>
        </p:blipFill>
        <p:spPr bwMode="auto">
          <a:xfrm>
            <a:off x="4831306" y="1280401"/>
            <a:ext cx="4312693" cy="85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744553" y="6492875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30</a:t>
            </a:fld>
            <a:endParaRPr lang="en-US" sz="1200" dirty="0"/>
          </a:p>
        </p:txBody>
      </p:sp>
      <p:sp>
        <p:nvSpPr>
          <p:cNvPr id="3" name="สี่เหลี่ยมมุมมน 4"/>
          <p:cNvSpPr/>
          <p:nvPr/>
        </p:nvSpPr>
        <p:spPr bwMode="auto">
          <a:xfrm>
            <a:off x="127373" y="764636"/>
            <a:ext cx="4703934" cy="549365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prstDash val="sysDot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th-TH" sz="3200" b="1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  วัตถุประสงค์</a:t>
            </a:r>
            <a:endParaRPr lang="th-TH" sz="3200" b="1" dirty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  <a:p>
            <a:pPr marL="174625" indent="-174625">
              <a:buFont typeface="Arial" pitchFamily="34" charset="0"/>
              <a:buChar char="•"/>
            </a:pPr>
            <a:r>
              <a:rPr lang="th-TH" sz="3200" dirty="0">
                <a:latin typeface="RSU" pitchFamily="2" charset="-34"/>
                <a:cs typeface="RSU" panose="02000506040000020003"/>
              </a:rPr>
              <a:t>สร้างช่องทางการเข้าถึง</a:t>
            </a:r>
            <a:r>
              <a:rPr lang="th-TH" sz="3200" dirty="0" smtClean="0">
                <a:latin typeface="RSU" pitchFamily="2" charset="-34"/>
                <a:cs typeface="RSU" panose="02000506040000020003"/>
              </a:rPr>
              <a:t>ข้อมูลภาครัฐให้ประชาชนอย่างเท่าเทียมทั่วถึง</a:t>
            </a:r>
            <a:endParaRPr lang="th-TH" sz="3200" dirty="0">
              <a:latin typeface="RSU" pitchFamily="2" charset="-34"/>
              <a:cs typeface="RSU" panose="02000506040000020003"/>
            </a:endParaRPr>
          </a:p>
          <a:p>
            <a:pPr marL="174625" indent="-174625">
              <a:buFont typeface="Arial" pitchFamily="34" charset="0"/>
              <a:buChar char="•"/>
            </a:pPr>
            <a:r>
              <a:rPr lang="th-TH" sz="3200" dirty="0">
                <a:latin typeface="RSU" pitchFamily="2" charset="-34"/>
                <a:cs typeface="RSU" panose="02000506040000020003"/>
              </a:rPr>
              <a:t>สร้างระบบเชื่อมโยง</a:t>
            </a:r>
            <a:r>
              <a:rPr lang="th-TH" sz="3200" dirty="0" smtClean="0">
                <a:latin typeface="RSU" pitchFamily="2" charset="-34"/>
                <a:cs typeface="RSU" panose="02000506040000020003"/>
              </a:rPr>
              <a:t>ฐานข้อมูลภาครัฐ แชร์ใช้ข้อมูล ลดความซ้ำซ้อนการลงทุน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th-TH" sz="3200" dirty="0" smtClean="0">
                <a:latin typeface="RSU" pitchFamily="2" charset="-34"/>
                <a:cs typeface="RSU" panose="02000506040000020003"/>
              </a:rPr>
              <a:t>ยกระดับ อำนวยความสะดวกการบริการประชาชน รวดเร็ว แม่นยำ ทั่วถึง</a:t>
            </a:r>
            <a:endParaRPr lang="th-TH" sz="3200" dirty="0">
              <a:latin typeface="RSU" pitchFamily="2" charset="-34"/>
              <a:cs typeface="RSU" panose="02000506040000020003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98512" y="56750"/>
            <a:ext cx="50187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54793"/>
                </a:solidFill>
                <a:latin typeface="RSU" pitchFamily="2" charset="-34"/>
                <a:cs typeface="RSU" panose="02000506040000020003"/>
              </a:rPr>
              <a:t>การขับเคลื่อน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54793"/>
                </a:solidFill>
                <a:latin typeface="RSU" pitchFamily="2" charset="-34"/>
                <a:cs typeface="RSU" panose="02000506040000020003"/>
              </a:rPr>
              <a:t>สู่รัฐบาล</a:t>
            </a:r>
            <a:r>
              <a:rPr lang="th-TH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54793"/>
                </a:solidFill>
                <a:latin typeface="RSU" pitchFamily="2" charset="-34"/>
                <a:cs typeface="RSU" panose="02000506040000020003"/>
              </a:rPr>
              <a:t>ดิจิทัล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02329" y="2350422"/>
            <a:ext cx="39706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ยุทธศาสตร์รัฐบาลดิจิทัลเป็นส่วนหนึ่งของแผนแม่บท 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DE </a:t>
            </a:r>
            <a:r>
              <a:rPr lang="th-TH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SU" pitchFamily="2" charset="-34"/>
                <a:cs typeface="RSU" panose="02000506040000020003"/>
              </a:rPr>
              <a:t>ขับเคลื่อนโดยโครงการผ่านการบูรณาการระหว่างหน่วยงานรัฐ </a:t>
            </a:r>
            <a:endParaRPr lang="th-TH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SU" pitchFamily="2" charset="-34"/>
              <a:cs typeface="RSU" panose="02000506040000020003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11408" y="2577439"/>
            <a:ext cx="1774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54793"/>
                </a:solidFill>
                <a:latin typeface="RSU" pitchFamily="2" charset="-34"/>
                <a:cs typeface="RSU" panose="02000506040000020003"/>
              </a:rPr>
              <a:t>Open Data</a:t>
            </a:r>
            <a:endParaRPr lang="th-TH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354793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625215" y="4084761"/>
            <a:ext cx="1774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54793"/>
                </a:solidFill>
                <a:latin typeface="RSU" pitchFamily="2" charset="-34"/>
                <a:cs typeface="RSU" panose="02000506040000020003"/>
              </a:rPr>
              <a:t>Big data</a:t>
            </a:r>
            <a:endParaRPr lang="th-TH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354793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11408" y="5592083"/>
            <a:ext cx="2101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54793"/>
                </a:solidFill>
                <a:latin typeface="RSU" pitchFamily="2" charset="-34"/>
                <a:cs typeface="RSU" panose="02000506040000020003"/>
              </a:rPr>
              <a:t>Smart Service</a:t>
            </a:r>
            <a:endParaRPr lang="th-TH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354793"/>
              </a:solidFill>
              <a:latin typeface="RSU" pitchFamily="2" charset="-34"/>
              <a:cs typeface="RSU" panose="02000506040000020003"/>
            </a:endParaRPr>
          </a:p>
        </p:txBody>
      </p:sp>
    </p:spTree>
    <p:extLst>
      <p:ext uri="{BB962C8B-B14F-4D97-AF65-F5344CB8AC3E}">
        <p14:creationId xmlns:p14="http://schemas.microsoft.com/office/powerpoint/2010/main" val="2705011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486116" y="6342352"/>
            <a:ext cx="512638" cy="365125"/>
          </a:xfrm>
        </p:spPr>
        <p:txBody>
          <a:bodyPr/>
          <a:lstStyle/>
          <a:p>
            <a:r>
              <a:rPr lang="en-US" sz="1200" dirty="0" smtClean="0"/>
              <a:t>2</a:t>
            </a:r>
            <a:r>
              <a:rPr lang="en-US" sz="1200" dirty="0"/>
              <a:t>3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568" y="4415882"/>
            <a:ext cx="1018223" cy="10553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569" y="6202293"/>
            <a:ext cx="2800350" cy="5715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/>
          <a:srcRect b="23968"/>
          <a:stretch/>
        </p:blipFill>
        <p:spPr>
          <a:xfrm>
            <a:off x="680922" y="95290"/>
            <a:ext cx="1000125" cy="99939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1340" y="95290"/>
            <a:ext cx="954880" cy="96063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3580284" y="1027204"/>
            <a:ext cx="1626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RSU" panose="02000506040000020003"/>
              </a:rPr>
              <a:t>ร้องเรียนป่าไม้</a:t>
            </a:r>
            <a:endParaRPr lang="th-TH" sz="2400" b="1" dirty="0">
              <a:solidFill>
                <a:srgbClr val="0070C0"/>
              </a:solidFill>
              <a:latin typeface="TH SarabunPSK" panose="020B0500040200020003" pitchFamily="34" charset="-34"/>
              <a:cs typeface="RSU" panose="02000506040000020003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15681" y="1098290"/>
            <a:ext cx="2333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RSU" panose="02000506040000020003"/>
              </a:rPr>
              <a:t>ตรวจสอบแปลงที่ดิน</a:t>
            </a:r>
            <a:endParaRPr lang="th-TH" sz="2400" b="1" dirty="0">
              <a:solidFill>
                <a:srgbClr val="0070C0"/>
              </a:solidFill>
              <a:latin typeface="TH SarabunPSK" panose="020B0500040200020003" pitchFamily="34" charset="-34"/>
              <a:cs typeface="RSU" panose="02000506040000020003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32193" y="5443185"/>
            <a:ext cx="2679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RSU" panose="02000506040000020003"/>
              </a:rPr>
              <a:t>สื่อข่าวสารข้อมูลภาครัฐตรงจากหน่วยงาน</a:t>
            </a:r>
            <a:endParaRPr lang="th-TH" sz="2400" b="1" dirty="0">
              <a:solidFill>
                <a:srgbClr val="0070C0"/>
              </a:solidFill>
              <a:latin typeface="TH SarabunPSK" panose="020B0500040200020003" pitchFamily="34" charset="-34"/>
              <a:cs typeface="RSU" panose="02000506040000020003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1645" y="5643168"/>
            <a:ext cx="1076542" cy="106430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2743359" y="5308695"/>
            <a:ext cx="2517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RSU" panose="02000506040000020003"/>
              </a:rPr>
              <a:t>ตรวจสอบเส้นทางเดินรถ</a:t>
            </a:r>
            <a:endParaRPr lang="th-TH" sz="2400" b="1" dirty="0">
              <a:solidFill>
                <a:srgbClr val="0070C0"/>
              </a:solidFill>
              <a:latin typeface="TH SarabunPSK" panose="020B0500040200020003" pitchFamily="34" charset="-34"/>
              <a:cs typeface="RSU" panose="02000506040000020003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0631" y="161173"/>
            <a:ext cx="811130" cy="8787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2108" y="1044243"/>
            <a:ext cx="1376426" cy="42758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103679" y="2615132"/>
            <a:ext cx="23110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RSU" panose="02000506040000020003"/>
              </a:rPr>
              <a:t>เข้าถึงข้อมูลและบริการภาครัฐออนไลน์</a:t>
            </a:r>
            <a:endParaRPr lang="th-TH" sz="2000" b="1" dirty="0">
              <a:solidFill>
                <a:srgbClr val="0070C0"/>
              </a:solidFill>
              <a:latin typeface="TH SarabunPSK" panose="020B0500040200020003" pitchFamily="34" charset="-34"/>
              <a:cs typeface="RSU" panose="02000506040000020003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906220" y="99582"/>
            <a:ext cx="42944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โครงการพัฒนาช่องทางเข้าถึงข้อมูลภาครัฐ</a:t>
            </a:r>
            <a:endParaRPr lang="th-TH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</p:txBody>
      </p:sp>
    </p:spTree>
    <p:extLst>
      <p:ext uri="{BB962C8B-B14F-4D97-AF65-F5344CB8AC3E}">
        <p14:creationId xmlns:p14="http://schemas.microsoft.com/office/powerpoint/2010/main" val="4190994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32</a:t>
            </a:fld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1232134" y="5558819"/>
            <a:ext cx="14734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h-TH" sz="2400" b="1" dirty="0">
                <a:latin typeface="RSU" pitchFamily="2" charset="-34"/>
                <a:cs typeface="RSU" panose="02000506040000020003"/>
              </a:rPr>
              <a:t>ข้อมูล</a:t>
            </a:r>
            <a:r>
              <a:rPr lang="th-TH" sz="2400" b="1" dirty="0" smtClean="0">
                <a:latin typeface="RSU" pitchFamily="2" charset="-34"/>
                <a:cs typeface="RSU" panose="02000506040000020003"/>
              </a:rPr>
              <a:t>น้ำ</a:t>
            </a:r>
          </a:p>
          <a:p>
            <a:pPr lvl="0" algn="ctr"/>
            <a:r>
              <a:rPr lang="th-TH" sz="2400" b="1" dirty="0" smtClean="0">
                <a:latin typeface="RSU" pitchFamily="2" charset="-34"/>
                <a:cs typeface="RSU" panose="02000506040000020003"/>
              </a:rPr>
              <a:t>และ</a:t>
            </a:r>
            <a:r>
              <a:rPr lang="th-TH" sz="2400" b="1" dirty="0">
                <a:latin typeface="RSU" pitchFamily="2" charset="-34"/>
                <a:cs typeface="RSU" panose="02000506040000020003"/>
              </a:rPr>
              <a:t>ภูมิอากาศ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397243" y="2184586"/>
            <a:ext cx="16177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h-TH" sz="2400" b="1" dirty="0">
                <a:latin typeface="RSU" pitchFamily="2" charset="-34"/>
                <a:cs typeface="RSU" panose="02000506040000020003"/>
              </a:rPr>
              <a:t>ข้อมูล</a:t>
            </a:r>
            <a:r>
              <a:rPr lang="th-TH" sz="2400" b="1" dirty="0" smtClean="0">
                <a:latin typeface="RSU" pitchFamily="2" charset="-34"/>
                <a:cs typeface="RSU" panose="02000506040000020003"/>
              </a:rPr>
              <a:t>ประชาชน</a:t>
            </a:r>
          </a:p>
          <a:p>
            <a:pPr lvl="0" algn="ctr"/>
            <a:r>
              <a:rPr lang="th-TH" sz="2400" b="1" dirty="0" smtClean="0">
                <a:latin typeface="RSU" pitchFamily="2" charset="-34"/>
                <a:cs typeface="RSU" panose="02000506040000020003"/>
              </a:rPr>
              <a:t>และ</a:t>
            </a:r>
            <a:r>
              <a:rPr lang="th-TH" sz="2400" b="1" dirty="0">
                <a:latin typeface="RSU" pitchFamily="2" charset="-34"/>
                <a:cs typeface="RSU" panose="02000506040000020003"/>
              </a:rPr>
              <a:t>การ</a:t>
            </a:r>
            <a:r>
              <a:rPr lang="th-TH" sz="2400" b="1" dirty="0" smtClean="0">
                <a:latin typeface="RSU" pitchFamily="2" charset="-34"/>
                <a:cs typeface="RSU" panose="02000506040000020003"/>
              </a:rPr>
              <a:t>บริการ</a:t>
            </a:r>
          </a:p>
          <a:p>
            <a:pPr lvl="0" algn="ctr"/>
            <a:r>
              <a:rPr lang="th-TH" sz="2400" b="1" dirty="0" smtClean="0">
                <a:latin typeface="RSU" pitchFamily="2" charset="-34"/>
                <a:cs typeface="RSU" panose="02000506040000020003"/>
              </a:rPr>
              <a:t>ภาครัฐ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2164885" y="4221158"/>
            <a:ext cx="143020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h-TH" sz="2800" b="1" dirty="0">
                <a:latin typeface="RSU" pitchFamily="2" charset="-34"/>
                <a:cs typeface="RSU" panose="02000506040000020003"/>
              </a:rPr>
              <a:t>ข้อมูล</a:t>
            </a:r>
            <a:r>
              <a:rPr lang="th-TH" sz="2800" b="1" dirty="0" smtClean="0">
                <a:latin typeface="RSU" pitchFamily="2" charset="-34"/>
                <a:cs typeface="RSU" panose="02000506040000020003"/>
              </a:rPr>
              <a:t>ด้าน</a:t>
            </a:r>
          </a:p>
          <a:p>
            <a:pPr lvl="0" algn="ctr"/>
            <a:r>
              <a:rPr lang="th-TH" sz="2800" b="1" dirty="0" smtClean="0">
                <a:latin typeface="RSU" pitchFamily="2" charset="-34"/>
                <a:cs typeface="RSU" panose="02000506040000020003"/>
              </a:rPr>
              <a:t>ความ</a:t>
            </a:r>
            <a:r>
              <a:rPr lang="th-TH" sz="2800" b="1" dirty="0">
                <a:latin typeface="RSU" pitchFamily="2" charset="-34"/>
                <a:cs typeface="RSU" panose="02000506040000020003"/>
              </a:rPr>
              <a:t>มั่นคง</a:t>
            </a:r>
            <a:endParaRPr lang="en-US" sz="2800" dirty="0"/>
          </a:p>
        </p:txBody>
      </p:sp>
      <p:sp>
        <p:nvSpPr>
          <p:cNvPr id="12" name="Rectangle 11"/>
          <p:cNvSpPr/>
          <p:nvPr/>
        </p:nvSpPr>
        <p:spPr>
          <a:xfrm>
            <a:off x="2265175" y="2505887"/>
            <a:ext cx="17668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h-TH" sz="2000" b="1" dirty="0">
                <a:latin typeface="RSU" pitchFamily="2" charset="-34"/>
                <a:cs typeface="RSU" panose="02000506040000020003"/>
              </a:rPr>
              <a:t>ข้อมูลด้าน</a:t>
            </a:r>
            <a:r>
              <a:rPr lang="th-TH" sz="2000" b="1" dirty="0" smtClean="0">
                <a:latin typeface="RSU" pitchFamily="2" charset="-34"/>
                <a:cs typeface="RSU" panose="02000506040000020003"/>
              </a:rPr>
              <a:t>ทรัพยากร</a:t>
            </a:r>
          </a:p>
          <a:p>
            <a:pPr lvl="0" algn="ctr"/>
            <a:r>
              <a:rPr lang="th-TH" sz="2000" b="1" dirty="0" smtClean="0">
                <a:latin typeface="RSU" pitchFamily="2" charset="-34"/>
                <a:cs typeface="RSU" panose="02000506040000020003"/>
              </a:rPr>
              <a:t>และ</a:t>
            </a:r>
            <a:r>
              <a:rPr lang="th-TH" sz="2000" b="1" dirty="0">
                <a:latin typeface="RSU" pitchFamily="2" charset="-34"/>
                <a:cs typeface="RSU" panose="02000506040000020003"/>
              </a:rPr>
              <a:t>บริการ</a:t>
            </a:r>
            <a:r>
              <a:rPr lang="th-TH" sz="2000" b="1" dirty="0" smtClean="0">
                <a:latin typeface="RSU" pitchFamily="2" charset="-34"/>
                <a:cs typeface="RSU" panose="02000506040000020003"/>
              </a:rPr>
              <a:t>โครงสร้าง</a:t>
            </a:r>
          </a:p>
          <a:p>
            <a:pPr lvl="0" algn="ctr"/>
            <a:r>
              <a:rPr lang="th-TH" sz="2000" b="1" dirty="0" smtClean="0">
                <a:latin typeface="RSU" pitchFamily="2" charset="-34"/>
                <a:cs typeface="RSU" panose="02000506040000020003"/>
              </a:rPr>
              <a:t>ภาครัฐ</a:t>
            </a:r>
            <a:endParaRPr lang="en-US" sz="2000" dirty="0"/>
          </a:p>
        </p:txBody>
      </p:sp>
      <p:sp>
        <p:nvSpPr>
          <p:cNvPr id="17" name="Donut 16"/>
          <p:cNvSpPr/>
          <p:nvPr/>
        </p:nvSpPr>
        <p:spPr>
          <a:xfrm>
            <a:off x="124194" y="1669887"/>
            <a:ext cx="2121125" cy="2121125"/>
          </a:xfrm>
          <a:prstGeom prst="donut">
            <a:avLst>
              <a:gd name="adj" fmla="val 597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Donut 17"/>
          <p:cNvSpPr/>
          <p:nvPr/>
        </p:nvSpPr>
        <p:spPr>
          <a:xfrm>
            <a:off x="2014994" y="1867490"/>
            <a:ext cx="2205314" cy="2205314"/>
          </a:xfrm>
          <a:prstGeom prst="donut">
            <a:avLst>
              <a:gd name="adj" fmla="val 5971"/>
            </a:avLst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Donut 18"/>
          <p:cNvSpPr/>
          <p:nvPr/>
        </p:nvSpPr>
        <p:spPr>
          <a:xfrm>
            <a:off x="1859986" y="3576692"/>
            <a:ext cx="2121125" cy="2121125"/>
          </a:xfrm>
          <a:prstGeom prst="donut">
            <a:avLst>
              <a:gd name="adj" fmla="val 597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Donut 19"/>
          <p:cNvSpPr/>
          <p:nvPr/>
        </p:nvSpPr>
        <p:spPr>
          <a:xfrm>
            <a:off x="1093107" y="5090637"/>
            <a:ext cx="1827442" cy="1767363"/>
          </a:xfrm>
          <a:prstGeom prst="donut">
            <a:avLst>
              <a:gd name="adj" fmla="val 5971"/>
            </a:avLst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14013" y="3598047"/>
            <a:ext cx="1907606" cy="19333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400" b="1" dirty="0" smtClean="0">
                <a:cs typeface="RSU" panose="02000506040000020003"/>
              </a:rPr>
              <a:t>บูรณาการฐานข้อมูลภาครัฐ</a:t>
            </a:r>
            <a:endParaRPr lang="en-US" sz="24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713" y="6064180"/>
            <a:ext cx="1454622" cy="1027912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0" y="765531"/>
            <a:ext cx="4617918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07000"/>
              </a:lnSpc>
              <a:tabLst>
                <a:tab pos="409956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มติคณะรัฐมนตรี เมื่อวันที่ 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15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มีนาคม 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2559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เห็นชอบ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แนวทาง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</a:t>
            </a:r>
            <a:b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บูรณา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การฐานข้อมูลประชาชนและการบริการ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ภาครัฐ</a:t>
            </a:r>
            <a:endParaRPr lang="th-TH" b="1" dirty="0">
              <a:solidFill>
                <a:srgbClr val="002060"/>
              </a:solidFill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110772"/>
            <a:ext cx="914400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defTabSz="685800"/>
            <a:r>
              <a:rPr lang="th-TH" sz="2800" b="1" kern="0" dirty="0" smtClean="0">
                <a:latin typeface="RSU" pitchFamily="2" charset="-34"/>
                <a:cs typeface="RSU" panose="02000506040000020003"/>
              </a:rPr>
              <a:t>การขับเคลื่อนการบูรณาการฐานข้อมูลภาครัฐ</a:t>
            </a:r>
            <a:endParaRPr lang="th-TH" sz="2800" b="1" kern="0" dirty="0">
              <a:latin typeface="RSU" pitchFamily="2" charset="-34"/>
              <a:cs typeface="RSU" panose="02000506040000020003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128" y="809908"/>
            <a:ext cx="4536635" cy="223775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/>
          <a:srcRect t="34558" b="2566"/>
          <a:stretch/>
        </p:blipFill>
        <p:spPr>
          <a:xfrm>
            <a:off x="4213558" y="4260265"/>
            <a:ext cx="4488784" cy="209608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112419" y="3059936"/>
            <a:ext cx="495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RSU" panose="02000506040000020003"/>
              </a:rPr>
              <a:t>มากกว่า </a:t>
            </a:r>
            <a:r>
              <a:rPr lang="en-US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RSU" panose="02000506040000020003"/>
              </a:rPr>
              <a:t>60 </a:t>
            </a:r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RSU" panose="02000506040000020003"/>
              </a:rPr>
              <a:t>หน่วยงานเชื่อมข้อมูลจากฐานข้อมูลทะเบียนราษฎรผ่าน โครงข่าย </a:t>
            </a:r>
            <a:r>
              <a:rPr lang="en-US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RSU" panose="02000506040000020003"/>
              </a:rPr>
              <a:t>GIN </a:t>
            </a:r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RSU" panose="02000506040000020003"/>
              </a:rPr>
              <a:t>และอยู่ระหว่างการดำเนินงานเชื่อมโยงเพิ่มเติมเป็น </a:t>
            </a:r>
            <a:r>
              <a:rPr lang="en-US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RSU" panose="02000506040000020003"/>
              </a:rPr>
              <a:t>140 </a:t>
            </a:r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RSU" panose="02000506040000020003"/>
              </a:rPr>
              <a:t>หน่วยงาน</a:t>
            </a:r>
            <a:endParaRPr lang="th-TH" sz="2400" b="1" dirty="0">
              <a:solidFill>
                <a:srgbClr val="0070C0"/>
              </a:solidFill>
              <a:latin typeface="TH Sarabun New" panose="020B0500040200020003" pitchFamily="34" charset="-34"/>
              <a:cs typeface="RSU" panose="02000506040000020003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6763" y="77918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th-TH" b="1" dirty="0" smtClean="0">
                <a:latin typeface="RSU" pitchFamily="2" charset="-34"/>
                <a:cs typeface="RSU" panose="02000506040000020003"/>
              </a:rPr>
              <a:t>กระทรวงมหาดไทย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4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6334582" y="4833058"/>
            <a:ext cx="2548162" cy="1938992"/>
          </a:xfrm>
          <a:prstGeom prst="rect">
            <a:avLst/>
          </a:prstGeom>
          <a:solidFill>
            <a:srgbClr val="99DF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Rectangle 32"/>
          <p:cNvSpPr/>
          <p:nvPr/>
        </p:nvSpPr>
        <p:spPr>
          <a:xfrm>
            <a:off x="3297293" y="4842556"/>
            <a:ext cx="2892487" cy="1938992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Rectangle 30"/>
          <p:cNvSpPr/>
          <p:nvPr/>
        </p:nvSpPr>
        <p:spPr>
          <a:xfrm>
            <a:off x="260005" y="4842556"/>
            <a:ext cx="2892487" cy="1938992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0" y="110772"/>
            <a:ext cx="9144000" cy="461665"/>
          </a:xfrm>
          <a:prstGeom prst="rect">
            <a:avLst/>
          </a:prstGeom>
          <a:solidFill>
            <a:srgbClr val="CCCCFF"/>
          </a:solidFill>
        </p:spPr>
        <p:txBody>
          <a:bodyPr wrap="squar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rgbClr val="002060"/>
                </a:solidFill>
                <a:latin typeface="RSU" pitchFamily="2" charset="-34"/>
                <a:cs typeface="RSU" panose="02000506040000020003"/>
              </a:rPr>
              <a:t>โครงการพัฒน</a:t>
            </a:r>
            <a:r>
              <a:rPr lang="th-TH" sz="2400" b="1" kern="0" dirty="0">
                <a:solidFill>
                  <a:srgbClr val="002060"/>
                </a:solidFill>
                <a:latin typeface="RSU" pitchFamily="2" charset="-34"/>
                <a:cs typeface="RSU" panose="02000506040000020003"/>
              </a:rPr>
              <a:t>า</a:t>
            </a:r>
            <a:r>
              <a:rPr lang="th-TH" sz="2400" b="1" kern="0" dirty="0" smtClean="0">
                <a:solidFill>
                  <a:srgbClr val="002060"/>
                </a:solidFill>
                <a:latin typeface="RSU" pitchFamily="2" charset="-34"/>
                <a:cs typeface="RSU" panose="02000506040000020003"/>
              </a:rPr>
              <a:t>ศูนย์ข้อมูลภาครัฐ </a:t>
            </a:r>
            <a:r>
              <a:rPr lang="en-US" sz="2400" b="1" kern="0" dirty="0" smtClean="0">
                <a:solidFill>
                  <a:srgbClr val="002060"/>
                </a:solidFill>
                <a:latin typeface="RSU" pitchFamily="2" charset="-34"/>
                <a:cs typeface="RSU" panose="02000506040000020003"/>
              </a:rPr>
              <a:t>(Data Center)</a:t>
            </a:r>
            <a:endParaRPr lang="th-TH" sz="2400" b="1" kern="0" dirty="0">
              <a:solidFill>
                <a:srgbClr val="002060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026" y="1147715"/>
            <a:ext cx="4232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แนวทางการพัฒนาศูนย์ข้อมูลภาครัฐ</a:t>
            </a:r>
            <a:endParaRPr lang="th-TH" sz="3200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2388" y="4842813"/>
            <a:ext cx="28924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การศูนย์ข้อมูลของหน่วยงานภายใต้กระทรวงเดียวกัน เพื่อให้เกิดการใช้งานพื้นที่และข้อมูลอย่างเกิดประโยชน์สูงสุด โดย กระทรวงเป็นผู้ดูแลและบริหารจัดการตามมาตรฐาน และมีข้อมูลด้าน “</a:t>
            </a:r>
            <a:r>
              <a:rPr lang="th-TH" sz="2000" b="1" u="sng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มั่นคง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” และ “</a:t>
            </a:r>
            <a:r>
              <a:rPr lang="th-TH" sz="2000" b="1" u="sng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สำคัญ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”</a:t>
            </a:r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82129" y="4986947"/>
            <a:ext cx="252281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เพื่อเป็นบริการกลางสำหรับหน่วยงานภาครัฐ ซึ่งอาจเป็น 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Main Site/Back Up Site 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หรือ 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DR Site 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และบริการจัดการโดยหน่วยงานกลาง มุ่งเน้นข้อมูล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“</a:t>
            </a:r>
            <a:r>
              <a:rPr lang="th-TH" sz="2000" b="1" u="sng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สำคัญ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”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64327" y="5005941"/>
            <a:ext cx="22886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เป็นศูนย์ข้อมูลหรือบริการ</a:t>
            </a:r>
            <a:r>
              <a:rPr lang="th-TH" sz="20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คลาวด์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ของเอกชน ให้บริการระบบงานหรือข้อมูล “</a:t>
            </a:r>
            <a:r>
              <a:rPr lang="th-TH" sz="2000" b="1" u="sng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ทั่วไป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”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ซึ่งภาคเอกชนจะต้องดำเนินการตามมาตรฐานที่กำหนดไว้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51965" y="463431"/>
            <a:ext cx="8076764" cy="4542510"/>
            <a:chOff x="-151965" y="463431"/>
            <a:chExt cx="8076764" cy="4542510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034" y="734588"/>
              <a:ext cx="6926765" cy="427135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1965" y="463431"/>
              <a:ext cx="1454622" cy="1027912"/>
            </a:xfrm>
            <a:prstGeom prst="rect">
              <a:avLst/>
            </a:prstGeom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25343" y="6474371"/>
            <a:ext cx="2057400" cy="365125"/>
          </a:xfrm>
        </p:spPr>
        <p:txBody>
          <a:bodyPr/>
          <a:lstStyle/>
          <a:p>
            <a:fld id="{C0F7439E-D15C-4059-BC69-5E835839B62C}" type="slidenum">
              <a:rPr lang="th-TH" sz="1400" smtClean="0"/>
              <a:t>33</a:t>
            </a:fld>
            <a:endParaRPr lang="th-TH" sz="1400" dirty="0"/>
          </a:p>
        </p:txBody>
      </p:sp>
    </p:spTree>
    <p:extLst>
      <p:ext uri="{BB962C8B-B14F-4D97-AF65-F5344CB8AC3E}">
        <p14:creationId xmlns:p14="http://schemas.microsoft.com/office/powerpoint/2010/main" val="356463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3526973" y="663522"/>
            <a:ext cx="5323114" cy="1328061"/>
          </a:xfrm>
          <a:prstGeom prst="wedgeRoundRectCallout">
            <a:avLst>
              <a:gd name="adj1" fmla="val -58256"/>
              <a:gd name="adj2" fmla="val -1209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0" y="110772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โครงการลดสำเนากระดาษเพื่อบริการประชาชน นำร่อง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กระทรวง (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Smart Service)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614057" y="642256"/>
            <a:ext cx="5094514" cy="2438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ประชาชนสามารถเข้าถึงบริการได้ โดยไม่ต้องใช้สำเนาบัตรประชาชน สำเนาทะเบียนบ้าน หรือเอกสารราชการอื่นๆ ที่เกี่ยวข้อง / หรือ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ประชาชนสามารถเข้าถึงบริการด้วยตนเอง 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(Self-Service) 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ผ่านช่องทางออนไลน์ โทรศัพท์เคลื่อนที่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(Smart Phones)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หรือตู้เอนกประสงค์ 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(Kiosk)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175583" y="1014930"/>
            <a:ext cx="4669972" cy="57444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/>
                <a:ea typeface="+mj-ea"/>
                <a:cs typeface="TH SarabunPSK"/>
              </a:rPr>
              <a:t>Smart Service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H SarabunPSK"/>
              <a:ea typeface="+mj-ea"/>
              <a:cs typeface="TH SarabunPSK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-151965" y="1970317"/>
            <a:ext cx="8225713" cy="5109026"/>
            <a:chOff x="-151965" y="1970317"/>
            <a:chExt cx="8225713" cy="510902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5031" y="1970317"/>
              <a:ext cx="7158717" cy="4822371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1965" y="6051431"/>
              <a:ext cx="1454622" cy="1027912"/>
            </a:xfrm>
            <a:prstGeom prst="rect">
              <a:avLst/>
            </a:prstGeom>
          </p:spPr>
        </p:pic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12541" y="6382824"/>
            <a:ext cx="2057400" cy="365125"/>
          </a:xfrm>
        </p:spPr>
        <p:txBody>
          <a:bodyPr/>
          <a:lstStyle/>
          <a:p>
            <a:fld id="{C0F7439E-D15C-4059-BC69-5E835839B62C}" type="slidenum">
              <a:rPr lang="th-TH" sz="1600" smtClean="0"/>
              <a:t>34</a:t>
            </a:fld>
            <a:endParaRPr lang="th-TH" sz="1600" dirty="0"/>
          </a:p>
        </p:txBody>
      </p:sp>
    </p:spTree>
    <p:extLst>
      <p:ext uri="{BB962C8B-B14F-4D97-AF65-F5344CB8AC3E}">
        <p14:creationId xmlns:p14="http://schemas.microsoft.com/office/powerpoint/2010/main" val="2361982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>
          <a:xfrm>
            <a:off x="2285494" y="2637034"/>
            <a:ext cx="6427670" cy="856396"/>
          </a:xfrm>
        </p:spPr>
        <p:txBody>
          <a:bodyPr>
            <a:normAutofit fontScale="90000"/>
          </a:bodyPr>
          <a:lstStyle/>
          <a:p>
            <a:r>
              <a:rPr lang="th-TH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/>
            </a:r>
            <a:br>
              <a:rPr lang="th-TH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</a:br>
            <a:r>
              <a:rPr lang="th-TH" sz="36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</a:t>
            </a:r>
            <a:r>
              <a:rPr lang="th-TH" sz="3600" b="1" dirty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ขับเคลื่อนและการเตรียมความพร้อมของประเทศสู่ดิจิทัลไทย</a:t>
            </a:r>
            <a:r>
              <a:rPr lang="th-TH" sz="36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แลนด์</a:t>
            </a:r>
            <a:endParaRPr lang="th-TH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8320177" y="6502499"/>
            <a:ext cx="785974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417E64F-5101-4882-8DAC-07068C8545AC}" type="slidenum">
              <a:rPr lang="th-TH" smtClean="0"/>
              <a:pPr>
                <a:defRPr/>
              </a:pPr>
              <a:t>35</a:t>
            </a:fld>
            <a:endParaRPr lang="th-TH" dirty="0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2123740" y="3722508"/>
            <a:ext cx="6371211" cy="14317"/>
          </a:xfrm>
          <a:prstGeom prst="line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สี่เหลี่ยมมุมมน 8"/>
          <p:cNvSpPr/>
          <p:nvPr/>
        </p:nvSpPr>
        <p:spPr>
          <a:xfrm>
            <a:off x="878132" y="2748930"/>
            <a:ext cx="1345829" cy="121697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14" b="1" i="1" smtClean="0">
                <a:latin typeface="TH Sarabun New" pitchFamily="34" charset="-34"/>
                <a:cs typeface="TH Sarabun New" pitchFamily="34" charset="-34"/>
              </a:rPr>
              <a:t>4</a:t>
            </a:r>
            <a:endParaRPr lang="th-TH" sz="6614" b="1" i="1" dirty="0"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5" t="57098" r="20143" b="31710"/>
          <a:stretch/>
        </p:blipFill>
        <p:spPr bwMode="auto">
          <a:xfrm>
            <a:off x="83747" y="5831059"/>
            <a:ext cx="9022404" cy="102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924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88475" y="6492875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36</a:t>
            </a:fld>
            <a:endParaRPr lang="en-US" sz="1200" dirty="0"/>
          </a:p>
        </p:txBody>
      </p:sp>
      <p:grpSp>
        <p:nvGrpSpPr>
          <p:cNvPr id="5" name="Group 4"/>
          <p:cNvGrpSpPr/>
          <p:nvPr/>
        </p:nvGrpSpPr>
        <p:grpSpPr>
          <a:xfrm>
            <a:off x="291281" y="71693"/>
            <a:ext cx="5206995" cy="4877438"/>
            <a:chOff x="250338" y="307021"/>
            <a:chExt cx="5206995" cy="4877438"/>
          </a:xfrm>
        </p:grpSpPr>
        <p:grpSp>
          <p:nvGrpSpPr>
            <p:cNvPr id="6" name="Group 5"/>
            <p:cNvGrpSpPr/>
            <p:nvPr/>
          </p:nvGrpSpPr>
          <p:grpSpPr>
            <a:xfrm>
              <a:off x="2406671" y="960864"/>
              <a:ext cx="677112" cy="3420868"/>
              <a:chOff x="3157298" y="898971"/>
              <a:chExt cx="677112" cy="3420868"/>
            </a:xfrm>
          </p:grpSpPr>
          <p:cxnSp>
            <p:nvCxnSpPr>
              <p:cNvPr id="17" name="Straight Connector 16"/>
              <p:cNvCxnSpPr>
                <a:stCxn id="7" idx="2"/>
                <a:endCxn id="11" idx="0"/>
              </p:cNvCxnSpPr>
              <p:nvPr/>
            </p:nvCxnSpPr>
            <p:spPr>
              <a:xfrm>
                <a:off x="3157298" y="898971"/>
                <a:ext cx="37081" cy="3420868"/>
              </a:xfrm>
              <a:prstGeom prst="line">
                <a:avLst/>
              </a:prstGeom>
              <a:ln w="57150">
                <a:solidFill>
                  <a:schemeClr val="bg1">
                    <a:lumMod val="6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>
                <a:off x="3157298" y="2563112"/>
                <a:ext cx="612186" cy="10541"/>
              </a:xfrm>
              <a:prstGeom prst="line">
                <a:avLst/>
              </a:prstGeom>
              <a:ln w="57150">
                <a:solidFill>
                  <a:schemeClr val="bg1">
                    <a:lumMod val="6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>
                <a:off x="3194379" y="3526402"/>
                <a:ext cx="640031" cy="0"/>
              </a:xfrm>
              <a:prstGeom prst="line">
                <a:avLst/>
              </a:prstGeom>
              <a:ln w="57150">
                <a:solidFill>
                  <a:schemeClr val="bg1">
                    <a:lumMod val="6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Rounded Rectangle 67"/>
            <p:cNvSpPr/>
            <p:nvPr/>
          </p:nvSpPr>
          <p:spPr>
            <a:xfrm>
              <a:off x="1122857" y="307021"/>
              <a:ext cx="2567628" cy="653843"/>
            </a:xfrm>
            <a:prstGeom prst="roundRect">
              <a:avLst/>
            </a:prstGeom>
            <a:solidFill>
              <a:srgbClr val="9966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Rsu"/>
                  <a:cs typeface="Cordia New" pitchFamily="34" charset="-34"/>
                </a:rPr>
                <a:t>คณะรัฐมนตรี</a:t>
              </a:r>
            </a:p>
          </p:txBody>
        </p:sp>
        <p:sp>
          <p:nvSpPr>
            <p:cNvPr id="8" name="Rounded Rectangle 68"/>
            <p:cNvSpPr/>
            <p:nvPr/>
          </p:nvSpPr>
          <p:spPr>
            <a:xfrm>
              <a:off x="443866" y="1249299"/>
              <a:ext cx="3869919" cy="822849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Cordia New" pitchFamily="34" charset="-34"/>
                  <a:cs typeface="Cordia New" pitchFamily="34" charset="-34"/>
                </a:rPr>
                <a:t>คณะกรรมการ</a:t>
              </a:r>
              <a:r>
                <a:rPr lang="th-TH" sz="2400" b="1" dirty="0" smtClean="0">
                  <a:latin typeface="Cordia New" pitchFamily="34" charset="-34"/>
                  <a:cs typeface="Cordia New" pitchFamily="34" charset="-34"/>
                </a:rPr>
                <a:t>ดิจิทัล</a:t>
              </a:r>
              <a:endParaRPr lang="en-US" sz="2400" b="1" dirty="0" smtClean="0">
                <a:latin typeface="Cordia New" pitchFamily="34" charset="-34"/>
                <a:cs typeface="Cordia New" pitchFamily="34" charset="-34"/>
              </a:endParaRPr>
            </a:p>
            <a:p>
              <a:pPr algn="ctr"/>
              <a:r>
                <a:rPr lang="th-TH" sz="2400" b="1" dirty="0" smtClean="0">
                  <a:latin typeface="Cordia New" pitchFamily="34" charset="-34"/>
                  <a:cs typeface="Cordia New" pitchFamily="34" charset="-34"/>
                </a:rPr>
                <a:t>เพื่อเศรษฐกิจและ</a:t>
              </a:r>
              <a:r>
                <a:rPr lang="th-TH" sz="2400" b="1" dirty="0">
                  <a:latin typeface="Cordia New" pitchFamily="34" charset="-34"/>
                  <a:cs typeface="Cordia New" pitchFamily="34" charset="-34"/>
                </a:rPr>
                <a:t>สังคม</a:t>
              </a:r>
            </a:p>
          </p:txBody>
        </p:sp>
        <p:sp>
          <p:nvSpPr>
            <p:cNvPr id="9" name="Rounded Rectangle 94"/>
            <p:cNvSpPr/>
            <p:nvPr/>
          </p:nvSpPr>
          <p:spPr>
            <a:xfrm>
              <a:off x="3018857" y="2340011"/>
              <a:ext cx="2397195" cy="608832"/>
            </a:xfrm>
            <a:prstGeom prst="roundRect">
              <a:avLst/>
            </a:prstGeom>
            <a:solidFill>
              <a:srgbClr val="009999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bg1"/>
                  </a:solidFill>
                  <a:latin typeface="Cordia New" pitchFamily="34" charset="-34"/>
                  <a:cs typeface="Cordia New" pitchFamily="34" charset="-34"/>
                </a:rPr>
                <a:t>คณะกรรมการเฉพาะด้าน</a:t>
              </a:r>
              <a:endParaRPr lang="th-TH" sz="2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endParaRPr>
            </a:p>
          </p:txBody>
        </p:sp>
        <p:sp>
          <p:nvSpPr>
            <p:cNvPr id="10" name="Rounded Rectangle 67"/>
            <p:cNvSpPr/>
            <p:nvPr/>
          </p:nvSpPr>
          <p:spPr>
            <a:xfrm>
              <a:off x="3078889" y="3216706"/>
              <a:ext cx="2211549" cy="8401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schemeClr val="bg1"/>
                  </a:solidFill>
                  <a:latin typeface="Cordia New" pitchFamily="34" charset="-34"/>
                  <a:cs typeface="Cordia New" pitchFamily="34" charset="-34"/>
                </a:rPr>
                <a:t>กระทรวงดิจิทัลเพื่อเศรษฐกิจและสังคม</a:t>
              </a:r>
              <a:endParaRPr lang="th-TH" sz="24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endParaRPr>
            </a:p>
          </p:txBody>
        </p:sp>
        <p:sp>
          <p:nvSpPr>
            <p:cNvPr id="11" name="Rounded Rectangle 65"/>
            <p:cNvSpPr/>
            <p:nvPr/>
          </p:nvSpPr>
          <p:spPr>
            <a:xfrm>
              <a:off x="607582" y="4381732"/>
              <a:ext cx="3672340" cy="560248"/>
            </a:xfrm>
            <a:prstGeom prst="roundRect">
              <a:avLst/>
            </a:prstGeom>
            <a:solidFill>
              <a:srgbClr val="006666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bg1"/>
                  </a:solidFill>
                  <a:latin typeface="Cordia New" pitchFamily="34" charset="-34"/>
                  <a:cs typeface="Cordia New" pitchFamily="34" charset="-34"/>
                </a:rPr>
                <a:t>สำนักงาน</a:t>
              </a:r>
              <a:r>
                <a:rPr lang="th-TH" sz="2000" b="1" dirty="0" smtClean="0">
                  <a:solidFill>
                    <a:schemeClr val="bg1"/>
                  </a:solidFill>
                  <a:latin typeface="Cordia New" pitchFamily="34" charset="-34"/>
                  <a:cs typeface="Cordia New" pitchFamily="34" charset="-34"/>
                </a:rPr>
                <a:t>คณะกรรมการดิจทัล</a:t>
              </a:r>
            </a:p>
            <a:p>
              <a:pPr algn="ctr"/>
              <a:r>
                <a:rPr lang="th-TH" sz="2000" b="1" dirty="0" smtClean="0">
                  <a:solidFill>
                    <a:schemeClr val="bg1"/>
                  </a:solidFill>
                  <a:latin typeface="Cordia New" pitchFamily="34" charset="-34"/>
                  <a:cs typeface="Cordia New" pitchFamily="34" charset="-34"/>
                </a:rPr>
                <a:t>เพื่อเศรษฐกิจและสังม</a:t>
              </a:r>
              <a:endParaRPr lang="th-TH" sz="2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250338" y="3152329"/>
              <a:ext cx="5206995" cy="2032130"/>
            </a:xfrm>
            <a:prstGeom prst="roundRect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2995643" y="3497520"/>
              <a:ext cx="176279" cy="1762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2930717" y="2543496"/>
              <a:ext cx="176279" cy="1762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2350719" y="4001967"/>
              <a:ext cx="176279" cy="1762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2313298" y="1156532"/>
              <a:ext cx="176279" cy="1762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5846818" y="855703"/>
            <a:ext cx="31990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h-TH" sz="2000" b="1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นโยบายและแผนระดับชาติ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h-TH" sz="2000" b="1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ทิศทางด้านการเงิน การคลัง การลงทุน มาตรการทางภาษี</a:t>
            </a:r>
            <a:r>
              <a:rPr lang="th-TH" sz="2000" b="1" dirty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 </a:t>
            </a:r>
            <a:r>
              <a:rPr lang="th-TH" sz="2000" b="1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และสิทธิประโยชน์ การจัดหาพัสดุ และจัดซื้อจัดจ้างภาครัฐ เพื่อการพัฒนาดิจิทัลเพื่อเศรษฐกิจและสังคม</a:t>
            </a: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th-TH" sz="2000" b="1" dirty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กฎหมายที่เกี่ยวข้องกับการพัฒนาดิจิทัลเพื่อเศรษฐกิจและสังคม</a:t>
            </a: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th-TH" sz="2000" b="1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การบริหารจัดหาผลประโยชน์และการจัดการกองทุน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h-TH" sz="2000" b="1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ประกาศหรือระเบียบที่เกี่ยวข้อง</a:t>
            </a:r>
            <a:endParaRPr lang="th-TH" sz="2000" b="1" dirty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92" y="5172628"/>
            <a:ext cx="9142907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b="1" dirty="0">
                <a:cs typeface="Rsu" panose="02000506040000020003"/>
              </a:rPr>
              <a:t>เป็นศูนย์กลางประสานงานและสนับสนุนการปฏิบัติงานตามนโยบายและ</a:t>
            </a:r>
            <a:r>
              <a:rPr lang="th-TH" b="1" dirty="0" smtClean="0">
                <a:cs typeface="Rsu" panose="02000506040000020003"/>
              </a:rPr>
              <a:t>แผนระดับชาติรวมทั้ง</a:t>
            </a:r>
            <a:r>
              <a:rPr lang="th-TH" b="1" dirty="0">
                <a:cs typeface="Rsu" panose="02000506040000020003"/>
              </a:rPr>
              <a:t>นโยบายและแผนเฉพาะด้าน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b="1" dirty="0" smtClean="0">
                <a:cs typeface="Rsu" panose="02000506040000020003"/>
              </a:rPr>
              <a:t>สำรวจ </a:t>
            </a:r>
            <a:r>
              <a:rPr lang="th-TH" b="1" dirty="0">
                <a:cs typeface="Rsu" panose="02000506040000020003"/>
              </a:rPr>
              <a:t>เก็บรวบรวมข้อมูล ติดตามความเคลื่อนไหวของ</a:t>
            </a:r>
            <a:r>
              <a:rPr lang="th-TH" b="1" dirty="0" smtClean="0">
                <a:cs typeface="Rsu" panose="02000506040000020003"/>
              </a:rPr>
              <a:t>สถานการณ์ และแนวโน้มด้าน</a:t>
            </a:r>
            <a:r>
              <a:rPr lang="th-TH" b="1" dirty="0">
                <a:cs typeface="Rsu" panose="02000506040000020003"/>
              </a:rPr>
              <a:t>การ</a:t>
            </a:r>
            <a:r>
              <a:rPr lang="th-TH" b="1" dirty="0" smtClean="0">
                <a:cs typeface="Rsu" panose="02000506040000020003"/>
              </a:rPr>
              <a:t>พัฒนาดิจิทัล</a:t>
            </a:r>
            <a:r>
              <a:rPr lang="th-TH" b="1" dirty="0">
                <a:cs typeface="Rsu" panose="02000506040000020003"/>
              </a:rPr>
              <a:t>เพื่อเศรษฐกิจและสังคม </a:t>
            </a:r>
            <a:r>
              <a:rPr lang="th-TH" b="1" dirty="0" smtClean="0">
                <a:cs typeface="Rsu" panose="02000506040000020003"/>
              </a:rPr>
              <a:t>รวมทั้งวิเคราะห์และวิจัย</a:t>
            </a:r>
            <a:r>
              <a:rPr lang="th-TH" b="1" dirty="0">
                <a:cs typeface="Rsu" panose="02000506040000020003"/>
              </a:rPr>
              <a:t>ประเด็นทางเศรษฐกิจและสังคม</a:t>
            </a:r>
            <a:r>
              <a:rPr lang="th-TH" b="1" dirty="0" smtClean="0">
                <a:cs typeface="Rsu" panose="02000506040000020003"/>
              </a:rPr>
              <a:t>ดิจิทัล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b="1" dirty="0" smtClean="0">
                <a:cs typeface="Rsu" panose="02000506040000020003"/>
              </a:rPr>
              <a:t>ติดตาม</a:t>
            </a:r>
            <a:r>
              <a:rPr lang="th-TH" b="1" dirty="0">
                <a:cs typeface="Rsu" panose="02000506040000020003"/>
              </a:rPr>
              <a:t>และประเมินผลการปฏิบัติงานตามนโยบายและแผน</a:t>
            </a:r>
            <a:r>
              <a:rPr lang="th-TH" b="1" dirty="0" smtClean="0">
                <a:cs typeface="Rsu" panose="02000506040000020003"/>
              </a:rPr>
              <a:t>ระดับชาติ </a:t>
            </a:r>
            <a:r>
              <a:rPr lang="th-TH" b="1" dirty="0" smtClean="0">
                <a:solidFill>
                  <a:srgbClr val="FF0000"/>
                </a:solidFill>
                <a:cs typeface="Rsu" panose="02000506040000020003"/>
              </a:rPr>
              <a:t>แผนปฏิบัติ</a:t>
            </a:r>
            <a:r>
              <a:rPr lang="th-TH" b="1" dirty="0">
                <a:solidFill>
                  <a:srgbClr val="FF0000"/>
                </a:solidFill>
                <a:cs typeface="Rsu" panose="02000506040000020003"/>
              </a:rPr>
              <a:t>การ </a:t>
            </a:r>
            <a:r>
              <a:rPr lang="th-TH" b="1" dirty="0">
                <a:cs typeface="Rsu" panose="02000506040000020003"/>
              </a:rPr>
              <a:t>แผนงาน รวมทั้งมาตรการที่เกี่ยวข้อง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b="1" dirty="0" smtClean="0">
                <a:cs typeface="Rsu" panose="02000506040000020003"/>
              </a:rPr>
              <a:t>ร่วมมือ</a:t>
            </a:r>
            <a:r>
              <a:rPr lang="th-TH" b="1" dirty="0">
                <a:cs typeface="Rsu" panose="02000506040000020003"/>
              </a:rPr>
              <a:t>และประสานงานกับหน่วยงานของรัฐและเอกชนที่เกี่ยวข้องกับการบริหาร</a:t>
            </a:r>
            <a:r>
              <a:rPr lang="th-TH" b="1" dirty="0" smtClean="0">
                <a:cs typeface="Rsu" panose="02000506040000020003"/>
              </a:rPr>
              <a:t>และพัฒนา</a:t>
            </a:r>
            <a:r>
              <a:rPr lang="th-TH" b="1" dirty="0">
                <a:cs typeface="Rsu" panose="02000506040000020003"/>
              </a:rPr>
              <a:t>ดิจิทัลเพื่อเศรษฐกิจและ</a:t>
            </a:r>
            <a:r>
              <a:rPr lang="th-TH" b="1" dirty="0" smtClean="0">
                <a:cs typeface="Rsu" panose="02000506040000020003"/>
              </a:rPr>
              <a:t>สังคม</a:t>
            </a:r>
            <a:endParaRPr lang="en-US" b="1" dirty="0">
              <a:cs typeface="Rsu" panose="02000506040000020003"/>
            </a:endParaRPr>
          </a:p>
        </p:txBody>
      </p:sp>
    </p:spTree>
    <p:extLst>
      <p:ext uri="{BB962C8B-B14F-4D97-AF65-F5344CB8AC3E}">
        <p14:creationId xmlns:p14="http://schemas.microsoft.com/office/powerpoint/2010/main" val="63850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78015" y="6369999"/>
            <a:ext cx="2057400" cy="365125"/>
          </a:xfrm>
        </p:spPr>
        <p:txBody>
          <a:bodyPr/>
          <a:lstStyle/>
          <a:p>
            <a:pPr>
              <a:defRPr/>
            </a:pPr>
            <a:fld id="{01C67E1A-CE21-482D-9C68-437430FFD8DD}" type="slidenum">
              <a:rPr lang="en-US" sz="1200" smtClean="0"/>
              <a:pPr>
                <a:defRPr/>
              </a:pPr>
              <a:t>37</a:t>
            </a:fld>
            <a:endParaRPr lang="en-US" sz="1200" dirty="0"/>
          </a:p>
        </p:txBody>
      </p:sp>
      <p:sp>
        <p:nvSpPr>
          <p:cNvPr id="3" name="Rounded Rectangle 2"/>
          <p:cNvSpPr/>
          <p:nvPr/>
        </p:nvSpPr>
        <p:spPr>
          <a:xfrm>
            <a:off x="431846" y="148509"/>
            <a:ext cx="8245366" cy="72521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th-TH" sz="4000" b="1" kern="100" dirty="0">
                <a:latin typeface="TH SarabunPSK" pitchFamily="34" charset="-34"/>
                <a:cs typeface="TH SarabunPSK" pitchFamily="34" charset="-34"/>
              </a:rPr>
              <a:t>มติคณะรัฐมนตรีเมื่อวันที่ ๕ เมษายน ๒๕๕๙</a:t>
            </a: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431846" y="1010245"/>
            <a:ext cx="7947026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200" b="1" dirty="0">
                <a:latin typeface="TH SarabunPSK" pitchFamily="34" charset="-34"/>
                <a:cs typeface="TH SarabunPSK" pitchFamily="34" charset="-34"/>
              </a:rPr>
              <a:t>มีสาระสำคัญ ดังนี้</a:t>
            </a:r>
          </a:p>
          <a:p>
            <a:pPr marL="285750" indent="-285750" algn="thaiDist">
              <a:buFont typeface="Arial" panose="020B0604020202020204" pitchFamily="34" charset="0"/>
              <a:buChar char="•"/>
            </a:pPr>
            <a:r>
              <a:rPr lang="th-TH" sz="2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เห็นชอบ</a:t>
            </a:r>
            <a:r>
              <a:rPr lang="th-TH" sz="2200" b="1" dirty="0">
                <a:latin typeface="TH SarabunPSK" pitchFamily="34" charset="-34"/>
                <a:cs typeface="TH SarabunPSK" pitchFamily="34" charset="-34"/>
              </a:rPr>
              <a:t>แผนพัฒนาดิจิทัลเพื่อเศรษฐกิจและสังคม เพื่อเป็นกลไกสำคัญในการขับเคลื่อนการพัฒนาประเทศที่ยั่งยืนโดยใช้เทคโนโลยี</a:t>
            </a: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en-US" sz="2200" b="1" dirty="0" smtClean="0">
              <a:latin typeface="TH SarabunPSK" pitchFamily="34" charset="-34"/>
              <a:cs typeface="TH SarabunPSK" pitchFamily="34" charset="-34"/>
            </a:endParaRPr>
          </a:p>
          <a:p>
            <a:pPr marL="285750" indent="-285750" algn="thaiDist">
              <a:buFont typeface="Arial" panose="020B0604020202020204" pitchFamily="34" charset="0"/>
              <a:buChar char="•"/>
            </a:pPr>
            <a:r>
              <a:rPr lang="th-TH" sz="2200" b="1" spc="-50" dirty="0" smtClean="0">
                <a:latin typeface="TH SarabunPSK" pitchFamily="34" charset="-34"/>
                <a:cs typeface="TH SarabunPSK" pitchFamily="34" charset="-34"/>
              </a:rPr>
              <a:t>มอบหมาย</a:t>
            </a:r>
            <a:r>
              <a:rPr lang="th-TH" sz="2200" b="1" spc="-50" dirty="0">
                <a:latin typeface="TH SarabunPSK" pitchFamily="34" charset="-34"/>
                <a:cs typeface="TH SarabunPSK" pitchFamily="34" charset="-34"/>
              </a:rPr>
              <a:t>ให้กระทรวงเทคโนโลยี</a:t>
            </a:r>
            <a:r>
              <a:rPr lang="th-TH" sz="2200" b="1" spc="-50" dirty="0" smtClean="0">
                <a:latin typeface="TH SarabunPSK" pitchFamily="34" charset="-34"/>
                <a:cs typeface="TH SarabunPSK" pitchFamily="34" charset="-34"/>
              </a:rPr>
              <a:t>สารสนเทศ</a:t>
            </a: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2200" b="1" dirty="0">
                <a:latin typeface="TH SarabunPSK" pitchFamily="34" charset="-34"/>
                <a:cs typeface="TH SarabunPSK" pitchFamily="34" charset="-34"/>
              </a:rPr>
              <a:t>การสื่อสารเป็นหน่วยงานหลักในการขับเคลื่อนแผนพัฒนาดิจิทัลเพื่อเศรษฐกิจและสังคม รวมทั้ง</a:t>
            </a: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จัดทำ</a:t>
            </a:r>
            <a:r>
              <a:rPr lang="th-TH" sz="2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แผนปฏิบัติ</a:t>
            </a:r>
            <a:r>
              <a:rPr lang="th-TH" sz="2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การเพื่อขับเคลื่อนการพัฒนารายยุทธศาสตร์ และ/หรือรายวาระ (</a:t>
            </a:r>
            <a:r>
              <a:rPr lang="en-US" sz="2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agenda-based)</a:t>
            </a:r>
            <a:r>
              <a:rPr lang="en-US" sz="2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200" b="1" dirty="0">
                <a:latin typeface="TH SarabunPSK" pitchFamily="34" charset="-34"/>
                <a:cs typeface="TH SarabunPSK" pitchFamily="34" charset="-34"/>
              </a:rPr>
              <a:t>ร่วมกับหน่วยงานที่</a:t>
            </a: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เกี่ยวข้อง</a:t>
            </a:r>
            <a:endParaRPr lang="en-US" sz="2200" b="1" dirty="0" smtClean="0">
              <a:latin typeface="TH SarabunPSK" pitchFamily="34" charset="-34"/>
              <a:cs typeface="TH SarabunPSK" pitchFamily="34" charset="-34"/>
            </a:endParaRPr>
          </a:p>
          <a:p>
            <a:pPr marL="285750" indent="-285750" algn="thaiDist">
              <a:buFont typeface="Arial" panose="020B0604020202020204" pitchFamily="34" charset="0"/>
              <a:buChar char="•"/>
            </a:pPr>
            <a:r>
              <a:rPr lang="th-TH" sz="22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200" b="1" dirty="0">
                <a:latin typeface="TH SarabunPSK" pitchFamily="34" charset="-34"/>
                <a:cs typeface="TH SarabunPSK" pitchFamily="34" charset="-34"/>
              </a:rPr>
              <a:t>ให้ทุกกระทรวง กรม รัฐวิสาหกิจ องค์กรปกครองส่วนท้องถิ่น หน่วยงานของรัฐ และหน่วยงานที่เกี่ยวข้องนำแผนพัฒนาดิจิทัลเพื่อเศรษฐกิจและสังคม และแผนปฏิบัติการที่จะจัดทำขึ้น ไปพิจารณาประกอบการจัดทำ</a:t>
            </a:r>
            <a:r>
              <a:rPr lang="th-TH" sz="2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แผนปฏิบัติราชการและคำของบประมาณรายจ่ายประจำปีของหน่วยงานให้สอดคล้อง</a:t>
            </a:r>
            <a:r>
              <a:rPr lang="th-TH" sz="2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กัน</a:t>
            </a:r>
            <a:endParaRPr lang="en-US" sz="22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285750" indent="-285750" algn="thaiDist">
              <a:buFont typeface="Arial" panose="020B0604020202020204" pitchFamily="34" charset="0"/>
              <a:buChar char="•"/>
            </a:pP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มอบหมาย</a:t>
            </a:r>
            <a:r>
              <a:rPr lang="th-TH" sz="2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ให้สำนักงบประมาณ สำนักงาน ก.พ. สำนักงาน ก.พ.ร. และหน่วยงานที่เกี่ยวข้องให้การสนับสนุน</a:t>
            </a:r>
            <a:r>
              <a:rPr lang="th-TH" sz="2200" b="1" dirty="0">
                <a:latin typeface="TH SarabunPSK" pitchFamily="34" charset="-34"/>
                <a:cs typeface="TH SarabunPSK" pitchFamily="34" charset="-34"/>
              </a:rPr>
              <a:t>งบประมาณ บุคลากร การทบทวนโครงสร้างของส่วนราชการ การปรับปรุงกฎระเบียบ และการกำหนดตัวชี้วัด รวมทั้งการติดตามประเมินผลการดำเนินงานของหน่วยงานภาครัฐ เพื่อให้เกิดประสิทธิภาพและเป็นไปตามแผนพัฒนาดิจิทัลเพื่อเศรษฐกิจและสังคม และแผนพัฒนารัฐบาล</a:t>
            </a: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en-US" sz="2200" b="1" dirty="0" smtClean="0">
              <a:latin typeface="TH SarabunPSK" pitchFamily="34" charset="-34"/>
              <a:cs typeface="TH SarabunPSK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th-TH" sz="2200" b="1" dirty="0">
                <a:latin typeface="TH SarabunPSK" pitchFamily="34" charset="-34"/>
                <a:cs typeface="TH SarabunPSK" pitchFamily="34" charset="-34"/>
              </a:rPr>
              <a:t>ให้ทุกกระทรวง กรม รัฐวิสาหกิจ องค์กรปกครองส่วนท้องถิ่น หน่วยงานของรัฐ และหน่วยงานที่เกี่ยวข้อง</a:t>
            </a:r>
            <a:r>
              <a:rPr lang="en-US" sz="2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จัดทำแผนปฏิบัติการดิจิทัลระยะ ๓ ปี ของหน่วยงาน</a:t>
            </a:r>
            <a:r>
              <a:rPr lang="th-TH" sz="2200" b="1" dirty="0">
                <a:latin typeface="TH SarabunPSK" pitchFamily="34" charset="-34"/>
                <a:cs typeface="TH SarabunPSK" pitchFamily="34" charset="-34"/>
              </a:rPr>
              <a:t>แทนการจัดทำแผนแม่บทเทคโนโลยีสารสนเทศและการสื่อ</a:t>
            </a: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สารเดิม</a:t>
            </a:r>
            <a:endParaRPr lang="th-TH" sz="22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7481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77"/>
          <p:cNvSpPr txBox="1"/>
          <p:nvPr/>
        </p:nvSpPr>
        <p:spPr>
          <a:xfrm>
            <a:off x="4814558" y="218558"/>
            <a:ext cx="40735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2000" b="1" dirty="0" smtClean="0">
                <a:solidFill>
                  <a:srgbClr val="0070C0"/>
                </a:solidFill>
                <a:latin typeface="Rsu"/>
                <a:cs typeface="TH SarabunPSK" pitchFamily="34" charset="-34"/>
              </a:rPr>
              <a:t>(ร่าง) กลไกการขับเคลื่อนการดำเนินงานตาม</a:t>
            </a:r>
            <a:endParaRPr lang="en-US" sz="2000" b="1" dirty="0" smtClean="0">
              <a:solidFill>
                <a:srgbClr val="0070C0"/>
              </a:solidFill>
              <a:latin typeface="Rsu"/>
              <a:cs typeface="TH SarabunPSK" pitchFamily="34" charset="-34"/>
            </a:endParaRPr>
          </a:p>
          <a:p>
            <a:pPr algn="r"/>
            <a:r>
              <a:rPr lang="th-TH" sz="2000" b="1" dirty="0" smtClean="0">
                <a:solidFill>
                  <a:srgbClr val="0070C0"/>
                </a:solidFill>
                <a:latin typeface="Rsu"/>
                <a:cs typeface="TH SarabunPSK" pitchFamily="34" charset="-34"/>
              </a:rPr>
              <a:t>แผนพัฒนาดิจิทัลเพื่อเศรษฐกิจและสังคมอย่างบูรณาการ</a:t>
            </a:r>
            <a:endParaRPr lang="en-US" sz="2000" b="1" dirty="0">
              <a:solidFill>
                <a:srgbClr val="0070C0"/>
              </a:solidFill>
              <a:latin typeface="Rsu"/>
              <a:cs typeface="TH SarabunPSK" pitchFamily="34" charset="-34"/>
            </a:endParaRPr>
          </a:p>
        </p:txBody>
      </p:sp>
      <p:sp>
        <p:nvSpPr>
          <p:cNvPr id="74" name="สี่เหลี่ยมมุมมน 73"/>
          <p:cNvSpPr/>
          <p:nvPr/>
        </p:nvSpPr>
        <p:spPr>
          <a:xfrm>
            <a:off x="1181598" y="3560860"/>
            <a:ext cx="3151083" cy="237591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3" name="สี่เหลี่ยมมุมมน 72"/>
          <p:cNvSpPr/>
          <p:nvPr/>
        </p:nvSpPr>
        <p:spPr>
          <a:xfrm>
            <a:off x="4856009" y="1105467"/>
            <a:ext cx="3182518" cy="484495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9" name="สี่เหลี่ยมมุมมน 68"/>
          <p:cNvSpPr/>
          <p:nvPr/>
        </p:nvSpPr>
        <p:spPr>
          <a:xfrm>
            <a:off x="1159407" y="1064407"/>
            <a:ext cx="3207886" cy="24187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1161950" y="1055680"/>
            <a:ext cx="319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กระทรวงเทคโนโลยีสารสนเทศและการสื่อสาร/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กระทรวง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 DE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และสังคม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สำนักงานคกก.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 DE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35614" y="1057334"/>
            <a:ext cx="164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หน่วยงานของรัฐ</a:t>
            </a:r>
          </a:p>
        </p:txBody>
      </p:sp>
      <p:sp>
        <p:nvSpPr>
          <p:cNvPr id="8" name="Rectangle 3"/>
          <p:cNvSpPr/>
          <p:nvPr/>
        </p:nvSpPr>
        <p:spPr>
          <a:xfrm>
            <a:off x="1542196" y="1618095"/>
            <a:ext cx="1997395" cy="61949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จัดทำ</a:t>
            </a:r>
            <a:r>
              <a:rPr lang="th-TH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แผนพัฒนาดิ</a:t>
            </a: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จิทัลเพื่อเศรษฐกิจและสังคม</a:t>
            </a:r>
            <a:endParaRPr lang="en-US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1542197" y="2567981"/>
            <a:ext cx="1997394" cy="78468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จัดทำแผนปฏิบัติการเพื่อขับเคลื่อนการพัฒนารายยุทธศาสตร์</a:t>
            </a:r>
            <a:endParaRPr lang="en-US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ectangle 11"/>
          <p:cNvSpPr/>
          <p:nvPr/>
        </p:nvSpPr>
        <p:spPr>
          <a:xfrm>
            <a:off x="2340446" y="3871688"/>
            <a:ext cx="1693275" cy="66079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แผน</a:t>
            </a:r>
            <a:r>
              <a:rPr lang="th-TH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งบประมาณ </a:t>
            </a:r>
            <a:r>
              <a:rPr lang="en-US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DE 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รายปี</a:t>
            </a:r>
            <a:endParaRPr lang="en-US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Rectangle 8"/>
          <p:cNvSpPr/>
          <p:nvPr/>
        </p:nvSpPr>
        <p:spPr>
          <a:xfrm>
            <a:off x="5558636" y="1824453"/>
            <a:ext cx="1695493" cy="730905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แผนปฏิบัติการดิจิทัลของหน่วยงาน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 3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ปี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Rectangle 10"/>
          <p:cNvSpPr/>
          <p:nvPr/>
        </p:nvSpPr>
        <p:spPr>
          <a:xfrm>
            <a:off x="5201200" y="1420552"/>
            <a:ext cx="2632836" cy="1221563"/>
          </a:xfrm>
          <a:prstGeom prst="rect">
            <a:avLst/>
          </a:prstGeom>
          <a:noFill/>
          <a:ln w="28575">
            <a:solidFill>
              <a:srgbClr val="00B050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แผนปฏิบัติราชการของหน่วยงาน</a:t>
            </a:r>
          </a:p>
        </p:txBody>
      </p:sp>
      <p:sp>
        <p:nvSpPr>
          <p:cNvPr id="17" name="Rectangle 12"/>
          <p:cNvSpPr/>
          <p:nvPr/>
        </p:nvSpPr>
        <p:spPr>
          <a:xfrm>
            <a:off x="5527433" y="3983374"/>
            <a:ext cx="1967424" cy="729366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ดำเนินการตาม</a:t>
            </a:r>
            <a:endParaRPr lang="en-US" sz="2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แผนปฏิบัติการ</a:t>
            </a:r>
            <a:endParaRPr lang="en-US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Rectangle 9"/>
          <p:cNvSpPr/>
          <p:nvPr/>
        </p:nvSpPr>
        <p:spPr>
          <a:xfrm>
            <a:off x="5572124" y="2970150"/>
            <a:ext cx="1889447" cy="66079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การจัดทำคำของบประมาณ</a:t>
            </a:r>
          </a:p>
          <a:p>
            <a:pPr algn="ctr"/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ประจำปี</a:t>
            </a:r>
            <a:endParaRPr lang="en-US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4" name="ลูกศรเชื่อมต่อแบบตรง 33"/>
          <p:cNvCxnSpPr>
            <a:stCxn id="8" idx="2"/>
            <a:endCxn id="9" idx="0"/>
          </p:cNvCxnSpPr>
          <p:nvPr/>
        </p:nvCxnSpPr>
        <p:spPr>
          <a:xfrm>
            <a:off x="2540894" y="2237586"/>
            <a:ext cx="0" cy="33039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ลูกศรเชื่อมต่อแบบตรง 35"/>
          <p:cNvCxnSpPr>
            <a:stCxn id="9" idx="3"/>
          </p:cNvCxnSpPr>
          <p:nvPr/>
        </p:nvCxnSpPr>
        <p:spPr>
          <a:xfrm flipV="1">
            <a:off x="3539591" y="2265529"/>
            <a:ext cx="1673854" cy="6947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13"/>
          <p:cNvSpPr/>
          <p:nvPr/>
        </p:nvSpPr>
        <p:spPr>
          <a:xfrm>
            <a:off x="2340446" y="4739327"/>
            <a:ext cx="1703600" cy="36493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ตัวชี้วัด </a:t>
            </a:r>
            <a:r>
              <a:rPr lang="th-TH" sz="2000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ก.พ.ร.</a:t>
            </a:r>
            <a:endParaRPr lang="en-US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3" name="ตัวเชื่อมต่อหักมุม 42"/>
          <p:cNvCxnSpPr>
            <a:stCxn id="9" idx="1"/>
            <a:endCxn id="11" idx="1"/>
          </p:cNvCxnSpPr>
          <p:nvPr/>
        </p:nvCxnSpPr>
        <p:spPr>
          <a:xfrm rot="10800000" flipH="1" flipV="1">
            <a:off x="1542196" y="2960325"/>
            <a:ext cx="798249" cy="1241758"/>
          </a:xfrm>
          <a:prstGeom prst="bentConnector3">
            <a:avLst>
              <a:gd name="adj1" fmla="val -28638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ตัวเชื่อมต่อหักมุม 44"/>
          <p:cNvCxnSpPr>
            <a:stCxn id="9" idx="2"/>
            <a:endCxn id="37" idx="1"/>
          </p:cNvCxnSpPr>
          <p:nvPr/>
        </p:nvCxnSpPr>
        <p:spPr>
          <a:xfrm rot="5400000">
            <a:off x="1656107" y="4037008"/>
            <a:ext cx="1569126" cy="200448"/>
          </a:xfrm>
          <a:prstGeom prst="bentConnector4">
            <a:avLst>
              <a:gd name="adj1" fmla="val 23312"/>
              <a:gd name="adj2" fmla="val 214045"/>
            </a:avLst>
          </a:prstGeom>
          <a:ln w="3810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ลูกศรเชื่อมต่อแบบตรง 48"/>
          <p:cNvCxnSpPr>
            <a:stCxn id="16" idx="2"/>
            <a:endCxn id="18" idx="0"/>
          </p:cNvCxnSpPr>
          <p:nvPr/>
        </p:nvCxnSpPr>
        <p:spPr>
          <a:xfrm flipH="1">
            <a:off x="6516847" y="2642115"/>
            <a:ext cx="771" cy="32803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ลูกศรเชื่อมต่อแบบตรง 57"/>
          <p:cNvCxnSpPr>
            <a:stCxn id="18" idx="1"/>
            <a:endCxn id="11" idx="3"/>
          </p:cNvCxnSpPr>
          <p:nvPr/>
        </p:nvCxnSpPr>
        <p:spPr>
          <a:xfrm flipH="1">
            <a:off x="4033721" y="3300545"/>
            <a:ext cx="1538403" cy="90153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ลูกศรเชื่อมต่อแบบตรง 63"/>
          <p:cNvCxnSpPr>
            <a:stCxn id="18" idx="2"/>
            <a:endCxn id="17" idx="0"/>
          </p:cNvCxnSpPr>
          <p:nvPr/>
        </p:nvCxnSpPr>
        <p:spPr>
          <a:xfrm flipH="1">
            <a:off x="6511145" y="3630940"/>
            <a:ext cx="5702" cy="352434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14"/>
          <p:cNvSpPr/>
          <p:nvPr/>
        </p:nvSpPr>
        <p:spPr>
          <a:xfrm>
            <a:off x="2349700" y="6230751"/>
            <a:ext cx="4501634" cy="43826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  <a:prstDash val="dash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กลไกติดตามและประเมินผลการดำเนินงานตามแผน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DE</a:t>
            </a:r>
            <a:endParaRPr lang="en-US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353236" y="3553466"/>
            <a:ext cx="1641651" cy="31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สำนักงบประมาณ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388372" y="4472110"/>
            <a:ext cx="1641651" cy="31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สำนักงาน </a:t>
            </a:r>
            <a:r>
              <a:rPr lang="th-TH" sz="1400" b="1" dirty="0" err="1" smtClean="0">
                <a:latin typeface="TH SarabunPSK" pitchFamily="34" charset="-34"/>
                <a:cs typeface="TH SarabunPSK" pitchFamily="34" charset="-34"/>
              </a:rPr>
              <a:t>ก.พ.ร.</a:t>
            </a:r>
            <a:endParaRPr lang="th-TH" sz="14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 rot="20564282">
            <a:off x="3308468" y="2172373"/>
            <a:ext cx="999589" cy="53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แล้วเสร็จภายใน ก.ย. </a:t>
            </a:r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2559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310185" y="354837"/>
            <a:ext cx="2893325" cy="45738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คณะกรรมการ</a:t>
            </a:r>
            <a:r>
              <a:rPr lang="th-TH" sz="24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DE</a:t>
            </a:r>
          </a:p>
        </p:txBody>
      </p:sp>
      <p:cxnSp>
        <p:nvCxnSpPr>
          <p:cNvPr id="46" name="Straight Arrow Connector 45"/>
          <p:cNvCxnSpPr>
            <a:stCxn id="42" idx="2"/>
            <a:endCxn id="69" idx="0"/>
          </p:cNvCxnSpPr>
          <p:nvPr/>
        </p:nvCxnSpPr>
        <p:spPr>
          <a:xfrm>
            <a:off x="2756848" y="812218"/>
            <a:ext cx="6502" cy="25218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12"/>
          <p:cNvSpPr/>
          <p:nvPr/>
        </p:nvSpPr>
        <p:spPr>
          <a:xfrm>
            <a:off x="5516059" y="5050177"/>
            <a:ext cx="1967423" cy="729366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การติดตามประเมินผล</a:t>
            </a:r>
            <a:endParaRPr lang="en-US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0" name="ลูกศรเชื่อมต่อแบบตรง 39"/>
          <p:cNvCxnSpPr>
            <a:stCxn id="17" idx="2"/>
            <a:endCxn id="35" idx="0"/>
          </p:cNvCxnSpPr>
          <p:nvPr/>
        </p:nvCxnSpPr>
        <p:spPr>
          <a:xfrm flipH="1">
            <a:off x="6499771" y="4712740"/>
            <a:ext cx="11373" cy="337437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13"/>
          <p:cNvSpPr/>
          <p:nvPr/>
        </p:nvSpPr>
        <p:spPr>
          <a:xfrm>
            <a:off x="2329070" y="5437647"/>
            <a:ext cx="1703600" cy="349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จัดสรรบุคลากร</a:t>
            </a:r>
            <a:endParaRPr lang="en-US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49700" y="5156782"/>
            <a:ext cx="1641651" cy="31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สำนักงาน ก.พ.</a:t>
            </a:r>
          </a:p>
        </p:txBody>
      </p:sp>
      <p:cxnSp>
        <p:nvCxnSpPr>
          <p:cNvPr id="56" name="ลูกศรเชื่อมต่อแบบตรง 55"/>
          <p:cNvCxnSpPr>
            <a:stCxn id="8" idx="3"/>
            <a:endCxn id="16" idx="1"/>
          </p:cNvCxnSpPr>
          <p:nvPr/>
        </p:nvCxnSpPr>
        <p:spPr>
          <a:xfrm>
            <a:off x="3539591" y="1927841"/>
            <a:ext cx="1661609" cy="103493"/>
          </a:xfrm>
          <a:prstGeom prst="straightConnector1">
            <a:avLst/>
          </a:prstGeom>
          <a:ln w="38100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ลูกศรเชื่อมต่อแบบตรง 59"/>
          <p:cNvCxnSpPr>
            <a:stCxn id="37" idx="3"/>
            <a:endCxn id="35" idx="1"/>
          </p:cNvCxnSpPr>
          <p:nvPr/>
        </p:nvCxnSpPr>
        <p:spPr>
          <a:xfrm>
            <a:off x="4044046" y="4921795"/>
            <a:ext cx="1472013" cy="49306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ตัวเชื่อมต่อหักมุม 61"/>
          <p:cNvCxnSpPr>
            <a:stCxn id="67" idx="1"/>
            <a:endCxn id="69" idx="1"/>
          </p:cNvCxnSpPr>
          <p:nvPr/>
        </p:nvCxnSpPr>
        <p:spPr>
          <a:xfrm rot="10800000">
            <a:off x="1159408" y="2273802"/>
            <a:ext cx="1190293" cy="4176083"/>
          </a:xfrm>
          <a:prstGeom prst="bentConnector3">
            <a:avLst>
              <a:gd name="adj1" fmla="val 119205"/>
            </a:avLst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ตัวเชื่อมต่อหักมุม 64"/>
          <p:cNvCxnSpPr>
            <a:stCxn id="35" idx="2"/>
            <a:endCxn id="67" idx="0"/>
          </p:cNvCxnSpPr>
          <p:nvPr/>
        </p:nvCxnSpPr>
        <p:spPr>
          <a:xfrm rot="5400000">
            <a:off x="5324540" y="5055520"/>
            <a:ext cx="451208" cy="189925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69" idx="3"/>
            <a:endCxn id="42" idx="3"/>
          </p:cNvCxnSpPr>
          <p:nvPr/>
        </p:nvCxnSpPr>
        <p:spPr>
          <a:xfrm flipH="1" flipV="1">
            <a:off x="4203510" y="583528"/>
            <a:ext cx="163783" cy="1690273"/>
          </a:xfrm>
          <a:prstGeom prst="bentConnector3">
            <a:avLst>
              <a:gd name="adj1" fmla="val -139575"/>
            </a:avLst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C9E03-5F29-4D98-ABDB-1DD478519246}" type="slidenum">
              <a:rPr lang="en-US" sz="1200" smtClean="0"/>
              <a:pPr/>
              <a:t>38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50168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68341709"/>
              </p:ext>
            </p:extLst>
          </p:nvPr>
        </p:nvGraphicFramePr>
        <p:xfrm>
          <a:off x="-313899" y="1164274"/>
          <a:ext cx="9777429" cy="5663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689962" y="6462969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39</a:t>
            </a:fld>
            <a:endParaRPr lang="en-US" sz="1200" dirty="0"/>
          </a:p>
        </p:txBody>
      </p:sp>
      <p:sp>
        <p:nvSpPr>
          <p:cNvPr id="6" name="Rounded Rectangle 5"/>
          <p:cNvSpPr/>
          <p:nvPr/>
        </p:nvSpPr>
        <p:spPr>
          <a:xfrm>
            <a:off x="682388" y="184156"/>
            <a:ext cx="7812033" cy="829993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th-TH" sz="28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การพัฒนากฎหมายเพื่อรองรับเศรษฐกิจและสังคมดิจิทัล</a:t>
            </a:r>
            <a:endParaRPr lang="th-TH" sz="28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</p:spTree>
    <p:extLst>
      <p:ext uri="{BB962C8B-B14F-4D97-AF65-F5344CB8AC3E}">
        <p14:creationId xmlns:p14="http://schemas.microsoft.com/office/powerpoint/2010/main" val="3678775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563" y="-10103"/>
            <a:ext cx="8379656" cy="854162"/>
          </a:xfrm>
        </p:spPr>
        <p:txBody>
          <a:bodyPr>
            <a:normAutofit/>
          </a:bodyPr>
          <a:lstStyle/>
          <a:p>
            <a:pPr algn="ctr"/>
            <a:r>
              <a:rPr lang="th-TH" b="1" dirty="0">
                <a:solidFill>
                  <a:schemeClr val="accent1">
                    <a:lumMod val="7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เทคโนโลยีที่ส่งผลต่อระบบเศรษฐกิจและสังคมยุคดิจิทัล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69820" y="6412175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4</a:t>
            </a:fld>
            <a:endParaRPr lang="en-US" sz="1200" dirty="0"/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63" y="1148187"/>
            <a:ext cx="2176825" cy="1480936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559154" y="953730"/>
            <a:ext cx="1881940" cy="1653329"/>
            <a:chOff x="0" y="0"/>
            <a:chExt cx="2838762" cy="2493705"/>
          </a:xfrm>
        </p:grpSpPr>
        <p:sp>
          <p:nvSpPr>
            <p:cNvPr id="10" name="Freeform 9"/>
            <p:cNvSpPr/>
            <p:nvPr/>
          </p:nvSpPr>
          <p:spPr>
            <a:xfrm>
              <a:off x="327804" y="681487"/>
              <a:ext cx="414068" cy="871268"/>
            </a:xfrm>
            <a:custGeom>
              <a:avLst/>
              <a:gdLst>
                <a:gd name="connsiteX0" fmla="*/ 69011 w 414068"/>
                <a:gd name="connsiteY0" fmla="*/ 0 h 871268"/>
                <a:gd name="connsiteX1" fmla="*/ 414068 w 414068"/>
                <a:gd name="connsiteY1" fmla="*/ 457200 h 871268"/>
                <a:gd name="connsiteX2" fmla="*/ 0 w 414068"/>
                <a:gd name="connsiteY2" fmla="*/ 87126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4068" h="871268">
                  <a:moveTo>
                    <a:pt x="69011" y="0"/>
                  </a:moveTo>
                  <a:lnTo>
                    <a:pt x="414068" y="457200"/>
                  </a:lnTo>
                  <a:lnTo>
                    <a:pt x="0" y="871268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55940" y="1708030"/>
              <a:ext cx="905774" cy="414068"/>
            </a:xfrm>
            <a:custGeom>
              <a:avLst/>
              <a:gdLst>
                <a:gd name="connsiteX0" fmla="*/ 905774 w 905774"/>
                <a:gd name="connsiteY0" fmla="*/ 353683 h 414068"/>
                <a:gd name="connsiteX1" fmla="*/ 474453 w 905774"/>
                <a:gd name="connsiteY1" fmla="*/ 0 h 414068"/>
                <a:gd name="connsiteX2" fmla="*/ 0 w 905774"/>
                <a:gd name="connsiteY2" fmla="*/ 414068 h 41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5774" h="414068">
                  <a:moveTo>
                    <a:pt x="905774" y="353683"/>
                  </a:moveTo>
                  <a:lnTo>
                    <a:pt x="474453" y="0"/>
                  </a:lnTo>
                  <a:lnTo>
                    <a:pt x="0" y="414068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 flipV="1">
              <a:off x="1656272" y="1354347"/>
              <a:ext cx="947744" cy="353683"/>
            </a:xfrm>
            <a:custGeom>
              <a:avLst/>
              <a:gdLst>
                <a:gd name="connsiteX0" fmla="*/ 629729 w 629729"/>
                <a:gd name="connsiteY0" fmla="*/ 629728 h 629728"/>
                <a:gd name="connsiteX1" fmla="*/ 0 w 629729"/>
                <a:gd name="connsiteY1" fmla="*/ 8626 h 629728"/>
                <a:gd name="connsiteX2" fmla="*/ 8627 w 629729"/>
                <a:gd name="connsiteY2" fmla="*/ 0 h 6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9729" h="629728">
                  <a:moveTo>
                    <a:pt x="629729" y="629728"/>
                  </a:moveTo>
                  <a:lnTo>
                    <a:pt x="0" y="8626"/>
                  </a:lnTo>
                  <a:lnTo>
                    <a:pt x="8627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81819" y="345057"/>
              <a:ext cx="1052195" cy="448573"/>
            </a:xfrm>
            <a:custGeom>
              <a:avLst/>
              <a:gdLst>
                <a:gd name="connsiteX0" fmla="*/ 1052423 w 1052423"/>
                <a:gd name="connsiteY0" fmla="*/ 17252 h 569343"/>
                <a:gd name="connsiteX1" fmla="*/ 646981 w 1052423"/>
                <a:gd name="connsiteY1" fmla="*/ 569343 h 569343"/>
                <a:gd name="connsiteX2" fmla="*/ 25880 w 1052423"/>
                <a:gd name="connsiteY2" fmla="*/ 17252 h 569343"/>
                <a:gd name="connsiteX3" fmla="*/ 0 w 1052423"/>
                <a:gd name="connsiteY3" fmla="*/ 0 h 56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2423" h="569343">
                  <a:moveTo>
                    <a:pt x="1052423" y="17252"/>
                  </a:moveTo>
                  <a:lnTo>
                    <a:pt x="646981" y="569343"/>
                  </a:lnTo>
                  <a:lnTo>
                    <a:pt x="25880" y="17252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3299" y="293298"/>
              <a:ext cx="2242867" cy="1940943"/>
            </a:xfrm>
            <a:custGeom>
              <a:avLst/>
              <a:gdLst>
                <a:gd name="connsiteX0" fmla="*/ 17252 w 2242867"/>
                <a:gd name="connsiteY0" fmla="*/ 353683 h 1940943"/>
                <a:gd name="connsiteX1" fmla="*/ 888520 w 2242867"/>
                <a:gd name="connsiteY1" fmla="*/ 0 h 1940943"/>
                <a:gd name="connsiteX2" fmla="*/ 1949569 w 2242867"/>
                <a:gd name="connsiteY2" fmla="*/ 51759 h 1940943"/>
                <a:gd name="connsiteX3" fmla="*/ 2242867 w 2242867"/>
                <a:gd name="connsiteY3" fmla="*/ 1017917 h 1940943"/>
                <a:gd name="connsiteX4" fmla="*/ 1802920 w 2242867"/>
                <a:gd name="connsiteY4" fmla="*/ 1854679 h 1940943"/>
                <a:gd name="connsiteX5" fmla="*/ 785003 w 2242867"/>
                <a:gd name="connsiteY5" fmla="*/ 1940943 h 1940943"/>
                <a:gd name="connsiteX6" fmla="*/ 0 w 2242867"/>
                <a:gd name="connsiteY6" fmla="*/ 1311215 h 1940943"/>
                <a:gd name="connsiteX7" fmla="*/ 17252 w 2242867"/>
                <a:gd name="connsiteY7" fmla="*/ 353683 h 194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2867" h="1940943">
                  <a:moveTo>
                    <a:pt x="17252" y="353683"/>
                  </a:moveTo>
                  <a:lnTo>
                    <a:pt x="888520" y="0"/>
                  </a:lnTo>
                  <a:lnTo>
                    <a:pt x="1949569" y="51759"/>
                  </a:lnTo>
                  <a:lnTo>
                    <a:pt x="2242867" y="1017917"/>
                  </a:lnTo>
                  <a:lnTo>
                    <a:pt x="1802920" y="1854679"/>
                  </a:lnTo>
                  <a:lnTo>
                    <a:pt x="785003" y="1940943"/>
                  </a:lnTo>
                  <a:lnTo>
                    <a:pt x="0" y="1311215"/>
                  </a:lnTo>
                  <a:lnTo>
                    <a:pt x="17252" y="353683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148" y="0"/>
              <a:ext cx="603250" cy="60325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9570" y="69011"/>
              <a:ext cx="604520" cy="60452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4242" y="974785"/>
              <a:ext cx="604520" cy="60452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849" y="793630"/>
              <a:ext cx="647700" cy="647700"/>
            </a:xfrm>
            <a:prstGeom prst="rect">
              <a:avLst/>
            </a:prstGeom>
            <a:scene3d>
              <a:camera prst="perspectiveContrastingRightFacing"/>
              <a:lightRig rig="threePt" dir="t"/>
            </a:scene3d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0227" y="621102"/>
              <a:ext cx="647700" cy="647700"/>
            </a:xfrm>
            <a:prstGeom prst="rect">
              <a:avLst/>
            </a:prstGeom>
            <a:scene3d>
              <a:camera prst="perspectiveContrastingRightFacing"/>
              <a:lightRig rig="threePt" dir="t"/>
            </a:scene3d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4295" y="1768415"/>
              <a:ext cx="604520" cy="60452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0936"/>
              <a:ext cx="604520" cy="60452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7" y="1268083"/>
              <a:ext cx="604520" cy="60452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378" y="1889185"/>
              <a:ext cx="604520" cy="60452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3193" y="1233577"/>
              <a:ext cx="647700" cy="647700"/>
            </a:xfrm>
            <a:prstGeom prst="rect">
              <a:avLst/>
            </a:prstGeom>
            <a:scene3d>
              <a:camera prst="perspectiveContrastingRightFacing"/>
              <a:lightRig rig="threePt" dir="t"/>
            </a:scene3d>
          </p:spPr>
        </p:pic>
      </p:grpSp>
      <p:sp>
        <p:nvSpPr>
          <p:cNvPr id="30" name="Title 1"/>
          <p:cNvSpPr txBox="1">
            <a:spLocks/>
          </p:cNvSpPr>
          <p:nvPr/>
        </p:nvSpPr>
        <p:spPr>
          <a:xfrm>
            <a:off x="504627" y="2633971"/>
            <a:ext cx="2658794" cy="5893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/>
              </a:rPr>
              <a:t>Mobile Internet</a:t>
            </a:r>
            <a:r>
              <a:rPr lang="th-TH" sz="24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/>
              </a:rPr>
              <a:t>&amp;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/>
              </a:rPr>
              <a:t> Broadband Internet</a:t>
            </a:r>
            <a:endParaRPr lang="en-US" sz="2400" dirty="0">
              <a:solidFill>
                <a:srgbClr val="0070C0"/>
              </a:solidFill>
              <a:cs typeface="RSU" panose="02000506040000020003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70786" y="1214323"/>
            <a:ext cx="1609992" cy="1419648"/>
          </a:xfrm>
          <a:prstGeom prst="rect">
            <a:avLst/>
          </a:prstGeom>
        </p:spPr>
      </p:pic>
      <p:sp>
        <p:nvSpPr>
          <p:cNvPr id="32" name="Title 1"/>
          <p:cNvSpPr txBox="1">
            <a:spLocks/>
          </p:cNvSpPr>
          <p:nvPr/>
        </p:nvSpPr>
        <p:spPr>
          <a:xfrm>
            <a:off x="3290357" y="2607059"/>
            <a:ext cx="2658794" cy="589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/>
              </a:rPr>
              <a:t>Automation</a:t>
            </a:r>
            <a:endParaRPr lang="en-US" sz="3200" dirty="0">
              <a:solidFill>
                <a:srgbClr val="0070C0"/>
              </a:solidFill>
              <a:cs typeface="RSU" panose="02000506040000020003"/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6251838" y="2620561"/>
            <a:ext cx="2658794" cy="589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RSU" panose="02000506040000020003" pitchFamily="2" charset="-34"/>
                <a:cs typeface="RSU" panose="02000506040000020003"/>
              </a:rPr>
              <a:t>Internet of Things</a:t>
            </a:r>
            <a:endParaRPr lang="en-US" sz="3200" dirty="0">
              <a:solidFill>
                <a:srgbClr val="0070C0"/>
              </a:solidFill>
              <a:cs typeface="RSU" panose="02000506040000020003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9766" y="4568229"/>
            <a:ext cx="2883440" cy="735527"/>
          </a:xfrm>
          <a:prstGeom prst="rect">
            <a:avLst/>
          </a:prstGeom>
          <a:noFill/>
        </p:spPr>
        <p:txBody>
          <a:bodyPr wrap="square" lIns="45662" tIns="22831" rIns="45662" bIns="22831" rtlCol="0">
            <a:spAutoFit/>
          </a:bodyPr>
          <a:lstStyle/>
          <a:p>
            <a:pPr algn="ctr" defTabSz="456367"/>
            <a:r>
              <a:rPr lang="en-US" sz="1600" b="1" dirty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100% </a:t>
            </a:r>
            <a:r>
              <a:rPr lang="th-TH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ของแอพพลิเคชั่นจะอยู่บนมือถือภายในปี </a:t>
            </a:r>
            <a:r>
              <a:rPr lang="en-US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2017</a:t>
            </a:r>
            <a:endParaRPr lang="en-US" sz="1600" b="1" dirty="0">
              <a:solidFill>
                <a:schemeClr val="tx2"/>
              </a:solidFill>
              <a:latin typeface="Arial" panose="020B0604020202020204" pitchFamily="34" charset="0"/>
              <a:ea typeface="ヒラギノ角ゴ ProN W3" charset="-128"/>
              <a:cs typeface="Arial" panose="020B0604020202020204" pitchFamily="34" charset="0"/>
              <a:sym typeface="Sketch Gothic Light" charset="0"/>
            </a:endParaRPr>
          </a:p>
        </p:txBody>
      </p:sp>
      <p:pic>
        <p:nvPicPr>
          <p:cNvPr id="40" name="Picture 6" descr="https://www.m-files.com/sites/m-files.com/files/Content/images/img_datagrowth5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112" y="5303756"/>
            <a:ext cx="1436749" cy="143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3391990" y="4543987"/>
            <a:ext cx="3167164" cy="735527"/>
          </a:xfrm>
          <a:prstGeom prst="rect">
            <a:avLst/>
          </a:prstGeom>
          <a:noFill/>
        </p:spPr>
        <p:txBody>
          <a:bodyPr wrap="square" lIns="45662" tIns="22831" rIns="45662" bIns="22831" rtlCol="0">
            <a:spAutoFit/>
          </a:bodyPr>
          <a:lstStyle/>
          <a:p>
            <a:pPr algn="ctr" defTabSz="456367"/>
            <a:r>
              <a:rPr lang="th-TH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อุปกรณ์กว่า </a:t>
            </a:r>
            <a:r>
              <a:rPr lang="en-US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75</a:t>
            </a:r>
            <a:r>
              <a:rPr lang="th-TH" sz="1600" b="1" dirty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 </a:t>
            </a:r>
            <a:r>
              <a:rPr lang="th-TH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พันล้านเครื่องจะเชื่อมต่อกันภายในปี </a:t>
            </a:r>
            <a:r>
              <a:rPr lang="en-US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2020</a:t>
            </a:r>
            <a:endParaRPr lang="en-US" sz="1600" b="1" dirty="0">
              <a:solidFill>
                <a:schemeClr val="tx2"/>
              </a:solidFill>
              <a:latin typeface="Arial" panose="020B0604020202020204" pitchFamily="34" charset="0"/>
              <a:ea typeface="ヒラギノ角ゴ ProN W3" charset="-128"/>
              <a:cs typeface="Arial" panose="020B0604020202020204" pitchFamily="34" charset="0"/>
              <a:sym typeface="Sketch Gothic Light" charset="0"/>
            </a:endParaRPr>
          </a:p>
        </p:txBody>
      </p:sp>
      <p:pic>
        <p:nvPicPr>
          <p:cNvPr id="42" name="Picture 14" descr="http://www.mformation.com/wp-content/uploads/2013/08/iot_city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691" y="5350883"/>
            <a:ext cx="2398979" cy="124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42"/>
          <p:cNvSpPr/>
          <p:nvPr/>
        </p:nvSpPr>
        <p:spPr>
          <a:xfrm>
            <a:off x="6455252" y="4579671"/>
            <a:ext cx="2662546" cy="735527"/>
          </a:xfrm>
          <a:prstGeom prst="rect">
            <a:avLst/>
          </a:prstGeom>
          <a:noFill/>
        </p:spPr>
        <p:txBody>
          <a:bodyPr wrap="square" lIns="45662" tIns="22831" rIns="45662" bIns="22831" rtlCol="0">
            <a:spAutoFit/>
          </a:bodyPr>
          <a:lstStyle/>
          <a:p>
            <a:pPr algn="ctr" defTabSz="456367"/>
            <a:r>
              <a:rPr lang="en-US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90</a:t>
            </a:r>
            <a:r>
              <a:rPr lang="en-US" sz="1600" b="1" dirty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% </a:t>
            </a:r>
            <a:r>
              <a:rPr lang="th-TH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ของข้อมูลในโลกถูกสร้างขึ้นเพียงแค่ </a:t>
            </a:r>
            <a:r>
              <a:rPr lang="en-US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2</a:t>
            </a:r>
            <a:r>
              <a:rPr lang="th-TH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ヒラギノ角ゴ ProN W3" charset="-128"/>
                <a:cs typeface="Arial" panose="020B0604020202020204" pitchFamily="34" charset="0"/>
                <a:sym typeface="Sketch Gothic Light" charset="0"/>
              </a:rPr>
              <a:t> ปีที่ผ่านมา</a:t>
            </a:r>
            <a:endParaRPr lang="en-US" sz="1600" b="1" dirty="0">
              <a:solidFill>
                <a:schemeClr val="tx2"/>
              </a:solidFill>
              <a:latin typeface="Arial" panose="020B0604020202020204" pitchFamily="34" charset="0"/>
              <a:ea typeface="ヒラギノ角ゴ ProN W3" charset="-128"/>
              <a:cs typeface="Arial" panose="020B0604020202020204" pitchFamily="34" charset="0"/>
              <a:sym typeface="Sketch Gothic Light" charset="0"/>
            </a:endParaRPr>
          </a:p>
        </p:txBody>
      </p:sp>
      <p:pic>
        <p:nvPicPr>
          <p:cNvPr id="44" name="Picture 12" descr="http://www.tucloud.com/images/SLIDERcloud2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696" y="5033566"/>
            <a:ext cx="2170260" cy="197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angle 44"/>
          <p:cNvSpPr/>
          <p:nvPr/>
        </p:nvSpPr>
        <p:spPr>
          <a:xfrm>
            <a:off x="6251838" y="6594738"/>
            <a:ext cx="29207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Source: Shaun Ray of AWS Amazon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504627" y="3483014"/>
            <a:ext cx="2531858" cy="71745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Connecting People</a:t>
            </a:r>
            <a:endParaRPr lang="en-US" b="1" dirty="0"/>
          </a:p>
        </p:txBody>
      </p:sp>
      <p:sp>
        <p:nvSpPr>
          <p:cNvPr id="47" name="Rounded Rectangle 46"/>
          <p:cNvSpPr/>
          <p:nvPr/>
        </p:nvSpPr>
        <p:spPr>
          <a:xfrm>
            <a:off x="3432206" y="3469918"/>
            <a:ext cx="2531858" cy="71745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Creating Innovation</a:t>
            </a:r>
            <a:endParaRPr lang="en-US" b="1" dirty="0"/>
          </a:p>
        </p:txBody>
      </p:sp>
      <p:sp>
        <p:nvSpPr>
          <p:cNvPr id="48" name="Rounded Rectangle 47"/>
          <p:cNvSpPr/>
          <p:nvPr/>
        </p:nvSpPr>
        <p:spPr>
          <a:xfrm>
            <a:off x="6359786" y="3469918"/>
            <a:ext cx="2531858" cy="71745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Accelerating Pace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4911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40</a:t>
            </a:fld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207502" y="4295609"/>
            <a:ext cx="37321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dirty="0">
                <a:solidFill>
                  <a:schemeClr val="tx2">
                    <a:lumMod val="50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หน่วยงานของรัฐมีความมั่นคงปลอดภัย</a:t>
            </a:r>
            <a:br>
              <a:rPr lang="th-TH" dirty="0">
                <a:solidFill>
                  <a:schemeClr val="tx2">
                    <a:lumMod val="50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</a:br>
            <a:r>
              <a:rPr lang="th-TH" sz="2400" b="1" dirty="0">
                <a:solidFill>
                  <a:srgbClr val="C00000"/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พร้อมให้บริการออนไลน์</a:t>
            </a:r>
            <a:endParaRPr lang="en-US" sz="2400" b="1" dirty="0">
              <a:solidFill>
                <a:srgbClr val="C00000"/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5963" y="3100181"/>
            <a:ext cx="303480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dirty="0">
                <a:solidFill>
                  <a:schemeClr val="tx2">
                    <a:lumMod val="50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ยกระดับธุรกิจปัจจุบัน</a:t>
            </a:r>
          </a:p>
          <a:p>
            <a:pPr algn="r"/>
            <a:r>
              <a:rPr lang="th-TH" sz="3200" b="1" dirty="0">
                <a:solidFill>
                  <a:srgbClr val="C00000"/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ผลักดันธุรกิจใหม่</a:t>
            </a:r>
            <a:endParaRPr lang="en-US" sz="3200" b="1" dirty="0">
              <a:solidFill>
                <a:srgbClr val="C00000"/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5670" y="1919419"/>
            <a:ext cx="34050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dirty="0">
                <a:solidFill>
                  <a:schemeClr val="tx2">
                    <a:lumMod val="50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ผู้บริโภคมั่นใจ</a:t>
            </a:r>
            <a:br>
              <a:rPr lang="th-TH" dirty="0">
                <a:solidFill>
                  <a:schemeClr val="tx2">
                    <a:lumMod val="50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</a:br>
            <a:r>
              <a:rPr lang="th-TH" sz="3600" b="1" dirty="0">
                <a:solidFill>
                  <a:srgbClr val="C00000"/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ใช้บริการออนไลน์</a:t>
            </a:r>
            <a:endParaRPr lang="en-US" sz="3600" b="1" dirty="0">
              <a:solidFill>
                <a:srgbClr val="C00000"/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35422" y="2709707"/>
            <a:ext cx="381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35422" y="3877740"/>
            <a:ext cx="381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435422" y="5022219"/>
            <a:ext cx="381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alphaModFix am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283" y="5329381"/>
            <a:ext cx="3171440" cy="6282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89979" y="1955514"/>
            <a:ext cx="4659545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Online Consumer Protection </a:t>
            </a:r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บูรณาการภาครัฐ</a:t>
            </a:r>
            <a:b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</a:br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คุ้มครองผู้บริโภค</a:t>
            </a:r>
          </a:p>
          <a:p>
            <a:endParaRPr lang="th-TH" dirty="0">
              <a:solidFill>
                <a:schemeClr val="tx1">
                  <a:lumMod val="75000"/>
                  <a:lumOff val="25000"/>
                </a:schemeClr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e-Trade Facilitation </a:t>
            </a:r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ยกระดับมาตรฐานเชื่อม</a:t>
            </a:r>
            <a:b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</a:br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โยงข้อมูลปลอดภัย หาสินค้าง่าย ลดกระดาษ</a:t>
            </a:r>
          </a:p>
          <a:p>
            <a:endParaRPr lang="th-TH" dirty="0">
              <a:solidFill>
                <a:schemeClr val="tx1">
                  <a:lumMod val="75000"/>
                  <a:lumOff val="25000"/>
                </a:schemeClr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Sector CERT </a:t>
            </a:r>
            <a:r>
              <a:rPr lang="th-TH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ร่วมมือ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 </a:t>
            </a:r>
            <a:r>
              <a:rPr lang="th-TH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รัฐ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-</a:t>
            </a:r>
            <a:r>
              <a:rPr lang="th-TH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เอกชน ตั้ง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CERT</a:t>
            </a:r>
            <a:r>
              <a:rPr lang="th-TH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/>
            </a:r>
            <a:br>
              <a:rPr lang="th-TH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</a:br>
            <a:r>
              <a:rPr lang="th-TH" dirty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พร้อมรับมือภัยไซเบอร์ ปกป้อง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Infrastructure</a:t>
            </a:r>
          </a:p>
          <a:p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Government</a:t>
            </a:r>
            <a:r>
              <a:rPr lang="th-TH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Inoculation </a:t>
            </a:r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สร้างภูมิคุ้มกันให้</a:t>
            </a:r>
            <a:b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</a:br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ระบบสารสนเทศของรัฐ เฝ้าระวัง แจ้งเตือนภัย</a:t>
            </a:r>
          </a:p>
          <a:p>
            <a:endParaRPr lang="th-TH" dirty="0">
              <a:solidFill>
                <a:schemeClr val="tx1">
                  <a:lumMod val="75000"/>
                  <a:lumOff val="25000"/>
                </a:schemeClr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ukhumvit Set Text" charset="-34"/>
                <a:ea typeface="Sukhumvit Set Text" charset="-34"/>
                <a:cs typeface="Sukhumvit Set Text" charset="-34"/>
              </a:rPr>
            </a:b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157932" y="1955514"/>
            <a:ext cx="0" cy="2970936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07502" y="279945"/>
            <a:ext cx="8847377" cy="10772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Sukhumvit Set Text" charset="-34"/>
                <a:ea typeface="Sukhumvit Set Text" charset="-34"/>
                <a:cs typeface="Sukhumvit Set Text" charset="-34"/>
              </a:rPr>
              <a:t>การเสริมสร้างความมั่นใจและ</a:t>
            </a:r>
          </a:p>
          <a:p>
            <a:pPr algn="ctr"/>
            <a:r>
              <a:rPr lang="th-TH" sz="3200" b="1" dirty="0" smtClean="0">
                <a:latin typeface="Sukhumvit Set Text" charset="-34"/>
                <a:ea typeface="Sukhumvit Set Text" charset="-34"/>
                <a:cs typeface="Sukhumvit Set Text" charset="-34"/>
              </a:rPr>
              <a:t>ความปลอดภัยในการใช้ระบบดิจิทัล</a:t>
            </a:r>
            <a:endParaRPr lang="en-US" sz="3200" b="1" dirty="0">
              <a:latin typeface="Sukhumvit Set Text" charset="-34"/>
              <a:ea typeface="Sukhumvit Set Text" charset="-34"/>
              <a:cs typeface="Sukhumvit Set Text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77626" y="6277580"/>
            <a:ext cx="6200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C000"/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กฎหมาย ธุรกรรม คอมพิวเตอร์ ไซเบอร์ คุ้มครองข้อมูลส่วนบุคคล</a:t>
            </a:r>
            <a:endParaRPr lang="en-US" sz="2400" b="1" dirty="0">
              <a:solidFill>
                <a:srgbClr val="FFC000"/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01273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0593" y="6479926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100" smtClean="0"/>
              <a:pPr/>
              <a:t>41</a:t>
            </a:fld>
            <a:endParaRPr lang="en-US" sz="1100" dirty="0"/>
          </a:p>
        </p:txBody>
      </p:sp>
      <p:sp>
        <p:nvSpPr>
          <p:cNvPr id="5" name="Oval 4"/>
          <p:cNvSpPr/>
          <p:nvPr/>
        </p:nvSpPr>
        <p:spPr>
          <a:xfrm>
            <a:off x="43415" y="2360328"/>
            <a:ext cx="996325" cy="101494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1" dirty="0">
              <a:solidFill>
                <a:prstClr val="white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166812" y="93572"/>
            <a:ext cx="8937086" cy="583596"/>
          </a:xfrm>
          <a:prstGeom prst="homePlate">
            <a:avLst>
              <a:gd name="adj" fmla="val 44798"/>
            </a:avLst>
          </a:prstGeom>
          <a:gradFill flip="none" rotWithShape="1">
            <a:gsLst>
              <a:gs pos="0">
                <a:srgbClr val="3981BB">
                  <a:shade val="30000"/>
                  <a:satMod val="115000"/>
                </a:srgbClr>
              </a:gs>
              <a:gs pos="50000">
                <a:srgbClr val="3981BB">
                  <a:shade val="67500"/>
                  <a:satMod val="115000"/>
                </a:srgbClr>
              </a:gs>
              <a:gs pos="100000">
                <a:srgbClr val="3981B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rPr>
              <a:t>SMEs </a:t>
            </a:r>
            <a:r>
              <a:rPr lang="en-US" b="1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rPr>
              <a:t>GO </a:t>
            </a:r>
            <a:r>
              <a:rPr lang="en-US" b="1" dirty="0" smtClean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rPr>
              <a:t>ONLINE</a:t>
            </a:r>
            <a:r>
              <a:rPr lang="th-TH" b="1" dirty="0" smtClean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rPr>
              <a:t> ซื้อขายมั่นใจ มีปัญหาเมื่อไหร่ เราดูแล</a:t>
            </a:r>
            <a:endParaRPr lang="th-TH" b="1" dirty="0">
              <a:solidFill>
                <a:prstClr val="white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29233" y="1112106"/>
            <a:ext cx="996325" cy="101494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1" dirty="0">
              <a:solidFill>
                <a:prstClr val="white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415" y="1275742"/>
            <a:ext cx="9344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2400" b="1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rPr>
              <a:t>SMEs</a:t>
            </a:r>
            <a:br>
              <a:rPr lang="en-US" sz="2400" b="1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rPr>
            </a:br>
            <a:r>
              <a:rPr lang="en-US" sz="1400" b="1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rPr>
              <a:t>Supply Chain</a:t>
            </a:r>
            <a:endParaRPr lang="th-TH" sz="1200" dirty="0">
              <a:solidFill>
                <a:prstClr val="white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914400" y="1342540"/>
            <a:ext cx="8189498" cy="504056"/>
          </a:xfrm>
          <a:prstGeom prst="homePlate">
            <a:avLst>
              <a:gd name="adj" fmla="val 3110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 b="1" dirty="0">
              <a:solidFill>
                <a:prstClr val="white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90229" y="1112105"/>
            <a:ext cx="1433630" cy="1027845"/>
            <a:chOff x="1090228" y="965233"/>
            <a:chExt cx="1638487" cy="1174718"/>
          </a:xfrm>
        </p:grpSpPr>
        <p:sp>
          <p:nvSpPr>
            <p:cNvPr id="11" name="Rectangle 10"/>
            <p:cNvSpPr/>
            <p:nvPr/>
          </p:nvSpPr>
          <p:spPr>
            <a:xfrm>
              <a:off x="1090228" y="1414549"/>
              <a:ext cx="1638487" cy="7056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Snip Single Corner Rectangle 11"/>
            <p:cNvSpPr/>
            <p:nvPr/>
          </p:nvSpPr>
          <p:spPr>
            <a:xfrm>
              <a:off x="1090229" y="978649"/>
              <a:ext cx="1638486" cy="435899"/>
            </a:xfrm>
            <a:prstGeom prst="snip1Rect">
              <a:avLst/>
            </a:prstGeom>
            <a:gradFill flip="none" rotWithShape="1">
              <a:gsLst>
                <a:gs pos="0">
                  <a:srgbClr val="3981BB">
                    <a:shade val="30000"/>
                    <a:satMod val="115000"/>
                  </a:srgbClr>
                </a:gs>
                <a:gs pos="50000">
                  <a:srgbClr val="3981BB">
                    <a:shade val="67500"/>
                    <a:satMod val="115000"/>
                  </a:srgbClr>
                </a:gs>
                <a:gs pos="100000">
                  <a:srgbClr val="3981B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prstClr val="white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90228" y="965233"/>
              <a:ext cx="1638487" cy="117471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674707" y="1112105"/>
            <a:ext cx="1433630" cy="1027845"/>
            <a:chOff x="1090228" y="965233"/>
            <a:chExt cx="1638487" cy="1174718"/>
          </a:xfrm>
        </p:grpSpPr>
        <p:sp>
          <p:nvSpPr>
            <p:cNvPr id="15" name="Rectangle 14"/>
            <p:cNvSpPr/>
            <p:nvPr/>
          </p:nvSpPr>
          <p:spPr>
            <a:xfrm>
              <a:off x="1090228" y="1414549"/>
              <a:ext cx="1638487" cy="7056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Snip Single Corner Rectangle 15"/>
            <p:cNvSpPr/>
            <p:nvPr/>
          </p:nvSpPr>
          <p:spPr>
            <a:xfrm>
              <a:off x="1090229" y="978649"/>
              <a:ext cx="1638486" cy="435899"/>
            </a:xfrm>
            <a:prstGeom prst="snip1Rect">
              <a:avLst/>
            </a:prstGeom>
            <a:gradFill flip="none" rotWithShape="1">
              <a:gsLst>
                <a:gs pos="0">
                  <a:srgbClr val="3981BB">
                    <a:shade val="30000"/>
                    <a:satMod val="115000"/>
                  </a:srgbClr>
                </a:gs>
                <a:gs pos="50000">
                  <a:srgbClr val="3981BB">
                    <a:shade val="67500"/>
                    <a:satMod val="115000"/>
                  </a:srgbClr>
                </a:gs>
                <a:gs pos="100000">
                  <a:srgbClr val="3981B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prstClr val="white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90228" y="965233"/>
              <a:ext cx="1638487" cy="117471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259185" y="1112105"/>
            <a:ext cx="1433630" cy="1027845"/>
            <a:chOff x="1090228" y="965233"/>
            <a:chExt cx="1638487" cy="1174718"/>
          </a:xfrm>
        </p:grpSpPr>
        <p:sp>
          <p:nvSpPr>
            <p:cNvPr id="19" name="Rectangle 18"/>
            <p:cNvSpPr/>
            <p:nvPr/>
          </p:nvSpPr>
          <p:spPr>
            <a:xfrm>
              <a:off x="1090228" y="1414549"/>
              <a:ext cx="1638487" cy="7056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Snip Single Corner Rectangle 19"/>
            <p:cNvSpPr/>
            <p:nvPr/>
          </p:nvSpPr>
          <p:spPr>
            <a:xfrm>
              <a:off x="1090229" y="978649"/>
              <a:ext cx="1638486" cy="435899"/>
            </a:xfrm>
            <a:prstGeom prst="snip1Rect">
              <a:avLst/>
            </a:prstGeom>
            <a:gradFill flip="none" rotWithShape="1">
              <a:gsLst>
                <a:gs pos="0">
                  <a:srgbClr val="3981BB">
                    <a:shade val="30000"/>
                    <a:satMod val="115000"/>
                  </a:srgbClr>
                </a:gs>
                <a:gs pos="50000">
                  <a:srgbClr val="3981BB">
                    <a:shade val="67500"/>
                    <a:satMod val="115000"/>
                  </a:srgbClr>
                </a:gs>
                <a:gs pos="100000">
                  <a:srgbClr val="3981B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prstClr val="white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090228" y="965233"/>
              <a:ext cx="1638487" cy="117471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843663" y="1112105"/>
            <a:ext cx="1433630" cy="1027845"/>
            <a:chOff x="1090228" y="965233"/>
            <a:chExt cx="1638487" cy="1174718"/>
          </a:xfrm>
        </p:grpSpPr>
        <p:sp>
          <p:nvSpPr>
            <p:cNvPr id="23" name="Rectangle 22"/>
            <p:cNvSpPr/>
            <p:nvPr/>
          </p:nvSpPr>
          <p:spPr>
            <a:xfrm>
              <a:off x="1090228" y="1414549"/>
              <a:ext cx="1638487" cy="7056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Snip Single Corner Rectangle 23"/>
            <p:cNvSpPr/>
            <p:nvPr/>
          </p:nvSpPr>
          <p:spPr>
            <a:xfrm>
              <a:off x="1090229" y="978649"/>
              <a:ext cx="1638486" cy="435899"/>
            </a:xfrm>
            <a:prstGeom prst="snip1Rect">
              <a:avLst/>
            </a:prstGeom>
            <a:gradFill flip="none" rotWithShape="1">
              <a:gsLst>
                <a:gs pos="0">
                  <a:srgbClr val="3981BB">
                    <a:shade val="30000"/>
                    <a:satMod val="115000"/>
                  </a:srgbClr>
                </a:gs>
                <a:gs pos="50000">
                  <a:srgbClr val="3981BB">
                    <a:shade val="67500"/>
                    <a:satMod val="115000"/>
                  </a:srgbClr>
                </a:gs>
                <a:gs pos="100000">
                  <a:srgbClr val="3981B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prstClr val="white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090228" y="965233"/>
              <a:ext cx="1638487" cy="117471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428140" y="1112105"/>
            <a:ext cx="1433630" cy="1027845"/>
            <a:chOff x="1090228" y="965233"/>
            <a:chExt cx="1638487" cy="1174718"/>
          </a:xfrm>
        </p:grpSpPr>
        <p:sp>
          <p:nvSpPr>
            <p:cNvPr id="27" name="Rectangle 26"/>
            <p:cNvSpPr/>
            <p:nvPr/>
          </p:nvSpPr>
          <p:spPr>
            <a:xfrm>
              <a:off x="1090228" y="1414549"/>
              <a:ext cx="1638487" cy="7056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Snip Single Corner Rectangle 27"/>
            <p:cNvSpPr/>
            <p:nvPr/>
          </p:nvSpPr>
          <p:spPr>
            <a:xfrm>
              <a:off x="1090229" y="978649"/>
              <a:ext cx="1638486" cy="435899"/>
            </a:xfrm>
            <a:prstGeom prst="snip1Rect">
              <a:avLst/>
            </a:prstGeom>
            <a:gradFill flip="none" rotWithShape="1">
              <a:gsLst>
                <a:gs pos="0">
                  <a:srgbClr val="3981BB">
                    <a:shade val="30000"/>
                    <a:satMod val="115000"/>
                  </a:srgbClr>
                </a:gs>
                <a:gs pos="50000">
                  <a:srgbClr val="3981BB">
                    <a:shade val="67500"/>
                    <a:satMod val="115000"/>
                  </a:srgbClr>
                </a:gs>
                <a:gs pos="100000">
                  <a:srgbClr val="3981B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prstClr val="white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90228" y="965233"/>
              <a:ext cx="1638487" cy="117471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120835" y="1152690"/>
            <a:ext cx="1391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prstClr val="white"/>
                </a:solidFill>
              </a:rPr>
              <a:t>PRODUCTION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74708" y="1152690"/>
            <a:ext cx="6654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white"/>
                </a:solidFill>
              </a:rPr>
              <a:t>STOCK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78238" y="1152690"/>
            <a:ext cx="13798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white"/>
                </a:solidFill>
              </a:rPr>
              <a:t>POINT OF SALES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0577" y="1152690"/>
            <a:ext cx="908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white"/>
                </a:solidFill>
              </a:rPr>
              <a:t>PAYMENT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56488" y="1152690"/>
            <a:ext cx="939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prstClr val="white"/>
                </a:solidFill>
              </a:rPr>
              <a:t>LOGISTICS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52340" y="1443554"/>
            <a:ext cx="15937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dirty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- Product </a:t>
            </a: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QC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มท./อก.)</a:t>
            </a:r>
            <a:endParaRPr lang="en-US" sz="120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  <a:p>
            <a:pPr>
              <a:lnSpc>
                <a:spcPts val="1200"/>
              </a:lnSpc>
            </a:pPr>
            <a:r>
              <a:rPr lang="en-US" sz="1200" dirty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- Yield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มท.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) </a:t>
            </a:r>
            <a:endParaRPr lang="en-US" sz="100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  <a:p>
            <a:pPr>
              <a:lnSpc>
                <a:spcPts val="1200"/>
              </a:lnSpc>
            </a:pP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-</a:t>
            </a:r>
            <a:r>
              <a:rPr lang="th-TH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Packaging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กสอ.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)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/>
            </a:r>
            <a:b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</a:b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-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KM 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ต่อยอด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Smart Product 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(สวทช.)</a:t>
            </a:r>
            <a:endParaRPr lang="en-US" sz="1000" dirty="0" smtClean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  <a:p>
            <a:pPr>
              <a:lnSpc>
                <a:spcPts val="1200"/>
              </a:lnSpc>
            </a:pPr>
            <a:endParaRPr lang="en-US" sz="105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3680" y="1140376"/>
            <a:ext cx="293795" cy="29379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5393" y="1140376"/>
            <a:ext cx="293795" cy="29379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6782" y="1140376"/>
            <a:ext cx="293795" cy="29379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0033" y="1140376"/>
            <a:ext cx="293795" cy="29379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648" y="1561029"/>
            <a:ext cx="259188" cy="256489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646132" y="1513226"/>
            <a:ext cx="15937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dirty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- </a:t>
            </a:r>
            <a:r>
              <a:rPr lang="th-TH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จุดกระจายสินค้า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เอกชน)</a:t>
            </a:r>
            <a:endParaRPr lang="en-US" sz="120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  <a:p>
            <a:pPr>
              <a:lnSpc>
                <a:spcPts val="1200"/>
              </a:lnSpc>
            </a:pPr>
            <a:r>
              <a:rPr lang="en-US" sz="1200" dirty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- </a:t>
            </a: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Warehouse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เอกชน)</a:t>
            </a:r>
            <a:endParaRPr lang="en-US" sz="100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  <a:p>
            <a:pPr>
              <a:lnSpc>
                <a:spcPts val="1200"/>
              </a:lnSpc>
            </a:pPr>
            <a:r>
              <a:rPr lang="en-US" sz="1200" dirty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- </a:t>
            </a:r>
            <a:r>
              <a:rPr lang="th-TH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ระบบ </a:t>
            </a: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SCM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เอกชน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)</a:t>
            </a:r>
            <a:endParaRPr lang="en-US" sz="100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78238" y="1513226"/>
            <a:ext cx="1414577" cy="557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lnSpc>
                <a:spcPts val="1200"/>
              </a:lnSpc>
              <a:buFontTx/>
              <a:buChar char="-"/>
            </a:pP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e-Marketplaces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</a:t>
            </a:r>
            <a:r>
              <a:rPr lang="th-TH" sz="1000" dirty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เอกชน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)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</a:p>
          <a:p>
            <a:pPr marL="85725" indent="-85725">
              <a:lnSpc>
                <a:spcPts val="1200"/>
              </a:lnSpc>
              <a:buFontTx/>
              <a:buChar char="-"/>
            </a:pP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e-Commerce Website</a:t>
            </a:r>
            <a:r>
              <a:rPr lang="en-US" sz="1200" dirty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s</a:t>
            </a:r>
            <a:endParaRPr lang="en-US" sz="1200" dirty="0" smtClean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  <a:p>
            <a:pPr marL="85725" indent="-85725">
              <a:lnSpc>
                <a:spcPts val="1200"/>
              </a:lnSpc>
              <a:buFontTx/>
              <a:buChar char="-"/>
            </a:pP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Social Media</a:t>
            </a:r>
            <a:endParaRPr lang="en-US" sz="120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2030" y="1513226"/>
            <a:ext cx="1405263" cy="403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lnSpc>
                <a:spcPts val="1200"/>
              </a:lnSpc>
              <a:buFontTx/>
              <a:buChar char="-"/>
            </a:pP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Bank &amp; Non-Bank</a:t>
            </a:r>
          </a:p>
          <a:p>
            <a:pPr marL="85725" indent="-85725">
              <a:lnSpc>
                <a:spcPts val="1200"/>
              </a:lnSpc>
              <a:buFontTx/>
              <a:buChar char="-"/>
            </a:pP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Mobile Operators</a:t>
            </a:r>
            <a:endParaRPr lang="en-US" sz="120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0801" y="1749996"/>
            <a:ext cx="320787" cy="32078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2399" y="1767188"/>
            <a:ext cx="298337" cy="286404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7456488" y="1513226"/>
            <a:ext cx="1405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dirty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- </a:t>
            </a: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Carrier</a:t>
            </a:r>
            <a:r>
              <a:rPr lang="th-TH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ไปรษณีย์ไทย</a:t>
            </a:r>
            <a:r>
              <a:rPr lang="th-TH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)</a:t>
            </a:r>
            <a:endParaRPr lang="en-US" sz="120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  <a:p>
            <a:pPr>
              <a:lnSpc>
                <a:spcPts val="1200"/>
              </a:lnSpc>
            </a:pPr>
            <a:r>
              <a:rPr lang="en-US" sz="1200" dirty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- </a:t>
            </a:r>
            <a:r>
              <a:rPr lang="en-US" sz="12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Distribution Agent </a:t>
            </a:r>
            <a:r>
              <a:rPr lang="en-US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(</a:t>
            </a:r>
            <a:r>
              <a:rPr lang="th-TH" sz="1000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เอกชน)</a:t>
            </a:r>
            <a:endParaRPr lang="en-US" sz="1000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2878" y="779761"/>
            <a:ext cx="578922" cy="332344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74566" y="2592726"/>
            <a:ext cx="93402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2000" b="1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rPr>
              <a:t>Back-end System</a:t>
            </a:r>
            <a:endParaRPr lang="th-TH" sz="2000" b="1" dirty="0">
              <a:solidFill>
                <a:prstClr val="white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090229" y="2393624"/>
            <a:ext cx="1433630" cy="912694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EB641B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674707" y="2393624"/>
            <a:ext cx="1433630" cy="912694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EB641B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259185" y="2393624"/>
            <a:ext cx="1433630" cy="912694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EB641B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843663" y="2393624"/>
            <a:ext cx="1433630" cy="912694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EB641B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428140" y="2393624"/>
            <a:ext cx="1433630" cy="912694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EB641B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93866" y="2405091"/>
            <a:ext cx="16522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ERP</a:t>
            </a:r>
            <a:endParaRPr lang="en-US" sz="900" i="1" dirty="0" smtClean="0">
              <a:solidFill>
                <a:srgbClr val="FFFF00"/>
              </a:solidFill>
              <a:ea typeface="TH SarabunPSK" charset="0"/>
              <a:cs typeface="TH SarabunPSK" charset="0"/>
            </a:endParaRPr>
          </a:p>
          <a:p>
            <a:pPr algn="ctr"/>
            <a:r>
              <a:rPr lang="en-US" sz="800" i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Enterprise Resource Planning</a:t>
            </a:r>
            <a:endParaRPr lang="en-US" sz="800" i="1" dirty="0">
              <a:solidFill>
                <a:srgbClr val="FFFF00"/>
              </a:solidFill>
              <a:ea typeface="TH SarabunPSK" charset="0"/>
              <a:cs typeface="TH SarabunPSK" charset="0"/>
            </a:endParaRPr>
          </a:p>
        </p:txBody>
      </p:sp>
      <p:pic>
        <p:nvPicPr>
          <p:cNvPr id="55" name="Picture 3" descr="D:\Users\sawinee\Desktop\sipa-logo-new-jpg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61"/>
          <a:stretch/>
        </p:blipFill>
        <p:spPr bwMode="auto">
          <a:xfrm>
            <a:off x="1263186" y="2934686"/>
            <a:ext cx="1094575" cy="23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2559083" y="2405091"/>
            <a:ext cx="1652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UNSPSC</a:t>
            </a:r>
            <a:endParaRPr lang="en-US" sz="900" i="1" dirty="0" smtClean="0">
              <a:solidFill>
                <a:srgbClr val="FFFF00"/>
              </a:solidFill>
              <a:ea typeface="TH SarabunPSK" charset="0"/>
              <a:cs typeface="TH SarabunPSK" charset="0"/>
            </a:endParaRPr>
          </a:p>
          <a:p>
            <a:pPr algn="ctr">
              <a:lnSpc>
                <a:spcPts val="800"/>
              </a:lnSpc>
            </a:pPr>
            <a:r>
              <a:rPr lang="en-US" sz="800" i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UN Std. Product &amp; Service Code</a:t>
            </a:r>
            <a:endParaRPr lang="th-TH" sz="800" i="1" dirty="0" smtClean="0">
              <a:solidFill>
                <a:srgbClr val="FFFF00"/>
              </a:solidFill>
              <a:ea typeface="TH SarabunPSK" charset="0"/>
              <a:cs typeface="TH SarabunPSK" charset="0"/>
            </a:endParaRPr>
          </a:p>
          <a:p>
            <a:pPr algn="ctr">
              <a:lnSpc>
                <a:spcPts val="800"/>
              </a:lnSpc>
            </a:pPr>
            <a:r>
              <a:rPr lang="en-US" sz="800" i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Data pool System </a:t>
            </a:r>
            <a:r>
              <a:rPr lang="th-TH" sz="800" i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/>
            </a:r>
            <a:br>
              <a:rPr lang="th-TH" sz="800" i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</a:br>
            <a:r>
              <a:rPr lang="en-US" sz="800" i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(</a:t>
            </a:r>
            <a:r>
              <a:rPr lang="th-TH" sz="800" i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ร่วมกับ สภาอุตฯ/ สภาหอฯ/ เอกชน)</a:t>
            </a:r>
            <a:endParaRPr lang="en-US" sz="800" i="1" dirty="0">
              <a:solidFill>
                <a:srgbClr val="FFFF00"/>
              </a:solidFill>
              <a:ea typeface="TH SarabunPSK" charset="0"/>
              <a:cs typeface="TH SarabunPSK" charset="0"/>
            </a:endParaRPr>
          </a:p>
        </p:txBody>
      </p:sp>
      <p:pic>
        <p:nvPicPr>
          <p:cNvPr id="57" name="Picture 3" descr="D:\Users\sawinee\Desktop\sipa-logo-new-jpg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4" b="29661"/>
          <a:stretch/>
        </p:blipFill>
        <p:spPr bwMode="auto">
          <a:xfrm>
            <a:off x="3413794" y="3072865"/>
            <a:ext cx="597694" cy="19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4149867" y="2405091"/>
            <a:ext cx="165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e-Directory</a:t>
            </a:r>
            <a:endParaRPr lang="en-US" sz="900" i="1" dirty="0" smtClean="0">
              <a:solidFill>
                <a:srgbClr val="FFFF00"/>
              </a:solidFill>
              <a:ea typeface="TH SarabunPSK" charset="0"/>
              <a:cs typeface="TH SarabunPSK" charset="0"/>
            </a:endParaRPr>
          </a:p>
          <a:p>
            <a:pPr algn="ctr"/>
            <a:r>
              <a:rPr lang="en-US" sz="800" i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Trusted Merchant List</a:t>
            </a:r>
            <a:endParaRPr lang="en-US" sz="800" i="1" dirty="0">
              <a:solidFill>
                <a:srgbClr val="FFFF00"/>
              </a:solidFill>
              <a:ea typeface="TH SarabunPSK" charset="0"/>
              <a:cs typeface="TH SarabunPSK" charset="0"/>
            </a:endParaRPr>
          </a:p>
        </p:txBody>
      </p:sp>
      <p:pic>
        <p:nvPicPr>
          <p:cNvPr id="59" name="Picture 4" descr="D:\Users\sawinee\Desktop\logo_etda-whit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16" y="3038028"/>
            <a:ext cx="528637" cy="26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3" descr="D:\Users\sawinee\Desktop\14460213971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363" y="2865949"/>
            <a:ext cx="522433" cy="30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5748528" y="2405091"/>
            <a:ext cx="1652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e-Payment</a:t>
            </a:r>
            <a:endParaRPr lang="en-US" sz="900" i="1" dirty="0" smtClean="0">
              <a:solidFill>
                <a:srgbClr val="FFFF00"/>
              </a:solidFill>
              <a:ea typeface="TH SarabunPSK" charset="0"/>
              <a:cs typeface="TH SarabunPSK" charset="0"/>
            </a:endParaRPr>
          </a:p>
        </p:txBody>
      </p:sp>
      <p:pic>
        <p:nvPicPr>
          <p:cNvPr id="62" name="Picture 4" descr="D:\Users\sawinee\Desktop\logo_etda-whit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751" y="2960463"/>
            <a:ext cx="528637" cy="26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Box 62"/>
          <p:cNvSpPr txBox="1"/>
          <p:nvPr/>
        </p:nvSpPr>
        <p:spPr>
          <a:xfrm>
            <a:off x="5895975" y="2699984"/>
            <a:ext cx="10004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</a:rPr>
              <a:t>e-Tax Invoice</a:t>
            </a:r>
          </a:p>
          <a:p>
            <a:r>
              <a:rPr lang="en-US" sz="1000" i="1" dirty="0" smtClean="0">
                <a:solidFill>
                  <a:schemeClr val="bg1"/>
                </a:solidFill>
              </a:rPr>
              <a:t>e-Receipt</a:t>
            </a:r>
          </a:p>
          <a:p>
            <a:r>
              <a:rPr lang="en-US" sz="1000" i="1" dirty="0" smtClean="0">
                <a:solidFill>
                  <a:schemeClr val="bg1"/>
                </a:solidFill>
              </a:rPr>
              <a:t>NPMS</a:t>
            </a:r>
            <a:endParaRPr lang="th-TH" sz="1000" i="1" dirty="0" smtClean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2996" y="2405091"/>
            <a:ext cx="1652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ea typeface="TH SarabunPSK" charset="0"/>
                <a:cs typeface="TH SarabunPSK" charset="0"/>
              </a:rPr>
              <a:t>e-Tracking</a:t>
            </a:r>
            <a:endParaRPr lang="en-US" sz="900" i="1" dirty="0" smtClean="0">
              <a:solidFill>
                <a:srgbClr val="FFFF00"/>
              </a:solidFill>
              <a:ea typeface="TH SarabunPSK" charset="0"/>
              <a:cs typeface="TH SarabunPSK" charset="0"/>
            </a:endParaRPr>
          </a:p>
        </p:txBody>
      </p:sp>
      <p:pic>
        <p:nvPicPr>
          <p:cNvPr id="65" name="Picture 4" descr="D:\Users\sawinee\Desktop\download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612" y="2988633"/>
            <a:ext cx="502656" cy="29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913574">
            <a:off x="2173285" y="2287206"/>
            <a:ext cx="266261" cy="365612"/>
          </a:xfrm>
          <a:prstGeom prst="rect">
            <a:avLst/>
          </a:prstGeom>
        </p:spPr>
      </p:pic>
      <p:grpSp>
        <p:nvGrpSpPr>
          <p:cNvPr id="67" name="Group 66"/>
          <p:cNvGrpSpPr/>
          <p:nvPr/>
        </p:nvGrpSpPr>
        <p:grpSpPr>
          <a:xfrm>
            <a:off x="29233" y="3856675"/>
            <a:ext cx="9074665" cy="1014942"/>
            <a:chOff x="29233" y="3923350"/>
            <a:chExt cx="9074665" cy="1014942"/>
          </a:xfrm>
        </p:grpSpPr>
        <p:sp>
          <p:nvSpPr>
            <p:cNvPr id="68" name="Pentagon 67"/>
            <p:cNvSpPr/>
            <p:nvPr/>
          </p:nvSpPr>
          <p:spPr>
            <a:xfrm>
              <a:off x="914400" y="4178793"/>
              <a:ext cx="8189498" cy="504056"/>
            </a:xfrm>
            <a:prstGeom prst="homePlate">
              <a:avLst>
                <a:gd name="adj" fmla="val 31103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b="1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29233" y="3923350"/>
              <a:ext cx="996325" cy="101494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1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63500" y="4217094"/>
              <a:ext cx="9827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charset="0"/>
                  <a:ea typeface="TH SarabunPSK" charset="0"/>
                  <a:cs typeface="TH SarabunPSK" charset="0"/>
                </a:rPr>
                <a:t>ACTIVITIES</a:t>
              </a:r>
              <a:endParaRPr lang="th-TH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charset="0"/>
                <a:ea typeface="TH SarabunPSK" charset="0"/>
                <a:cs typeface="TH SarabunPSK" charset="0"/>
              </a:endParaRPr>
            </a:p>
          </p:txBody>
        </p:sp>
      </p:grpSp>
      <p:sp>
        <p:nvSpPr>
          <p:cNvPr id="71" name="Pentagon 70"/>
          <p:cNvSpPr/>
          <p:nvPr/>
        </p:nvSpPr>
        <p:spPr>
          <a:xfrm>
            <a:off x="1046239" y="3448050"/>
            <a:ext cx="3185791" cy="508694"/>
          </a:xfrm>
          <a:prstGeom prst="homePlate">
            <a:avLst>
              <a:gd name="adj" fmla="val 22538"/>
            </a:avLst>
          </a:prstGeom>
          <a:gradFill flip="none" rotWithShape="1">
            <a:gsLst>
              <a:gs pos="0">
                <a:srgbClr val="3981BB">
                  <a:shade val="30000"/>
                  <a:satMod val="115000"/>
                </a:srgbClr>
              </a:gs>
              <a:gs pos="50000">
                <a:srgbClr val="3981BB">
                  <a:shade val="67500"/>
                  <a:satMod val="115000"/>
                </a:srgbClr>
              </a:gs>
              <a:gs pos="100000">
                <a:srgbClr val="3981B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prstClr val="white"/>
                </a:solidFill>
                <a:ea typeface="Arial" charset="0"/>
                <a:cs typeface="Arial" charset="0"/>
              </a:rPr>
              <a:t>FOUNDATIONS</a:t>
            </a:r>
            <a:endParaRPr lang="th-TH" sz="1800" b="1" dirty="0">
              <a:solidFill>
                <a:prstClr val="white"/>
              </a:solidFill>
              <a:ea typeface="Arial" charset="0"/>
              <a:cs typeface="Arial" charset="0"/>
            </a:endParaRPr>
          </a:p>
        </p:txBody>
      </p:sp>
      <p:sp>
        <p:nvSpPr>
          <p:cNvPr id="72" name="Pentagon 71"/>
          <p:cNvSpPr/>
          <p:nvPr/>
        </p:nvSpPr>
        <p:spPr>
          <a:xfrm>
            <a:off x="4251217" y="3448050"/>
            <a:ext cx="3140051" cy="508694"/>
          </a:xfrm>
          <a:prstGeom prst="homePlate">
            <a:avLst>
              <a:gd name="adj" fmla="val 28467"/>
            </a:avLst>
          </a:prstGeom>
          <a:gradFill flip="none" rotWithShape="1">
            <a:gsLst>
              <a:gs pos="0">
                <a:srgbClr val="3981BB">
                  <a:shade val="30000"/>
                  <a:satMod val="115000"/>
                </a:srgbClr>
              </a:gs>
              <a:gs pos="50000">
                <a:srgbClr val="3981BB">
                  <a:shade val="67500"/>
                  <a:satMod val="115000"/>
                </a:srgbClr>
              </a:gs>
              <a:gs pos="100000">
                <a:srgbClr val="3981B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prstClr val="white"/>
                </a:solidFill>
                <a:ea typeface="Arial" charset="0"/>
                <a:cs typeface="Arial" charset="0"/>
              </a:rPr>
              <a:t>PROMOTIONS</a:t>
            </a:r>
            <a:endParaRPr lang="th-TH" sz="1800" b="1" dirty="0">
              <a:solidFill>
                <a:prstClr val="white"/>
              </a:solidFill>
              <a:ea typeface="Arial" charset="0"/>
              <a:cs typeface="Arial" charset="0"/>
            </a:endParaRPr>
          </a:p>
        </p:txBody>
      </p:sp>
      <p:sp>
        <p:nvSpPr>
          <p:cNvPr id="73" name="Pentagon 72"/>
          <p:cNvSpPr/>
          <p:nvPr/>
        </p:nvSpPr>
        <p:spPr>
          <a:xfrm>
            <a:off x="7428141" y="3448050"/>
            <a:ext cx="1541389" cy="508694"/>
          </a:xfrm>
          <a:prstGeom prst="homePlate">
            <a:avLst>
              <a:gd name="adj" fmla="val 24722"/>
            </a:avLst>
          </a:prstGeom>
          <a:gradFill flip="none" rotWithShape="1">
            <a:gsLst>
              <a:gs pos="0">
                <a:srgbClr val="3981BB">
                  <a:shade val="30000"/>
                  <a:satMod val="115000"/>
                </a:srgbClr>
              </a:gs>
              <a:gs pos="50000">
                <a:srgbClr val="3981BB">
                  <a:shade val="67500"/>
                  <a:satMod val="115000"/>
                </a:srgbClr>
              </a:gs>
              <a:gs pos="100000">
                <a:srgbClr val="3981B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ea typeface="Arial" charset="0"/>
                <a:cs typeface="Arial" charset="0"/>
              </a:rPr>
              <a:t>PROTECTIONS</a:t>
            </a:r>
            <a:endParaRPr lang="th-TH" sz="1600" b="1" dirty="0">
              <a:solidFill>
                <a:prstClr val="white"/>
              </a:solidFill>
              <a:ea typeface="Arial" charset="0"/>
              <a:cs typeface="Arial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046239" y="4007544"/>
            <a:ext cx="3062098" cy="222276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75" name="Group 74"/>
          <p:cNvGrpSpPr/>
          <p:nvPr/>
        </p:nvGrpSpPr>
        <p:grpSpPr>
          <a:xfrm>
            <a:off x="1159050" y="4224978"/>
            <a:ext cx="2852438" cy="1677259"/>
            <a:chOff x="1446663" y="4291653"/>
            <a:chExt cx="2247682" cy="1677259"/>
          </a:xfrm>
        </p:grpSpPr>
        <p:pic>
          <p:nvPicPr>
            <p:cNvPr id="76" name="Picture 2" descr="https://www.greenecommerce.in.th/images/logo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473" y="5360810"/>
              <a:ext cx="1295706" cy="6081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" name="TextBox 76"/>
            <p:cNvSpPr txBox="1"/>
            <p:nvPr/>
          </p:nvSpPr>
          <p:spPr>
            <a:xfrm>
              <a:off x="1446663" y="4291653"/>
              <a:ext cx="2247682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th-TH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ส่งเสริมให้ความรู้ </a:t>
              </a:r>
              <a:r>
                <a:rPr lang="en-US" sz="14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(Coaching) </a:t>
              </a:r>
              <a:r>
                <a:rPr lang="th-TH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และบ่มเพาะ </a:t>
              </a:r>
              <a:r>
                <a:rPr lang="th-TH" sz="14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en-US" sz="14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Mentoring)</a:t>
              </a:r>
              <a:r>
                <a:rPr lang="th-TH" sz="14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ต่อยอดด้าน </a:t>
              </a:r>
              <a:r>
                <a:rPr lang="en-US" sz="1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Online </a:t>
              </a:r>
              <a:r>
                <a:rPr lang="en-US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Market</a:t>
              </a:r>
              <a:r>
                <a:rPr lang="th-TH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รวมถึงจัดหา </a:t>
              </a:r>
              <a:r>
                <a:rPr lang="en-US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Online Sale Channel </a:t>
              </a:r>
              <a:r>
                <a:rPr lang="th-TH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แก่</a:t>
              </a:r>
              <a:r>
                <a:rPr lang="en-US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1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SMEs/OTOP </a:t>
              </a:r>
              <a:r>
                <a:rPr lang="th-TH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และศูนย์การเรียนรู้ชุมชนสู่ </a:t>
              </a:r>
              <a:r>
                <a:rPr lang="en-US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Digital Center (Village Commerce) </a:t>
              </a:r>
              <a:r>
                <a:rPr lang="th-TH" sz="1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ทก.</a:t>
              </a:r>
              <a:endParaRPr lang="th-TH" sz="14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78" name="Picture 5" descr="D:\Users\sawinee\Desktop\download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6719" y="5243704"/>
              <a:ext cx="440871" cy="218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9" name="Rectangle 78"/>
          <p:cNvSpPr/>
          <p:nvPr/>
        </p:nvSpPr>
        <p:spPr>
          <a:xfrm>
            <a:off x="4251217" y="4007544"/>
            <a:ext cx="3062098" cy="222276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0" name="Rectangle 79"/>
          <p:cNvSpPr/>
          <p:nvPr/>
        </p:nvSpPr>
        <p:spPr>
          <a:xfrm>
            <a:off x="7428141" y="4007543"/>
            <a:ext cx="1580194" cy="226888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400"/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2596" y="4035634"/>
            <a:ext cx="1094353" cy="450177"/>
          </a:xfrm>
          <a:prstGeom prst="rect">
            <a:avLst/>
          </a:prstGeom>
        </p:spPr>
      </p:pic>
      <p:sp>
        <p:nvSpPr>
          <p:cNvPr id="82" name="Rectangle 81"/>
          <p:cNvSpPr/>
          <p:nvPr/>
        </p:nvSpPr>
        <p:spPr>
          <a:xfrm>
            <a:off x="1263402" y="6362591"/>
            <a:ext cx="1290906" cy="475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ระบบจดทะเบียน </a:t>
            </a:r>
            <a:r>
              <a:rPr lang="en-US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&amp;</a:t>
            </a:r>
            <a:r>
              <a:rPr lang="th-TH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 </a:t>
            </a:r>
            <a:endParaRPr lang="en-US" sz="1400" b="1" dirty="0">
              <a:solidFill>
                <a:prstClr val="black"/>
              </a:solidFill>
              <a:latin typeface="TH Sarabun New" panose="020B0500040200020003" pitchFamily="34" charset="-34"/>
              <a:ea typeface="Arial" charset="0"/>
              <a:cs typeface="TH Sarabun New" panose="020B0500040200020003" pitchFamily="34" charset="-34"/>
            </a:endParaRPr>
          </a:p>
          <a:p>
            <a:pPr algn="ctr"/>
            <a:r>
              <a:rPr lang="en-US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Software</a:t>
            </a:r>
            <a:endParaRPr lang="th-TH" sz="1400" b="1" dirty="0">
              <a:solidFill>
                <a:prstClr val="black"/>
              </a:solidFill>
              <a:latin typeface="TH Sarabun New" panose="020B0500040200020003" pitchFamily="34" charset="-34"/>
              <a:ea typeface="Arial" charset="0"/>
              <a:cs typeface="TH Sarabun New" panose="020B0500040200020003" pitchFamily="34" charset="-34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2892837" y="6362591"/>
            <a:ext cx="1097388" cy="475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Marketing Channel</a:t>
            </a:r>
            <a:endParaRPr lang="th-TH" sz="1400" b="1" dirty="0">
              <a:solidFill>
                <a:prstClr val="black"/>
              </a:solidFill>
              <a:latin typeface="TH Sarabun New" panose="020B0500040200020003" pitchFamily="34" charset="-34"/>
              <a:ea typeface="Arial" charset="0"/>
              <a:cs typeface="TH Sarabun New" panose="020B0500040200020003" pitchFamily="34" charset="-34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5939935" y="6362591"/>
            <a:ext cx="1193811" cy="475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Knowledge &amp; </a:t>
            </a:r>
            <a:r>
              <a:rPr lang="en-US" sz="1400" b="1" dirty="0" smtClean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Transferring</a:t>
            </a:r>
            <a:endParaRPr lang="th-TH" sz="1400" b="1" dirty="0">
              <a:solidFill>
                <a:prstClr val="black"/>
              </a:solidFill>
              <a:latin typeface="TH Sarabun New" panose="020B0500040200020003" pitchFamily="34" charset="-34"/>
              <a:ea typeface="Arial" charset="0"/>
              <a:cs typeface="TH Sarabun New" panose="020B0500040200020003" pitchFamily="34" charset="-34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297311" y="6362591"/>
            <a:ext cx="1504822" cy="475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ระบบ </a:t>
            </a:r>
            <a:r>
              <a:rPr lang="en-US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Category</a:t>
            </a:r>
            <a:endParaRPr lang="th-TH" sz="1400" b="1" dirty="0">
              <a:solidFill>
                <a:prstClr val="black"/>
              </a:solidFill>
              <a:latin typeface="TH Sarabun New" panose="020B0500040200020003" pitchFamily="34" charset="-34"/>
              <a:ea typeface="Arial" charset="0"/>
              <a:cs typeface="TH Sarabun New" panose="020B0500040200020003" pitchFamily="34" charset="-34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453179" y="6253798"/>
            <a:ext cx="1476383" cy="475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Online Consumer </a:t>
            </a:r>
            <a:r>
              <a:rPr lang="en-US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Protection</a:t>
            </a:r>
            <a:br>
              <a:rPr lang="en-US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</a:br>
            <a:r>
              <a:rPr lang="en-US" sz="1400" b="1" dirty="0">
                <a:solidFill>
                  <a:prstClr val="black"/>
                </a:solidFill>
                <a:latin typeface="TH Sarabun New" panose="020B0500040200020003" pitchFamily="34" charset="-34"/>
                <a:ea typeface="Arial" charset="0"/>
                <a:cs typeface="TH Sarabun New" panose="020B0500040200020003" pitchFamily="34" charset="-34"/>
              </a:rPr>
              <a:t> </a:t>
            </a:r>
            <a:endParaRPr lang="th-TH" sz="1400" b="1" dirty="0">
              <a:solidFill>
                <a:prstClr val="black"/>
              </a:solidFill>
              <a:latin typeface="TH Sarabun New" panose="020B0500040200020003" pitchFamily="34" charset="-34"/>
              <a:ea typeface="Arial" charset="0"/>
              <a:cs typeface="TH Sarabun New" panose="020B0500040200020003" pitchFamily="34" charset="-34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>
            <a:off x="57632" y="6294228"/>
            <a:ext cx="9144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88" name="Picture 87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7500" y="1879273"/>
            <a:ext cx="394955" cy="332594"/>
          </a:xfrm>
          <a:prstGeom prst="rect">
            <a:avLst/>
          </a:prstGeom>
        </p:spPr>
      </p:pic>
      <p:pic>
        <p:nvPicPr>
          <p:cNvPr id="89" name="Picture 7" descr="D:\Users\sawinee\Desktop\txt1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4"/>
          <a:stretch/>
        </p:blipFill>
        <p:spPr bwMode="auto">
          <a:xfrm>
            <a:off x="6373069" y="5388291"/>
            <a:ext cx="931856" cy="90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0" name="Straight Connector 89"/>
          <p:cNvCxnSpPr/>
          <p:nvPr/>
        </p:nvCxnSpPr>
        <p:spPr>
          <a:xfrm>
            <a:off x="5782266" y="4166520"/>
            <a:ext cx="0" cy="1625304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4650522" y="4104781"/>
            <a:ext cx="707773" cy="2718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200" b="1" dirty="0" smtClean="0">
                <a:latin typeface="+mj-lt"/>
                <a:cs typeface="TH SarabunPSK" panose="020B0500040200020003" pitchFamily="34" charset="-34"/>
              </a:rPr>
              <a:t>Sellers</a:t>
            </a:r>
            <a:endParaRPr lang="th-TH" sz="1200" b="1" dirty="0">
              <a:latin typeface="+mj-lt"/>
              <a:cs typeface="TH SarabunPSK" panose="020B0500040200020003" pitchFamily="34" charset="-34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486276" y="4476286"/>
            <a:ext cx="1488894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ให้บริการผ่านทางโทรศัพท์ </a:t>
            </a:r>
            <a:r>
              <a:rPr lang="en-US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Call Center (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ระบบ </a:t>
            </a:r>
            <a:r>
              <a:rPr lang="en-US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CRM) 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ผ่านทางเว็บไซต์ รวมถึง </a:t>
            </a:r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Mobile </a:t>
            </a:r>
            <a:r>
              <a:rPr lang="en-US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Application 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ประสานงานกับ </a:t>
            </a:r>
          </a:p>
          <a:p>
            <a:pPr marL="92075" indent="-92075">
              <a:lnSpc>
                <a:spcPts val="1400"/>
              </a:lnSpc>
              <a:buSzPct val="90000"/>
              <a:buFont typeface="Courier New" panose="02070309020205020404" pitchFamily="49" charset="0"/>
              <a:buChar char="o"/>
            </a:pP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ร้านค้า /</a:t>
            </a:r>
            <a:r>
              <a:rPr lang="en-US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e-Marketplaces</a:t>
            </a:r>
          </a:p>
          <a:p>
            <a:pPr marL="92075" indent="-92075">
              <a:lnSpc>
                <a:spcPts val="1400"/>
              </a:lnSpc>
              <a:buSzPct val="90000"/>
              <a:buFont typeface="Courier New" panose="02070309020205020404" pitchFamily="49" charset="0"/>
              <a:buChar char="o"/>
            </a:pP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มูลนิธิเพื่อผู้บริโภค</a:t>
            </a:r>
          </a:p>
          <a:p>
            <a:pPr marL="92075" indent="-92075">
              <a:lnSpc>
                <a:spcPts val="1400"/>
              </a:lnSpc>
              <a:buSzPct val="90000"/>
              <a:buFont typeface="Courier New" panose="02070309020205020404" pitchFamily="49" charset="0"/>
              <a:buChar char="o"/>
            </a:pP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สคบ. อย. ปท. (ทก.) ปอท.</a:t>
            </a:r>
            <a:endParaRPr lang="en-US" sz="1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182956" y="4104781"/>
            <a:ext cx="707773" cy="2755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200" b="1" dirty="0" smtClean="0">
                <a:latin typeface="+mj-lt"/>
                <a:cs typeface="TH SarabunPSK" panose="020B0500040200020003" pitchFamily="34" charset="-34"/>
              </a:rPr>
              <a:t>Buyers</a:t>
            </a:r>
            <a:endParaRPr lang="th-TH" sz="1200" b="1" dirty="0">
              <a:latin typeface="+mj-lt"/>
              <a:cs typeface="TH SarabunPSK" panose="020B0500040200020003" pitchFamily="34" charset="-34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241829" y="4468191"/>
            <a:ext cx="1552683" cy="152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lnSpc>
                <a:spcPts val="1400"/>
              </a:lnSpc>
              <a:buFontTx/>
              <a:buChar char="-"/>
            </a:pPr>
            <a:r>
              <a:rPr lang="en-US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Training </a:t>
            </a:r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&amp; </a:t>
            </a:r>
            <a:r>
              <a:rPr lang="en-US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Incentives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เพื่อเพิ่มทักษะและศักยภาพแก่ผู้ประกอบการ</a:t>
            </a:r>
          </a:p>
          <a:p>
            <a:pPr marL="92075" indent="-92075">
              <a:lnSpc>
                <a:spcPts val="1400"/>
              </a:lnSpc>
              <a:buFontTx/>
              <a:buChar char="-"/>
            </a:pPr>
            <a:r>
              <a:rPr lang="en-US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e-Marketing Channels 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เพื่อเพิ่มยอดขายและรายได้</a:t>
            </a:r>
            <a:endParaRPr lang="en-US" sz="14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92075" indent="-92075">
              <a:lnSpc>
                <a:spcPts val="1400"/>
              </a:lnSpc>
              <a:buFontTx/>
              <a:buChar char="-"/>
            </a:pPr>
            <a:r>
              <a:rPr lang="en-US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Business Partners 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เพื่อเพิ่มช่องทางการตลาด</a:t>
            </a:r>
            <a:r>
              <a:rPr lang="en-US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en-US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(PTT &amp; CP</a:t>
            </a:r>
            <a:r>
              <a:rPr lang="th-TH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&amp; Tesco </a:t>
            </a:r>
            <a:r>
              <a:rPr lang="th-TH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เอกชน</a:t>
            </a:r>
            <a:r>
              <a:rPr lang="en-US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11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30641" y="4468191"/>
            <a:ext cx="14124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marL="92075" indent="-92075">
              <a:lnSpc>
                <a:spcPts val="1400"/>
              </a:lnSpc>
              <a:buFontTx/>
              <a:buChar char="-"/>
              <a:defRPr sz="140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dirty="0" smtClean="0"/>
              <a:t>Training </a:t>
            </a:r>
            <a:r>
              <a:rPr lang="en-US" dirty="0"/>
              <a:t>&amp; </a:t>
            </a:r>
            <a:r>
              <a:rPr lang="en-US" dirty="0" smtClean="0"/>
              <a:t>Incentives (</a:t>
            </a:r>
            <a:r>
              <a:rPr lang="th-TH" dirty="0" smtClean="0"/>
              <a:t>ตย. </a:t>
            </a:r>
            <a:r>
              <a:rPr lang="en-US" dirty="0"/>
              <a:t>e</a:t>
            </a:r>
            <a:r>
              <a:rPr lang="en-US" dirty="0" smtClean="0"/>
              <a:t>-Money 2,000 </a:t>
            </a:r>
            <a:r>
              <a:rPr lang="th-TH" dirty="0" smtClean="0"/>
              <a:t>บาท/ 1</a:t>
            </a:r>
            <a:r>
              <a:rPr lang="en-US" dirty="0" smtClean="0"/>
              <a:t>,000 </a:t>
            </a:r>
            <a:r>
              <a:rPr lang="th-TH" dirty="0" smtClean="0"/>
              <a:t>คน) </a:t>
            </a:r>
            <a:endParaRPr lang="th-TH" dirty="0"/>
          </a:p>
          <a:p>
            <a:r>
              <a:rPr lang="en-US" dirty="0"/>
              <a:t>Trusted &amp; </a:t>
            </a:r>
            <a:r>
              <a:rPr lang="en-US" dirty="0" smtClean="0"/>
              <a:t>Awareness Promotions</a:t>
            </a:r>
            <a:r>
              <a:rPr lang="th-TH" dirty="0"/>
              <a:t> </a:t>
            </a:r>
            <a:r>
              <a:rPr lang="en-US" dirty="0" smtClean="0"/>
              <a:t>via digital content</a:t>
            </a:r>
            <a:endParaRPr lang="th-TH" dirty="0"/>
          </a:p>
        </p:txBody>
      </p:sp>
      <p:pic>
        <p:nvPicPr>
          <p:cNvPr id="96" name="Picture 4" descr="D:\Users\sawinee\Desktop\logo_etda-whit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433" y="2865267"/>
            <a:ext cx="528637" cy="26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TextBox 96"/>
          <p:cNvSpPr txBox="1"/>
          <p:nvPr/>
        </p:nvSpPr>
        <p:spPr>
          <a:xfrm>
            <a:off x="7471427" y="2643618"/>
            <a:ext cx="13658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</a:rPr>
              <a:t>e-Tracking (parcel)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e-Registered mail (document)</a:t>
            </a:r>
            <a:endParaRPr lang="th-TH" sz="1000" i="1" dirty="0" smtClean="0">
              <a:solidFill>
                <a:schemeClr val="bg1"/>
              </a:solidFill>
            </a:endParaRPr>
          </a:p>
        </p:txBody>
      </p:sp>
      <p:pic>
        <p:nvPicPr>
          <p:cNvPr id="98" name="Picture 9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102" y="3154352"/>
            <a:ext cx="381665" cy="147405"/>
          </a:xfrm>
          <a:prstGeom prst="rect">
            <a:avLst/>
          </a:prstGeom>
        </p:spPr>
      </p:pic>
      <p:sp>
        <p:nvSpPr>
          <p:cNvPr id="99" name="Rectangle 98"/>
          <p:cNvSpPr/>
          <p:nvPr/>
        </p:nvSpPr>
        <p:spPr>
          <a:xfrm>
            <a:off x="1040727" y="4014062"/>
            <a:ext cx="3054911" cy="2208931"/>
          </a:xfrm>
          <a:prstGeom prst="rect">
            <a:avLst/>
          </a:prstGeom>
          <a:noFill/>
          <a:ln w="317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4232030" y="2375202"/>
            <a:ext cx="1487795" cy="957462"/>
          </a:xfrm>
          <a:prstGeom prst="rect">
            <a:avLst/>
          </a:prstGeom>
          <a:noFill/>
          <a:ln w="317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0794" y="4008306"/>
            <a:ext cx="1607541" cy="2222004"/>
          </a:xfrm>
          <a:prstGeom prst="rect">
            <a:avLst/>
          </a:prstGeom>
          <a:noFill/>
          <a:ln w="317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4249369" y="4014062"/>
            <a:ext cx="3054911" cy="2236267"/>
          </a:xfrm>
          <a:prstGeom prst="rect">
            <a:avLst/>
          </a:prstGeom>
          <a:noFill/>
          <a:ln w="317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2663482" y="2393408"/>
            <a:ext cx="1443425" cy="926143"/>
          </a:xfrm>
          <a:prstGeom prst="rect">
            <a:avLst/>
          </a:prstGeom>
          <a:noFill/>
          <a:ln w="317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61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200" smtClean="0"/>
              <a:pPr/>
              <a:t>42</a:t>
            </a:fld>
            <a:endParaRPr lang="en-US" sz="1200" dirty="0"/>
          </a:p>
        </p:txBody>
      </p:sp>
      <p:sp>
        <p:nvSpPr>
          <p:cNvPr id="5" name="Pentagon 4"/>
          <p:cNvSpPr/>
          <p:nvPr/>
        </p:nvSpPr>
        <p:spPr>
          <a:xfrm>
            <a:off x="1425632" y="3212518"/>
            <a:ext cx="7610864" cy="504056"/>
          </a:xfrm>
          <a:prstGeom prst="homePlate">
            <a:avLst/>
          </a:prstGeom>
          <a:solidFill>
            <a:srgbClr val="3981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3968" y="2564904"/>
            <a:ext cx="2520280" cy="816329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/>
                <a:cs typeface="TH SarabunPSK"/>
              </a:rPr>
              <a:t>พัฒนาทีมรับมือภัยคุกคามไซเบอร์ พร้อมเครื่องมือพื้นฐาน</a:t>
            </a:r>
            <a:endParaRPr lang="th-TH" sz="1800" b="1" dirty="0">
              <a:solidFill>
                <a:srgbClr val="000000"/>
              </a:solidFill>
              <a:latin typeface="TH SarabunPSK"/>
              <a:cs typeface="TH SarabunPSK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61562" y="3453241"/>
            <a:ext cx="1944216" cy="83985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800" b="1" dirty="0" smtClean="0">
                <a:solidFill>
                  <a:sysClr val="windowText" lastClr="000000"/>
                </a:solidFill>
                <a:latin typeface="TH SarabunPSK"/>
                <a:cs typeface="TH SarabunPSK"/>
              </a:rPr>
              <a:t>National Cybersecurity Agency</a:t>
            </a:r>
          </a:p>
        </p:txBody>
      </p:sp>
      <p:sp>
        <p:nvSpPr>
          <p:cNvPr id="8" name="Pentagon 7"/>
          <p:cNvSpPr/>
          <p:nvPr/>
        </p:nvSpPr>
        <p:spPr>
          <a:xfrm>
            <a:off x="1596339" y="227942"/>
            <a:ext cx="6925468" cy="360040"/>
          </a:xfrm>
          <a:prstGeom prst="homePlat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CERT-Readiness : Safeguard Digital Economy and Clean Cyberspace</a:t>
            </a:r>
            <a:endParaRPr lang="th-TH" sz="16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1425632" y="1301279"/>
            <a:ext cx="7610864" cy="504056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70632" y="1229272"/>
            <a:ext cx="2952328" cy="957588"/>
          </a:xfrm>
          <a:prstGeom prst="rect">
            <a:avLst/>
          </a:prstGeom>
          <a:solidFill>
            <a:srgbClr val="57DB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nip Single Corner Rectangle 10"/>
          <p:cNvSpPr/>
          <p:nvPr/>
        </p:nvSpPr>
        <p:spPr>
          <a:xfrm>
            <a:off x="1970634" y="793372"/>
            <a:ext cx="1494862" cy="435899"/>
          </a:xfrm>
          <a:prstGeom prst="snip1Rect">
            <a:avLst/>
          </a:prstGeom>
          <a:solidFill>
            <a:srgbClr val="44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20290" y="829299"/>
            <a:ext cx="1393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prstClr val="white"/>
                </a:solidFill>
              </a:rPr>
              <a:t>Government 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24942" y="1189201"/>
            <a:ext cx="276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ทุกกระทรวงมี </a:t>
            </a:r>
            <a:r>
              <a:rPr lang="en-US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Cyber Expert</a:t>
            </a:r>
            <a: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/>
            </a:r>
            <a:b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</a:br>
            <a: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รับมือภัยคุกคาม ทดสอบเจาะระบบ</a:t>
            </a:r>
            <a:b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</a:br>
            <a: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วิเคราะห์ภัยคุกคามเบื้องต้น</a:t>
            </a:r>
          </a:p>
        </p:txBody>
      </p:sp>
      <p:sp>
        <p:nvSpPr>
          <p:cNvPr id="14" name="Snip Single Corner Rectangle 13"/>
          <p:cNvSpPr/>
          <p:nvPr/>
        </p:nvSpPr>
        <p:spPr>
          <a:xfrm>
            <a:off x="5489005" y="809358"/>
            <a:ext cx="2103513" cy="419913"/>
          </a:xfrm>
          <a:prstGeom prst="snip1Rect">
            <a:avLst/>
          </a:prstGeom>
          <a:solidFill>
            <a:srgbClr val="44D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65668" y="859939"/>
            <a:ext cx="2160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white"/>
                </a:solidFill>
              </a:rPr>
              <a:t>Private Sectors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79887" y="1217188"/>
            <a:ext cx="3036120" cy="969672"/>
          </a:xfrm>
          <a:prstGeom prst="rect">
            <a:avLst/>
          </a:prstGeom>
          <a:solidFill>
            <a:srgbClr val="57DB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27016" y="1157263"/>
            <a:ext cx="288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มี </a:t>
            </a:r>
            <a:r>
              <a:rPr lang="en-US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Sector-based CERT</a:t>
            </a:r>
            <a: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 ในกลุ่ม</a:t>
            </a:r>
            <a:b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</a:br>
            <a:r>
              <a:rPr lang="en-US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Critical Infrastructure </a:t>
            </a:r>
            <a: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ที่พร้อม</a:t>
            </a:r>
            <a:b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</a:br>
            <a:r>
              <a:rPr lang="th-TH" sz="2000" b="1" dirty="0" smtClean="0">
                <a:solidFill>
                  <a:prstClr val="black"/>
                </a:solidFill>
                <a:latin typeface="TH SarabunPSK" charset="0"/>
                <a:ea typeface="TH SarabunPSK" charset="0"/>
                <a:cs typeface="TH SarabunPSK" charset="0"/>
              </a:rPr>
              <a:t>มีเครื่องมือพื้นฐานวิเคราะห์ภัยคุกคาม</a:t>
            </a:r>
            <a:endParaRPr lang="en-US" sz="2000" b="1" dirty="0">
              <a:solidFill>
                <a:prstClr val="black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488163" y="2564903"/>
            <a:ext cx="2651789" cy="792089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th-TH" sz="1800" b="1" dirty="0" smtClean="0">
                <a:solidFill>
                  <a:sysClr val="windowText" lastClr="000000"/>
                </a:solidFill>
                <a:latin typeface="TH SarabunPSK"/>
                <a:ea typeface="TH SarabunPSK" charset="0"/>
                <a:cs typeface="TH SarabunPSK"/>
              </a:rPr>
              <a:t>ให้ </a:t>
            </a:r>
            <a:r>
              <a:rPr lang="en-US" sz="1800" b="1" dirty="0">
                <a:solidFill>
                  <a:sysClr val="windowText" lastClr="000000"/>
                </a:solidFill>
                <a:latin typeface="TH SarabunPSK"/>
                <a:ea typeface="TH SarabunPSK" charset="0"/>
                <a:cs typeface="TH SarabunPSK"/>
              </a:rPr>
              <a:t>Cyber Expert </a:t>
            </a:r>
            <a:r>
              <a:rPr lang="th-TH" sz="1800" b="1" dirty="0">
                <a:solidFill>
                  <a:sysClr val="windowText" lastClr="000000"/>
                </a:solidFill>
                <a:latin typeface="TH SarabunPSK"/>
                <a:ea typeface="TH SarabunPSK" charset="0"/>
                <a:cs typeface="TH SarabunPSK"/>
              </a:rPr>
              <a:t>ที่ได้รับการอบรมจาก </a:t>
            </a:r>
            <a:r>
              <a:rPr lang="en-US" sz="1800" b="1" dirty="0">
                <a:solidFill>
                  <a:sysClr val="windowText" lastClr="000000"/>
                </a:solidFill>
                <a:latin typeface="TH SarabunPSK"/>
                <a:ea typeface="TH SarabunPSK" charset="0"/>
                <a:cs typeface="TH SarabunPSK"/>
              </a:rPr>
              <a:t>ETDA </a:t>
            </a:r>
            <a:r>
              <a:rPr lang="th-TH" sz="1800" b="1" dirty="0">
                <a:solidFill>
                  <a:sysClr val="windowText" lastClr="000000"/>
                </a:solidFill>
                <a:latin typeface="TH SarabunPSK"/>
                <a:ea typeface="TH SarabunPSK" charset="0"/>
                <a:cs typeface="TH SarabunPSK"/>
              </a:rPr>
              <a:t>ไปฝังตัวที่</a:t>
            </a:r>
            <a:r>
              <a:rPr lang="th-TH" sz="1800" b="1" dirty="0" smtClean="0">
                <a:solidFill>
                  <a:sysClr val="windowText" lastClr="000000"/>
                </a:solidFill>
                <a:latin typeface="TH SarabunPSK"/>
                <a:ea typeface="TH SarabunPSK" charset="0"/>
                <a:cs typeface="TH SarabunPSK"/>
              </a:rPr>
              <a:t>กระทรวง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64573" y="779144"/>
            <a:ext cx="1424622" cy="1497728"/>
            <a:chOff x="101645" y="795597"/>
            <a:chExt cx="1424622" cy="1497728"/>
          </a:xfrm>
        </p:grpSpPr>
        <p:sp>
          <p:nvSpPr>
            <p:cNvPr id="20" name="Oval 19"/>
            <p:cNvSpPr/>
            <p:nvPr/>
          </p:nvSpPr>
          <p:spPr>
            <a:xfrm>
              <a:off x="101645" y="925173"/>
              <a:ext cx="1424622" cy="136815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1" dirty="0" smtClean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5541" y="795597"/>
              <a:ext cx="811364" cy="816341"/>
            </a:xfrm>
            <a:prstGeom prst="rect">
              <a:avLst/>
            </a:prstGeom>
          </p:spPr>
        </p:pic>
        <p:sp>
          <p:nvSpPr>
            <p:cNvPr id="22" name="Rectangle 21"/>
            <p:cNvSpPr/>
            <p:nvPr/>
          </p:nvSpPr>
          <p:spPr>
            <a:xfrm>
              <a:off x="234468" y="1555241"/>
              <a:ext cx="11400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800" b="1" dirty="0" smtClean="0">
                  <a:solidFill>
                    <a:prstClr val="white"/>
                  </a:solidFill>
                  <a:latin typeface="TH SarabunPSK" charset="0"/>
                  <a:ea typeface="TH SarabunPSK" charset="0"/>
                  <a:cs typeface="TH SarabunPSK" charset="0"/>
                </a:rPr>
                <a:t>Stakeholders</a:t>
              </a:r>
              <a:endParaRPr lang="th-TH" sz="1600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9175" y="2564904"/>
            <a:ext cx="1424622" cy="1584176"/>
            <a:chOff x="109175" y="2564904"/>
            <a:chExt cx="1424622" cy="1584176"/>
          </a:xfrm>
        </p:grpSpPr>
        <p:sp>
          <p:nvSpPr>
            <p:cNvPr id="24" name="Oval 23"/>
            <p:cNvSpPr/>
            <p:nvPr/>
          </p:nvSpPr>
          <p:spPr>
            <a:xfrm>
              <a:off x="109175" y="2780928"/>
              <a:ext cx="1424622" cy="136815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500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endParaRPr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0909" y="2564904"/>
              <a:ext cx="950512" cy="74718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03385" y="3284984"/>
              <a:ext cx="12524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1800" b="1" dirty="0" smtClean="0">
                  <a:solidFill>
                    <a:prstClr val="white"/>
                  </a:solidFill>
                  <a:latin typeface="TH SarabunPSK" charset="0"/>
                  <a:ea typeface="TH SarabunPSK" charset="0"/>
                  <a:cs typeface="TH SarabunPSK" charset="0"/>
                </a:rPr>
                <a:t>มาตรการ</a:t>
              </a:r>
              <a:br>
                <a:rPr lang="th-TH" sz="1800" b="1" dirty="0" smtClean="0">
                  <a:solidFill>
                    <a:prstClr val="white"/>
                  </a:solidFill>
                  <a:latin typeface="TH SarabunPSK" charset="0"/>
                  <a:ea typeface="TH SarabunPSK" charset="0"/>
                  <a:cs typeface="TH SarabunPSK" charset="0"/>
                </a:rPr>
              </a:br>
              <a:r>
                <a:rPr lang="th-TH" sz="1800" b="1" dirty="0" smtClean="0">
                  <a:solidFill>
                    <a:prstClr val="white"/>
                  </a:solidFill>
                  <a:latin typeface="TH SarabunPSK" charset="0"/>
                  <a:ea typeface="TH SarabunPSK" charset="0"/>
                  <a:cs typeface="TH SarabunPSK" charset="0"/>
                </a:rPr>
                <a:t>คน</a:t>
              </a:r>
              <a:r>
                <a:rPr lang="en-US" sz="1800" b="1" dirty="0" smtClean="0">
                  <a:solidFill>
                    <a:prstClr val="white"/>
                  </a:solidFill>
                  <a:latin typeface="TH SarabunPSK" charset="0"/>
                  <a:ea typeface="TH SarabunPSK" charset="0"/>
                  <a:cs typeface="TH SarabunPSK" charset="0"/>
                </a:rPr>
                <a:t>+</a:t>
              </a:r>
              <a:r>
                <a:rPr lang="th-TH" sz="1800" b="1" dirty="0" smtClean="0">
                  <a:solidFill>
                    <a:prstClr val="white"/>
                  </a:solidFill>
                  <a:latin typeface="TH SarabunPSK" charset="0"/>
                  <a:ea typeface="TH SarabunPSK" charset="0"/>
                  <a:cs typeface="TH SarabunPSK" charset="0"/>
                </a:rPr>
                <a:t>กระบวนการ</a:t>
              </a:r>
              <a:endParaRPr lang="th-TH" sz="1600" dirty="0">
                <a:solidFill>
                  <a:prstClr val="white"/>
                </a:solidFill>
                <a:latin typeface="TH SarabunPSK" charset="0"/>
                <a:ea typeface="TH SarabunPSK" charset="0"/>
                <a:cs typeface="TH SarabunPSK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5349794" y="3453240"/>
            <a:ext cx="1951363" cy="83985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/>
                <a:cs typeface="TH SarabunPSK"/>
              </a:rPr>
              <a:t>ขั้นตอนการรับมือภัยคุกคามไซเบอร์และการรายงาน</a:t>
            </a:r>
            <a:endParaRPr lang="en-US" sz="1800" b="1" dirty="0" smtClean="0">
              <a:solidFill>
                <a:srgbClr val="000000"/>
              </a:solidFill>
              <a:latin typeface="TH SarabunPSK"/>
              <a:cs typeface="TH SarabunPSK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445173" y="3453240"/>
            <a:ext cx="1159275" cy="83985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/>
                <a:cs typeface="TH SarabunPSK"/>
              </a:rPr>
              <a:t>ซ้อมรับมือภัย</a:t>
            </a:r>
            <a:br>
              <a:rPr lang="th-TH" sz="1800" b="1" dirty="0" smtClean="0">
                <a:solidFill>
                  <a:srgbClr val="000000"/>
                </a:solidFill>
                <a:latin typeface="TH SarabunPSK"/>
                <a:cs typeface="TH SarabunPSK"/>
              </a:rPr>
            </a:br>
            <a:r>
              <a:rPr lang="th-TH" sz="1800" b="1" dirty="0" smtClean="0">
                <a:solidFill>
                  <a:srgbClr val="000000"/>
                </a:solidFill>
                <a:latin typeface="TH SarabunPSK"/>
                <a:cs typeface="TH SarabunPSK"/>
              </a:rPr>
              <a:t>คุกคามไซเบอร์</a:t>
            </a:r>
            <a:endParaRPr lang="en-US" sz="1800" b="1" dirty="0" smtClean="0">
              <a:solidFill>
                <a:srgbClr val="000000"/>
              </a:solidFill>
              <a:latin typeface="TH SarabunPSK"/>
              <a:cs typeface="TH SarabunPSK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547664" y="3453241"/>
            <a:ext cx="1584176" cy="83985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th-TH" sz="1800" b="1" dirty="0" smtClean="0">
                <a:solidFill>
                  <a:sysClr val="windowText" lastClr="000000"/>
                </a:solidFill>
                <a:latin typeface="TH SarabunPSK"/>
                <a:cs typeface="TH SarabunPSK"/>
              </a:rPr>
              <a:t>ตรวจประเมินความเสี่ยงระบบเว็บไซต์</a:t>
            </a:r>
            <a:endParaRPr lang="en-US" sz="1800" b="1" dirty="0">
              <a:solidFill>
                <a:sysClr val="windowText" lastClr="000000"/>
              </a:solidFill>
              <a:latin typeface="TH SarabunPSK"/>
              <a:cs typeface="TH SarabunPSK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948264" y="2564904"/>
            <a:ext cx="1440160" cy="816329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/>
                <a:cs typeface="TH SarabunPSK"/>
              </a:rPr>
              <a:t>สร้างความตระหนัก</a:t>
            </a:r>
          </a:p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/>
                <a:cs typeface="TH SarabunPSK"/>
              </a:rPr>
              <a:t>ให้ประชาชน</a:t>
            </a:r>
          </a:p>
        </p:txBody>
      </p:sp>
      <p:pic>
        <p:nvPicPr>
          <p:cNvPr id="31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879" y="4559092"/>
            <a:ext cx="2605314" cy="195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4314446" y="4888071"/>
            <a:ext cx="44526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8837"/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24x7 Operation</a:t>
            </a:r>
          </a:p>
          <a:p>
            <a:pPr algn="ctr"/>
            <a:r>
              <a:rPr lang="th-TH" sz="2400" b="1" dirty="0" smtClean="0">
                <a:solidFill>
                  <a:srgbClr val="FF8837"/>
                </a:solidFill>
                <a:latin typeface="Sukhumvit Set Text" charset="-34"/>
                <a:ea typeface="Sukhumvit Set Text" charset="-34"/>
                <a:cs typeface="Sukhumvit Set Text" charset="-34"/>
              </a:rPr>
              <a:t>พร้อมให้คำแนะนำ  รับมือภัยไซเบอร์</a:t>
            </a:r>
            <a:endParaRPr lang="en-US" sz="2400" b="1" dirty="0">
              <a:solidFill>
                <a:srgbClr val="FF8837"/>
              </a:solidFill>
              <a:latin typeface="Sukhumvit Set Text" charset="-34"/>
              <a:ea typeface="Sukhumvit Set Text" charset="-34"/>
              <a:cs typeface="Sukhumvit Set Text" charset="-34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4410052" y="4888071"/>
            <a:ext cx="427634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410052" y="6088400"/>
            <a:ext cx="427634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584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703" y="110772"/>
            <a:ext cx="914400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โครงการสถาบันพัฒนาบุคลากรด้านดิจิทัลภาครัฐ หรือ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Thailand Digital Government Academy </a:t>
            </a:r>
          </a:p>
        </p:txBody>
      </p:sp>
      <p:sp>
        <p:nvSpPr>
          <p:cNvPr id="5" name="Rectangle 4"/>
          <p:cNvSpPr/>
          <p:nvPr/>
        </p:nvSpPr>
        <p:spPr>
          <a:xfrm>
            <a:off x="467088" y="623715"/>
            <a:ext cx="83938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2400" dirty="0" err="1" smtClean="0">
                <a:solidFill>
                  <a:prstClr val="black"/>
                </a:solidFill>
                <a:latin typeface="TH SarabunPSK" panose="020B0500040200020003" pitchFamily="34" charset="-34"/>
                <a:ea typeface="Gill Sans" charset="0"/>
                <a:cs typeface="TH SarabunPSK" panose="020B0500040200020003" pitchFamily="34" charset="-34"/>
              </a:rPr>
              <a:t>สรอ</a:t>
            </a:r>
            <a:r>
              <a:rPr lang="th-TH" sz="2400" dirty="0" smtClean="0">
                <a:solidFill>
                  <a:prstClr val="black"/>
                </a:solidFill>
                <a:latin typeface="TH SarabunPSK" panose="020B0500040200020003" pitchFamily="34" charset="-34"/>
                <a:ea typeface="Gill Sans" charset="0"/>
                <a:cs typeface="TH SarabunPSK" panose="020B0500040200020003" pitchFamily="34" charset="-34"/>
              </a:rPr>
              <a:t>. จัดตั้ง </a:t>
            </a:r>
            <a:r>
              <a:rPr lang="en-US" sz="2400" dirty="0">
                <a:solidFill>
                  <a:prstClr val="black"/>
                </a:solidFill>
                <a:latin typeface="TH SarabunPSK" panose="020B0500040200020003" pitchFamily="34" charset="-34"/>
                <a:ea typeface="Gill Sans" charset="0"/>
                <a:cs typeface="TH SarabunPSK" panose="020B0500040200020003" pitchFamily="34" charset="-34"/>
              </a:rPr>
              <a:t>Thailand Digital Government </a:t>
            </a:r>
            <a:r>
              <a:rPr lang="en-US" sz="2400" dirty="0" smtClean="0">
                <a:solidFill>
                  <a:prstClr val="black"/>
                </a:solidFill>
                <a:latin typeface="TH SarabunPSK" panose="020B0500040200020003" pitchFamily="34" charset="-34"/>
                <a:ea typeface="Gill Sans" charset="0"/>
                <a:cs typeface="TH SarabunPSK" panose="020B0500040200020003" pitchFamily="34" charset="-34"/>
              </a:rPr>
              <a:t>Academy</a:t>
            </a:r>
            <a:r>
              <a:rPr lang="th-TH" sz="2400" dirty="0" smtClean="0">
                <a:solidFill>
                  <a:prstClr val="black"/>
                </a:solidFill>
                <a:latin typeface="TH SarabunPSK" panose="020B0500040200020003" pitchFamily="34" charset="-34"/>
                <a:ea typeface="Gill Sans" charset="0"/>
                <a:cs typeface="TH SarabunPSK" panose="020B0500040200020003" pitchFamily="34" charset="-34"/>
              </a:rPr>
              <a:t> </a:t>
            </a:r>
            <a:r>
              <a:rPr lang="th-TH" sz="2400" dirty="0">
                <a:solidFill>
                  <a:prstClr val="black"/>
                </a:solidFill>
                <a:latin typeface="TH SarabunPSK" panose="020B0500040200020003" pitchFamily="34" charset="-34"/>
                <a:ea typeface="MS PGothic" pitchFamily="34" charset="-128"/>
                <a:cs typeface="TH SarabunPSK" panose="020B0500040200020003" pitchFamily="34" charset="-34"/>
              </a:rPr>
              <a:t>เพื่อให้สามารถบริหารจัดการเรื่องการยกระดับศักยภาพด้านดิ</a:t>
            </a:r>
            <a:r>
              <a:rPr lang="th-TH" sz="2400" dirty="0" err="1">
                <a:solidFill>
                  <a:prstClr val="black"/>
                </a:solidFill>
                <a:latin typeface="TH SarabunPSK" panose="020B0500040200020003" pitchFamily="34" charset="-34"/>
                <a:ea typeface="MS PGothic" pitchFamily="34" charset="-128"/>
                <a:cs typeface="TH SarabunPSK" panose="020B0500040200020003" pitchFamily="34" charset="-34"/>
              </a:rPr>
              <a:t>จิทัล</a:t>
            </a:r>
            <a:r>
              <a:rPr lang="th-TH" sz="2400" dirty="0">
                <a:solidFill>
                  <a:prstClr val="black"/>
                </a:solidFill>
                <a:latin typeface="TH SarabunPSK" panose="020B0500040200020003" pitchFamily="34" charset="-34"/>
                <a:ea typeface="MS PGothic" pitchFamily="34" charset="-128"/>
                <a:cs typeface="TH SarabunPSK" panose="020B0500040200020003" pitchFamily="34" charset="-34"/>
              </a:rPr>
              <a:t>ของบุคลากรภาครัฐทุกระดับอย่างเป็นระบบ และเป็นไปตามมาตรฐานสากล โดยผนึกกำลังร่วมมือกับสถาบันการศึกษาชั้นนำของภาครัฐและเอกชน ทั้งในและต่างประเทศ</a:t>
            </a:r>
            <a:endParaRPr lang="th-TH" sz="2400" dirty="0">
              <a:solidFill>
                <a:prstClr val="black"/>
              </a:solidFill>
              <a:latin typeface="TH SarabunPSK" panose="020B0500040200020003" pitchFamily="34" charset="-34"/>
              <a:ea typeface="Gill Sans" charset="0"/>
              <a:cs typeface="TH SarabunPSK" panose="020B0500040200020003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21771" y="5792971"/>
            <a:ext cx="91657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รวมทั้ง ผลักดันให้หลักสูตรต่างๆ ภายใต้ </a:t>
            </a:r>
            <a:r>
              <a:rPr lang="en-US" sz="2000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TDGA </a:t>
            </a:r>
            <a:r>
              <a:rPr lang="th-TH" sz="2000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ได้รับการรับรองและ</a:t>
            </a:r>
          </a:p>
          <a:p>
            <a:pPr algn="ctr"/>
            <a:r>
              <a:rPr lang="th-TH" sz="2000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กำหนดเป็น </a:t>
            </a:r>
            <a:r>
              <a:rPr lang="en-US" sz="2000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Digital Capability </a:t>
            </a:r>
            <a:r>
              <a:rPr lang="th-TH" sz="2000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ที่บุคลากรภาครัฐทุกระดับจะต้องผ่านการอบรม เพื่อให้มีความรู้ ความสามารถด้านดิ</a:t>
            </a:r>
            <a:r>
              <a:rPr lang="th-TH" sz="2000" dirty="0" err="1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จิทัล</a:t>
            </a:r>
            <a:r>
              <a:rPr lang="th-TH" sz="2000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เพียงพอ</a:t>
            </a:r>
          </a:p>
          <a:p>
            <a:pPr algn="ctr"/>
            <a:r>
              <a:rPr lang="th-TH" sz="2000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ที่จะเป็นกำลังสำคัญในการขับเคลื่อนประเทศไปสู่ </a:t>
            </a:r>
            <a:r>
              <a:rPr lang="en-US" sz="2000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Digital Thailand </a:t>
            </a:r>
            <a:endParaRPr lang="th-TH" sz="2000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-151965" y="1726679"/>
            <a:ext cx="9165336" cy="4688636"/>
            <a:chOff x="-151965" y="1726679"/>
            <a:chExt cx="9165336" cy="468863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628" y="1726679"/>
              <a:ext cx="8882743" cy="397161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1965" y="5387403"/>
              <a:ext cx="1454622" cy="1027912"/>
            </a:xfrm>
            <a:prstGeom prst="rect">
              <a:avLst/>
            </a:prstGeom>
          </p:spPr>
        </p:pic>
      </p:grp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676314" y="6415315"/>
            <a:ext cx="2057400" cy="365125"/>
          </a:xfrm>
        </p:spPr>
        <p:txBody>
          <a:bodyPr/>
          <a:lstStyle/>
          <a:p>
            <a:fld id="{C0F7439E-D15C-4059-BC69-5E835839B62C}" type="slidenum">
              <a:rPr lang="th-TH" sz="1600" smtClean="0"/>
              <a:t>43</a:t>
            </a:fld>
            <a:endParaRPr lang="th-TH" sz="1600" dirty="0"/>
          </a:p>
        </p:txBody>
      </p:sp>
    </p:spTree>
    <p:extLst>
      <p:ext uri="{BB962C8B-B14F-4D97-AF65-F5344CB8AC3E}">
        <p14:creationId xmlns:p14="http://schemas.microsoft.com/office/powerpoint/2010/main" val="1793131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58407" y="6551672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44</a:t>
            </a:fld>
            <a:endParaRPr lang="en-US" sz="12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51" y="4520240"/>
            <a:ext cx="2517786" cy="2282792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904495" y="5353013"/>
            <a:ext cx="12577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สร้างความ</a:t>
            </a:r>
          </a:p>
          <a:p>
            <a:pPr algn="ctr" defTabSz="685800"/>
            <a:r>
              <a:rPr lang="th-TH" sz="24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ตระหนัก</a:t>
            </a:r>
            <a:endParaRPr lang="th-TH" sz="24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512" y="-72142"/>
            <a:ext cx="3068510" cy="278211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7049787" y="623825"/>
            <a:ext cx="15124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ขยายความร่วมมือประชารัฐทั้งภายในและเชื่อมโยงต่างประเทศ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594387" y="138998"/>
            <a:ext cx="4652338" cy="829993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th-TH" sz="28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ขับเคลื่อนอย่างเป็นรูปธรรมและต่อเนื่อง</a:t>
            </a:r>
            <a:endParaRPr lang="th-TH" sz="28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" t="13779" r="3894" b="30535"/>
          <a:stretch/>
        </p:blipFill>
        <p:spPr>
          <a:xfrm>
            <a:off x="4485043" y="3502810"/>
            <a:ext cx="3023435" cy="12164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59"/>
          <a:stretch/>
        </p:blipFill>
        <p:spPr>
          <a:xfrm>
            <a:off x="3284463" y="5404307"/>
            <a:ext cx="1336082" cy="9839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5" name="Rectangle 34"/>
          <p:cNvSpPr/>
          <p:nvPr/>
        </p:nvSpPr>
        <p:spPr>
          <a:xfrm>
            <a:off x="3225330" y="5020627"/>
            <a:ext cx="14179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เชียงใหม่</a:t>
            </a:r>
            <a:endParaRPr lang="th-TH" sz="2400" b="1" kern="0" dirty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0446" y="5447407"/>
            <a:ext cx="1646494" cy="8760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8" name="Rectangle 37"/>
          <p:cNvSpPr/>
          <p:nvPr/>
        </p:nvSpPr>
        <p:spPr>
          <a:xfrm>
            <a:off x="5119086" y="6390793"/>
            <a:ext cx="17569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US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26-28 </a:t>
            </a:r>
            <a:r>
              <a:rPr lang="th-TH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ส.ค.</a:t>
            </a:r>
            <a:r>
              <a:rPr lang="en-US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59 </a:t>
            </a:r>
            <a:endParaRPr lang="th-TH" b="1" kern="0" dirty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650" y="5493573"/>
            <a:ext cx="1279628" cy="7606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0" name="Rectangle 39"/>
          <p:cNvSpPr/>
          <p:nvPr/>
        </p:nvSpPr>
        <p:spPr>
          <a:xfrm>
            <a:off x="7049787" y="6352144"/>
            <a:ext cx="233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US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(16-18</a:t>
            </a:r>
            <a:r>
              <a:rPr lang="th-TH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 ก.ย.</a:t>
            </a:r>
            <a:r>
              <a:rPr lang="en-US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59)</a:t>
            </a:r>
            <a:endParaRPr lang="th-TH" b="1" kern="0" dirty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266736" y="6402922"/>
            <a:ext cx="11496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en-US" sz="2000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5-7 </a:t>
            </a:r>
            <a:r>
              <a:rPr lang="th-TH" sz="2000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ส.ค. </a:t>
            </a:r>
            <a:r>
              <a:rPr lang="en-US" sz="2000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59</a:t>
            </a:r>
            <a:endParaRPr lang="th-TH" sz="2000" b="1" kern="0" dirty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441149" y="3826835"/>
            <a:ext cx="15663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กรุงเทพ</a:t>
            </a:r>
            <a:endParaRPr lang="en-US" sz="2400" b="1" kern="0" dirty="0" smtClean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  <a:p>
            <a:pPr algn="ctr" defTabSz="685800"/>
            <a:r>
              <a:rPr lang="en-US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(26-2</a:t>
            </a:r>
            <a:r>
              <a:rPr lang="en-US" b="1" kern="0" dirty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8</a:t>
            </a:r>
            <a:r>
              <a:rPr lang="en-US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 </a:t>
            </a:r>
            <a:r>
              <a:rPr lang="th-TH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พ.ค.</a:t>
            </a:r>
            <a:r>
              <a:rPr lang="en-US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59)</a:t>
            </a:r>
            <a:endParaRPr lang="th-TH" b="1" kern="0" dirty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65204" y="5079079"/>
            <a:ext cx="1756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ขอนแก่น</a:t>
            </a:r>
            <a:endParaRPr lang="en-US" b="1" kern="0" dirty="0" smtClean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075571" y="5015483"/>
            <a:ext cx="1588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400" b="1" kern="0" dirty="0" smtClean="0">
                <a:solidFill>
                  <a:srgbClr val="0070C0"/>
                </a:solidFill>
                <a:latin typeface="RSU" pitchFamily="2" charset="-34"/>
                <a:cs typeface="RSU" panose="02000506040000020003"/>
              </a:rPr>
              <a:t>ภูเก็ต </a:t>
            </a:r>
            <a:endParaRPr lang="en-US" sz="2400" b="1" kern="0" dirty="0" smtClean="0">
              <a:solidFill>
                <a:srgbClr val="0070C0"/>
              </a:solidFill>
              <a:latin typeface="RSU" pitchFamily="2" charset="-34"/>
              <a:cs typeface="RSU" panose="02000506040000020003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222" y="2574456"/>
            <a:ext cx="2170336" cy="1967771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2102728" y="3432219"/>
            <a:ext cx="14752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แผนปฏิบัติการ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302" y="1230511"/>
            <a:ext cx="2438809" cy="2211187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3709836" y="2024038"/>
            <a:ext cx="26500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โครงสร้างและ</a:t>
            </a:r>
          </a:p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กลไกขับเคลื่อน</a:t>
            </a:r>
          </a:p>
          <a:p>
            <a:pPr algn="ctr" defTabSz="685800"/>
            <a:r>
              <a:rPr lang="th-TH" sz="2000" b="1" kern="0" dirty="0" smtClean="0">
                <a:solidFill>
                  <a:schemeClr val="bg1"/>
                </a:solidFill>
                <a:latin typeface="RSU" pitchFamily="2" charset="-34"/>
                <a:cs typeface="RSU" panose="02000506040000020003"/>
              </a:rPr>
              <a:t>ระดับชาติ</a:t>
            </a:r>
            <a:endParaRPr lang="th-TH" sz="2000" b="1" kern="0" dirty="0">
              <a:solidFill>
                <a:schemeClr val="bg1"/>
              </a:solidFill>
              <a:latin typeface="RSU" pitchFamily="2" charset="-34"/>
              <a:cs typeface="RSU" panose="02000506040000020003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9451" y="589791"/>
            <a:ext cx="3976812" cy="2105400"/>
            <a:chOff x="260180" y="625797"/>
            <a:chExt cx="4072669" cy="237186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0180" y="625797"/>
              <a:ext cx="1202861" cy="1158034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1222044" y="1305728"/>
              <a:ext cx="31108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th-TH" sz="2800" b="1" kern="0" dirty="0" smtClean="0">
                  <a:solidFill>
                    <a:srgbClr val="0070C0"/>
                  </a:solidFill>
                  <a:latin typeface="RSU" pitchFamily="2" charset="-34"/>
                  <a:cs typeface="RSU" panose="02000506040000020003"/>
                </a:rPr>
                <a:t>อนุมัติแผนดิจิทัลไทยแลนด์</a:t>
              </a:r>
              <a:endParaRPr lang="th-TH" sz="2800" b="1" kern="0" dirty="0">
                <a:solidFill>
                  <a:srgbClr val="0070C0"/>
                </a:solidFill>
                <a:latin typeface="RSU" pitchFamily="2" charset="-34"/>
                <a:cs typeface="RSU" panose="02000506040000020003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861611" y="1755695"/>
              <a:ext cx="3471238" cy="0"/>
            </a:xfrm>
            <a:prstGeom prst="line">
              <a:avLst/>
            </a:prstGeom>
            <a:ln w="762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0180" y="1839628"/>
              <a:ext cx="1202861" cy="1158034"/>
            </a:xfrm>
            <a:prstGeom prst="rect">
              <a:avLst/>
            </a:prstGeom>
          </p:spPr>
        </p:pic>
        <p:cxnSp>
          <p:nvCxnSpPr>
            <p:cNvPr id="13" name="Straight Connector 12"/>
            <p:cNvCxnSpPr/>
            <p:nvPr/>
          </p:nvCxnSpPr>
          <p:spPr>
            <a:xfrm>
              <a:off x="1014011" y="2864699"/>
              <a:ext cx="2753786" cy="0"/>
            </a:xfrm>
            <a:prstGeom prst="line">
              <a:avLst/>
            </a:prstGeom>
            <a:ln w="762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1258435" y="1889752"/>
              <a:ext cx="27139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th-TH" sz="2800" b="1" kern="0" dirty="0" smtClean="0">
                  <a:solidFill>
                    <a:srgbClr val="0070C0"/>
                  </a:solidFill>
                  <a:latin typeface="RSU" pitchFamily="2" charset="-34"/>
                  <a:cs typeface="RSU" panose="02000506040000020003"/>
                </a:rPr>
                <a:t>เริ่มโครงการขับเคลื่อ</a:t>
              </a:r>
              <a:r>
                <a:rPr lang="th-TH" sz="2800" b="1" kern="0" dirty="0">
                  <a:solidFill>
                    <a:srgbClr val="0070C0"/>
                  </a:solidFill>
                  <a:latin typeface="RSU" pitchFamily="2" charset="-34"/>
                  <a:cs typeface="RSU" panose="02000506040000020003"/>
                </a:rPr>
                <a:t>น</a:t>
              </a:r>
              <a:r>
                <a:rPr lang="th-TH" sz="2800" b="1" kern="0" dirty="0" smtClean="0">
                  <a:solidFill>
                    <a:srgbClr val="0070C0"/>
                  </a:solidFill>
                  <a:latin typeface="RSU" pitchFamily="2" charset="-34"/>
                  <a:cs typeface="RSU" panose="02000506040000020003"/>
                </a:rPr>
                <a:t> </a:t>
              </a:r>
              <a:r>
                <a:rPr lang="en-US" sz="2800" b="1" kern="0" dirty="0" smtClean="0">
                  <a:solidFill>
                    <a:srgbClr val="0070C0"/>
                  </a:solidFill>
                  <a:latin typeface="RSU" pitchFamily="2" charset="-34"/>
                  <a:cs typeface="RSU" panose="02000506040000020003"/>
                </a:rPr>
                <a:t>2559-2560</a:t>
              </a:r>
              <a:endParaRPr lang="th-TH" sz="2800" b="1" kern="0" dirty="0">
                <a:solidFill>
                  <a:srgbClr val="0070C0"/>
                </a:solidFill>
                <a:latin typeface="RSU" pitchFamily="2" charset="-34"/>
                <a:cs typeface="RSU" panose="02000506040000020003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4416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962547"/>
              </p:ext>
            </p:extLst>
          </p:nvPr>
        </p:nvGraphicFramePr>
        <p:xfrm>
          <a:off x="0" y="1204043"/>
          <a:ext cx="9144000" cy="533400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4080076"/>
                <a:gridCol w="2217348"/>
                <a:gridCol w="1423288"/>
                <a:gridCol w="1423288"/>
              </a:tblGrid>
              <a:tr h="17642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sng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สถาบัน/องค์กร</a:t>
                      </a:r>
                      <a:endParaRPr lang="th-TH" sz="1800" b="1" i="0" u="sng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sng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อันดับรวม</a:t>
                      </a:r>
                      <a:endParaRPr lang="th-TH" sz="1800" b="1" i="0" u="sng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6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2016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2015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2014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1</a:t>
                      </a:r>
                      <a:r>
                        <a:rPr lang="en-US" sz="1800" b="1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e-Government Development Index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21 (65)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22 (63)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23 (61)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1800" u="none" strike="noStrike" dirty="0" err="1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Waseda</a:t>
                      </a:r>
                      <a:r>
                        <a:rPr lang="en-US" sz="1800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University International e-Government Ranking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Wingdings" panose="05000000000000000000" pitchFamily="2" charset="2"/>
                        </a:rPr>
                        <a:t>ê</a:t>
                      </a:r>
                    </a:p>
                  </a:txBody>
                  <a:tcPr marL="0" marR="0" marT="0" marB="0" anchor="ctr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26888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2</a:t>
                      </a:r>
                      <a:r>
                        <a:rPr lang="en-US" sz="1800" b="1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e-Government Development Index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77 (193)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102 (193)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United </a:t>
                      </a:r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Nations E-Government Survey (2 </a:t>
                      </a:r>
                      <a:r>
                        <a:rPr lang="th-TH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ปี)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Wingdings" panose="05000000000000000000" pitchFamily="2" charset="2"/>
                        </a:rPr>
                        <a:t>ê</a:t>
                      </a:r>
                    </a:p>
                  </a:txBody>
                  <a:tcPr marL="0" marR="0" marT="0" marB="0" anchor="ctr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3</a:t>
                      </a:r>
                      <a:r>
                        <a:rPr lang="en-US" sz="1800" b="1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The Networked Readiness Index (NRI)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62 (139)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67 (143)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67 (148)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The </a:t>
                      </a:r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Global Information Technology Report : WEF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chemeClr val="accent6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=</a:t>
                      </a:r>
                      <a:endParaRPr lang="en-US" sz="2400" b="1" i="0" u="none" strike="noStrike" dirty="0">
                        <a:solidFill>
                          <a:schemeClr val="accent6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</a:p>
                  </a:txBody>
                  <a:tcPr marL="0" marR="0" marT="0" marB="0" anchor="ctr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4</a:t>
                      </a:r>
                      <a:r>
                        <a:rPr lang="en-US" sz="1800" b="1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ICT Development Index (IDI)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Measuring </a:t>
                      </a:r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the Information Society Report : ITU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ประกาศปลายเดือน</a:t>
                      </a:r>
                      <a:r>
                        <a:rPr lang="th-TH" sz="1800" u="none" strike="noStrike" baseline="0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พ.ย.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74 (167)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81 (166)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</a:p>
                  </a:txBody>
                  <a:tcPr marL="0" marR="0" marT="0" marB="0" anchor="ctr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5</a:t>
                      </a:r>
                      <a:r>
                        <a:rPr lang="en-US" sz="1800" b="1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IMD World Competitiveness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28 (61)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30 (61)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29 (60)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IMD </a:t>
                      </a:r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World Competitiveness Yearbook : IMD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Wingdings" panose="05000000000000000000" pitchFamily="2" charset="2"/>
                        </a:rPr>
                        <a:t>ê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Wingdings" panose="05000000000000000000" pitchFamily="2" charset="2"/>
                        </a:rPr>
                        <a:t>ê</a:t>
                      </a:r>
                    </a:p>
                  </a:txBody>
                  <a:tcPr marL="0" marR="0" marT="0" marB="0" anchor="ctr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800" u="sng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อันดับด้าน </a:t>
                      </a:r>
                      <a:r>
                        <a:rPr lang="en-US" sz="1800" u="sng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Technological Infrastructure</a:t>
                      </a:r>
                      <a:endParaRPr lang="en-US" sz="1800" b="1" i="0" u="sng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42 (61)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44 (61)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41 (60)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</a:tr>
              <a:tr h="17642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Wingdings" panose="05000000000000000000" pitchFamily="2" charset="2"/>
                        </a:rPr>
                        <a:t>ê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Wingdings" panose="05000000000000000000" pitchFamily="2" charset="2"/>
                        </a:rPr>
                        <a:t>é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80780" y="6492875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45</a:t>
            </a:fld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948375" y="266625"/>
            <a:ext cx="5247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ขีดความสามารถในการแข่งขันของประเทศไทย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9427" y="152777"/>
            <a:ext cx="1014740" cy="8997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004" y="266625"/>
            <a:ext cx="720423" cy="7471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17" y="105773"/>
            <a:ext cx="1415449" cy="106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4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348" y="5083815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th-TH" sz="4800" b="1" dirty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ขอบคุณ</a:t>
            </a:r>
            <a:endParaRPr lang="en-US" sz="4800" b="1" dirty="0">
              <a:solidFill>
                <a:schemeClr val="accent1">
                  <a:lumMod val="50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6F46B-83B6-4D74-95D8-FEBCB32F33BA}" type="slidenum">
              <a:rPr lang="en-US" sz="1600" smtClean="0"/>
              <a:pPr/>
              <a:t>46</a:t>
            </a:fld>
            <a:endParaRPr lang="en-US" sz="1600"/>
          </a:p>
        </p:txBody>
      </p:sp>
      <p:sp>
        <p:nvSpPr>
          <p:cNvPr id="3" name="TextBox 2"/>
          <p:cNvSpPr txBox="1"/>
          <p:nvPr/>
        </p:nvSpPr>
        <p:spPr>
          <a:xfrm>
            <a:off x="2685031" y="6075145"/>
            <a:ext cx="4171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www.digitalthailand.in.th/</a:t>
            </a:r>
            <a:endParaRPr lang="en-US" sz="3600" dirty="0">
              <a:solidFill>
                <a:schemeClr val="accent1">
                  <a:lumMod val="50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8" name="Picture 7" descr="QR Cod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9814" y="4118583"/>
            <a:ext cx="1401768" cy="14017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863" y="2966384"/>
            <a:ext cx="1405719" cy="13130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" t="13779" r="3894" b="30535"/>
          <a:stretch/>
        </p:blipFill>
        <p:spPr>
          <a:xfrm>
            <a:off x="295423" y="97663"/>
            <a:ext cx="8707900" cy="2466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48937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89534" y="1678075"/>
            <a:ext cx="5820378" cy="4410520"/>
            <a:chOff x="776877" y="1473220"/>
            <a:chExt cx="5820378" cy="44105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877" y="1473220"/>
              <a:ext cx="5820378" cy="441052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421" y="1795819"/>
              <a:ext cx="1174828" cy="97254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6198" y="1813394"/>
              <a:ext cx="1227363" cy="878951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847" y="3141098"/>
              <a:ext cx="1265601" cy="12112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0352" y="3220081"/>
              <a:ext cx="1079460" cy="95546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0778" y="3278273"/>
              <a:ext cx="858938" cy="90414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4748" y="4500005"/>
              <a:ext cx="1020439" cy="99670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3587" y="4538681"/>
              <a:ext cx="1236076" cy="104712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9978" y="190738"/>
            <a:ext cx="6931009" cy="804466"/>
          </a:xfrm>
        </p:spPr>
        <p:txBody>
          <a:bodyPr>
            <a:normAutofit/>
          </a:bodyPr>
          <a:lstStyle/>
          <a:p>
            <a:pPr algn="ctr"/>
            <a:r>
              <a:rPr lang="th-TH" b="1" dirty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บริบทความท้าทายในการพัฒนาประเทศไทย</a:t>
            </a:r>
            <a:endParaRPr lang="en-US" b="1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6565456" y="6351806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z="1200" smtClean="0"/>
              <a:pPr/>
              <a:t>5</a:t>
            </a:fld>
            <a:endParaRPr lang="en-US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923274" y="1281224"/>
            <a:ext cx="2510624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th-TH" sz="2000" b="1" dirty="0">
                <a:solidFill>
                  <a:srgbClr val="FF000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ก้าวข้ามกับดักรายได้ปานกลาง</a:t>
            </a:r>
            <a:endParaRPr lang="en-US" sz="2000" b="1" dirty="0">
              <a:solidFill>
                <a:srgbClr val="FF000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26588" y="995204"/>
            <a:ext cx="347773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th-TH" sz="2000" b="1" dirty="0">
                <a:solidFill>
                  <a:srgbClr val="FF000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พัฒนาขีดความสามารถของเกษตร อุตสาหกรรม และบริการ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3899" y="3217605"/>
            <a:ext cx="2183558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ปรับตัวและฉกฉวยโอกาส</a:t>
            </a:r>
            <a:r>
              <a:rPr lang="th-TH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จากเวทีการค้าและการลงทุนระดับโลก</a:t>
            </a:r>
            <a:endParaRPr lang="th-TH" sz="2000" b="1" dirty="0">
              <a:solidFill>
                <a:schemeClr val="tx1">
                  <a:lumMod val="75000"/>
                  <a:lumOff val="25000"/>
                </a:schemeClr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47590" y="2413853"/>
            <a:ext cx="2161414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th-TH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แก้ปัญหาความเหลื่อมล้ำของสังคม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06294" y="3217605"/>
            <a:ext cx="1526508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th-TH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บริหารจัดการสังคมผู้สูงอายุ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06042" y="5297695"/>
            <a:ext cx="1498282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th-TH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su" panose="02000506040000020003" pitchFamily="2" charset="-34"/>
                <a:cs typeface="Rsu" panose="02000506040000020003" pitchFamily="2" charset="-34"/>
              </a:rPr>
              <a:t>แก้ปัญหา</a:t>
            </a:r>
            <a:r>
              <a:rPr lang="th-TH" sz="2000" b="1" dirty="0">
                <a:solidFill>
                  <a:srgbClr val="FF000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คอรัปชั่น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7120" y="5369429"/>
            <a:ext cx="2893861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>
                <a:solidFill>
                  <a:srgbClr val="FF000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พัฒนาศักยภาพคนในประเทศ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672" y="6143696"/>
            <a:ext cx="8830101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 smtClean="0">
                <a:latin typeface="Rsu" panose="02000506040000020003" pitchFamily="2" charset="-34"/>
                <a:cs typeface="Rsu" panose="02000506040000020003" pitchFamily="2" charset="-34"/>
              </a:rPr>
              <a:t>เทคโนโลยีดิจิทัลในรูปแบบที่เหมาะสมสามารถช่วยในการจัดการปัญหาเหล่านี้ได้อย่างทั่วถึงและมีประสิทธิภาพ</a:t>
            </a:r>
            <a:endParaRPr lang="th-TH" sz="2000" b="1" dirty="0"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52892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12368" y="6496093"/>
            <a:ext cx="784337" cy="3643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B32B7B6-ABEA-405C-9BC0-4906E6BC66D2}" type="slidenum">
              <a:rPr lang="th-TH" smtClean="0"/>
              <a:pPr>
                <a:defRPr/>
              </a:pPr>
              <a:t>6</a:t>
            </a:fld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7"/>
            <a:ext cx="2153218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218" y="0"/>
            <a:ext cx="6943487" cy="34717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53218" y="3636221"/>
            <a:ext cx="7231467" cy="562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en-US" sz="3300" b="1" dirty="0">
                <a:solidFill>
                  <a:srgbClr val="C00000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Big Data </a:t>
            </a:r>
            <a:r>
              <a:rPr lang="th-TH" sz="3300" b="1" dirty="0">
                <a:solidFill>
                  <a:srgbClr val="C00000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และ </a:t>
            </a:r>
            <a:r>
              <a:rPr lang="en-US" sz="3300" b="1" dirty="0">
                <a:solidFill>
                  <a:srgbClr val="C00000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Analytics – </a:t>
            </a:r>
            <a:r>
              <a:rPr lang="th-TH" sz="3300" b="1" dirty="0">
                <a:solidFill>
                  <a:srgbClr val="C00000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rPr>
              <a:t>ทรัพยากรแหล่งใหม่ของโลก</a:t>
            </a:r>
            <a:endParaRPr lang="en-US" sz="3300" b="1" dirty="0">
              <a:solidFill>
                <a:srgbClr val="C00000"/>
              </a:solidFill>
              <a:latin typeface="RSU" panose="02000506040000020003" pitchFamily="2" charset="-34"/>
              <a:ea typeface="+mj-ea"/>
              <a:cs typeface="RSU" panose="02000506040000020003" pitchFamily="2" charset="-34"/>
            </a:endParaRPr>
          </a:p>
        </p:txBody>
      </p:sp>
      <p:sp>
        <p:nvSpPr>
          <p:cNvPr id="7" name="Oval 6"/>
          <p:cNvSpPr/>
          <p:nvPr/>
        </p:nvSpPr>
        <p:spPr>
          <a:xfrm>
            <a:off x="2380735" y="4476338"/>
            <a:ext cx="1901372" cy="17417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Big Data </a:t>
            </a:r>
            <a:br>
              <a:rPr lang="en-US" dirty="0" smtClean="0"/>
            </a:br>
            <a:r>
              <a:rPr lang="en-US" dirty="0" smtClean="0"/>
              <a:t>of </a:t>
            </a:r>
          </a:p>
          <a:p>
            <a:pPr algn="ctr"/>
            <a:r>
              <a:rPr lang="en-US" dirty="0" smtClean="0"/>
              <a:t>Healthcare Data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509624" y="4685475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2000" dirty="0">
                <a:cs typeface="RSU" panose="02000506040000020003"/>
              </a:rPr>
              <a:t>ข้อมูลสุขภาพ (</a:t>
            </a:r>
            <a:r>
              <a:rPr lang="en-US" sz="2000" dirty="0">
                <a:cs typeface="RSU" panose="02000506040000020003"/>
              </a:rPr>
              <a:t>personal health and wellness) </a:t>
            </a:r>
          </a:p>
          <a:p>
            <a:r>
              <a:rPr lang="th-TH" sz="2000" dirty="0">
                <a:cs typeface="RSU" panose="02000506040000020003"/>
              </a:rPr>
              <a:t>ข้อมูลโรงพยาบาล (</a:t>
            </a:r>
            <a:r>
              <a:rPr lang="en-US" sz="2000" dirty="0">
                <a:cs typeface="RSU" panose="02000506040000020003"/>
              </a:rPr>
              <a:t>hospital) </a:t>
            </a:r>
          </a:p>
          <a:p>
            <a:r>
              <a:rPr lang="th-TH" sz="2000" dirty="0">
                <a:cs typeface="RSU" panose="02000506040000020003"/>
              </a:rPr>
              <a:t>ข้อมูล </a:t>
            </a:r>
            <a:r>
              <a:rPr lang="en-US" sz="2000" dirty="0">
                <a:cs typeface="RSU" panose="02000506040000020003"/>
              </a:rPr>
              <a:t>public health </a:t>
            </a:r>
          </a:p>
          <a:p>
            <a:r>
              <a:rPr lang="th-TH" sz="2000" dirty="0">
                <a:cs typeface="RSU" panose="02000506040000020003"/>
              </a:rPr>
              <a:t>ข้อมูล </a:t>
            </a:r>
            <a:r>
              <a:rPr lang="en-US" sz="2000" dirty="0">
                <a:cs typeface="RSU" panose="02000506040000020003"/>
              </a:rPr>
              <a:t>personal health </a:t>
            </a:r>
            <a:r>
              <a:rPr lang="th-TH" sz="2000" dirty="0">
                <a:cs typeface="RSU" panose="02000506040000020003"/>
              </a:rPr>
              <a:t>กับ </a:t>
            </a:r>
            <a:r>
              <a:rPr lang="en-US" sz="2000" dirty="0">
                <a:cs typeface="RSU" panose="02000506040000020003"/>
              </a:rPr>
              <a:t>IoT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80734" y="6496093"/>
            <a:ext cx="653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Image: http://www.ibmbigdatahub.com/infographic/flood-big-data</a:t>
            </a:r>
          </a:p>
        </p:txBody>
      </p:sp>
    </p:spTree>
    <p:extLst>
      <p:ext uri="{BB962C8B-B14F-4D97-AF65-F5344CB8AC3E}">
        <p14:creationId xmlns:p14="http://schemas.microsoft.com/office/powerpoint/2010/main" val="3459181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2907"/>
            <a:ext cx="249157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+mj-lt"/>
              </a:rPr>
              <a:t>Sensors in smart phones</a:t>
            </a:r>
            <a:endParaRPr lang="en-US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626" y="3481791"/>
            <a:ext cx="3096186" cy="2784538"/>
          </a:xfrm>
        </p:spPr>
        <p:txBody>
          <a:bodyPr>
            <a:normAutofit fontScale="85000" lnSpcReduction="10000"/>
          </a:bodyPr>
          <a:lstStyle/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>
                <a:latin typeface="+mn-lt"/>
              </a:rPr>
              <a:t>Microphones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>
                <a:latin typeface="+mn-lt"/>
              </a:rPr>
              <a:t>Cameras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>
                <a:latin typeface="+mn-lt"/>
              </a:rPr>
              <a:t>Video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>
                <a:latin typeface="+mn-lt"/>
              </a:rPr>
              <a:t>Ambient Light sensor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>
                <a:latin typeface="+mn-lt"/>
              </a:rPr>
              <a:t>Moisture sensor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>
                <a:latin typeface="+mn-lt"/>
              </a:rPr>
              <a:t>Temperature sensor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>
                <a:latin typeface="+mn-lt"/>
              </a:rPr>
              <a:t>Blood vessel reader</a:t>
            </a:r>
          </a:p>
          <a:p>
            <a:pPr>
              <a:tabLst>
                <a:tab pos="3429000" algn="l"/>
                <a:tab pos="5534025" algn="l"/>
              </a:tabLst>
            </a:pPr>
            <a:endParaRPr lang="en-US" dirty="0" smtClean="0">
              <a:latin typeface="+mn-lt"/>
            </a:endParaRPr>
          </a:p>
          <a:p>
            <a:pPr>
              <a:tabLst>
                <a:tab pos="2483644" algn="l"/>
                <a:tab pos="5226844" algn="l"/>
              </a:tabLst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12368" y="6496093"/>
            <a:ext cx="784337" cy="3643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B32B7B6-ABEA-405C-9BC0-4906E6BC66D2}" type="slidenum">
              <a:rPr lang="th-TH" smtClean="0"/>
              <a:pPr>
                <a:defRPr/>
              </a:pPr>
              <a:t>7</a:t>
            </a:fld>
            <a:endParaRPr lang="th-TH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087" y="565711"/>
            <a:ext cx="2164976" cy="2164976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>
            <a:off x="4450976" y="1089212"/>
            <a:ext cx="739589" cy="1331259"/>
          </a:xfrm>
          <a:custGeom>
            <a:avLst/>
            <a:gdLst>
              <a:gd name="connsiteX0" fmla="*/ 0 w 739589"/>
              <a:gd name="connsiteY0" fmla="*/ 0 h 1331259"/>
              <a:gd name="connsiteX1" fmla="*/ 739589 w 739589"/>
              <a:gd name="connsiteY1" fmla="*/ 551329 h 1331259"/>
              <a:gd name="connsiteX2" fmla="*/ 107577 w 739589"/>
              <a:gd name="connsiteY2" fmla="*/ 1331259 h 1331259"/>
              <a:gd name="connsiteX3" fmla="*/ 107577 w 739589"/>
              <a:gd name="connsiteY3" fmla="*/ 1331259 h 133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589" h="1331259">
                <a:moveTo>
                  <a:pt x="0" y="0"/>
                </a:moveTo>
                <a:lnTo>
                  <a:pt x="739589" y="551329"/>
                </a:lnTo>
                <a:lnTo>
                  <a:pt x="107577" y="1331259"/>
                </a:lnTo>
                <a:lnTo>
                  <a:pt x="107577" y="1331259"/>
                </a:lnTo>
              </a:path>
            </a:pathLst>
          </a:cu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648809" y="1078380"/>
            <a:ext cx="739589" cy="1331259"/>
          </a:xfrm>
          <a:custGeom>
            <a:avLst/>
            <a:gdLst>
              <a:gd name="connsiteX0" fmla="*/ 0 w 739589"/>
              <a:gd name="connsiteY0" fmla="*/ 0 h 1331259"/>
              <a:gd name="connsiteX1" fmla="*/ 739589 w 739589"/>
              <a:gd name="connsiteY1" fmla="*/ 551329 h 1331259"/>
              <a:gd name="connsiteX2" fmla="*/ 107577 w 739589"/>
              <a:gd name="connsiteY2" fmla="*/ 1331259 h 1331259"/>
              <a:gd name="connsiteX3" fmla="*/ 107577 w 739589"/>
              <a:gd name="connsiteY3" fmla="*/ 1331259 h 133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589" h="1331259">
                <a:moveTo>
                  <a:pt x="0" y="0"/>
                </a:moveTo>
                <a:lnTo>
                  <a:pt x="739589" y="551329"/>
                </a:lnTo>
                <a:lnTo>
                  <a:pt x="107577" y="1331259"/>
                </a:lnTo>
                <a:lnTo>
                  <a:pt x="107577" y="1331259"/>
                </a:lnTo>
              </a:path>
            </a:pathLst>
          </a:cu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570954" y="1355811"/>
            <a:ext cx="1048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6"/>
                </a:solidFill>
                <a:latin typeface="RSU"/>
              </a:rPr>
              <a:t>Data</a:t>
            </a:r>
            <a:endParaRPr lang="en-US" sz="3200" dirty="0">
              <a:solidFill>
                <a:schemeClr val="accent6"/>
              </a:solidFill>
              <a:latin typeface="RSU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58460" y="565711"/>
            <a:ext cx="1048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RSU"/>
              </a:rPr>
              <a:t>Data</a:t>
            </a:r>
            <a:endParaRPr lang="en-US" sz="3200" dirty="0">
              <a:solidFill>
                <a:srgbClr val="C00000"/>
              </a:solidFill>
              <a:latin typeface="RSU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3150" y="1617041"/>
            <a:ext cx="1048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5"/>
                </a:solidFill>
                <a:latin typeface="RSU"/>
              </a:rPr>
              <a:t>Data</a:t>
            </a:r>
            <a:endParaRPr lang="en-US" sz="3200" dirty="0">
              <a:solidFill>
                <a:schemeClr val="accent5"/>
              </a:solidFill>
              <a:latin typeface="RSU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35729" y="2173863"/>
            <a:ext cx="1048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/>
                </a:solidFill>
                <a:latin typeface="RSU"/>
              </a:rPr>
              <a:t>Data</a:t>
            </a:r>
            <a:endParaRPr lang="en-US" sz="3200" dirty="0">
              <a:solidFill>
                <a:schemeClr val="tx2"/>
              </a:solidFill>
              <a:latin typeface="RSU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70911" y="1032266"/>
            <a:ext cx="1048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4"/>
                </a:solidFill>
                <a:latin typeface="RSU"/>
              </a:rPr>
              <a:t>Data</a:t>
            </a:r>
            <a:endParaRPr lang="en-US" sz="3200" dirty="0">
              <a:solidFill>
                <a:schemeClr val="accent4"/>
              </a:solidFill>
              <a:latin typeface="RSU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72395" y="2111549"/>
            <a:ext cx="1048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RSU"/>
              </a:rPr>
              <a:t>Data</a:t>
            </a:r>
            <a:endParaRPr lang="en-US" sz="3200" dirty="0">
              <a:latin typeface="RSU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4132624" y="3481791"/>
            <a:ext cx="3051975" cy="2491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/>
              <a:t>GPS/GNSS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/>
              <a:t>Accelerometers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/>
              <a:t>Gyroscope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/>
              <a:t>Compass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/>
              <a:t>Very precise clock</a:t>
            </a:r>
          </a:p>
          <a:p>
            <a:pPr>
              <a:tabLst>
                <a:tab pos="3429000" algn="l"/>
                <a:tab pos="5534025" algn="l"/>
              </a:tabLst>
            </a:pPr>
            <a:r>
              <a:rPr lang="en-US" dirty="0" smtClean="0"/>
              <a:t>Fingerprint reader</a:t>
            </a:r>
          </a:p>
          <a:p>
            <a:pPr>
              <a:tabLst>
                <a:tab pos="3429000" algn="l"/>
                <a:tab pos="5534025" algn="l"/>
              </a:tabLst>
            </a:pPr>
            <a:endParaRPr lang="en-US" dirty="0" smtClean="0"/>
          </a:p>
          <a:p>
            <a:pPr>
              <a:tabLst>
                <a:tab pos="2483644" algn="l"/>
                <a:tab pos="5226844" algn="l"/>
              </a:tabLst>
            </a:pP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42047" y="6387353"/>
            <a:ext cx="711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Source</a:t>
            </a:r>
            <a:r>
              <a:rPr lang="en-US" sz="1600" dirty="0"/>
              <a:t>: </a:t>
            </a:r>
            <a:r>
              <a:rPr lang="en-US" sz="1600" dirty="0" err="1"/>
              <a:t>Dr.Thaweesak</a:t>
            </a:r>
            <a:r>
              <a:rPr lang="en-US" sz="1600" dirty="0"/>
              <a:t> </a:t>
            </a:r>
            <a:r>
              <a:rPr lang="en-US" sz="1600" dirty="0" err="1"/>
              <a:t>Koanantakool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80368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12368" y="6496093"/>
            <a:ext cx="784337" cy="3643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B32B7B6-ABEA-405C-9BC0-4906E6BC66D2}" type="slidenum">
              <a:rPr lang="th-TH" smtClean="0"/>
              <a:pPr>
                <a:defRPr/>
              </a:pPr>
              <a:t>8</a:t>
            </a:fld>
            <a:endParaRPr lang="th-TH"/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461" y="7145"/>
            <a:ext cx="8044574" cy="597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49873" y="5981982"/>
            <a:ext cx="591995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Source: http://digitalhealthpost.com/wp-content/uploads/2014/08/infographic_dh.jpg</a:t>
            </a:r>
          </a:p>
        </p:txBody>
      </p:sp>
    </p:spTree>
    <p:extLst>
      <p:ext uri="{BB962C8B-B14F-4D97-AF65-F5344CB8AC3E}">
        <p14:creationId xmlns:p14="http://schemas.microsoft.com/office/powerpoint/2010/main" val="844985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4547" y="181499"/>
            <a:ext cx="7543800" cy="7461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h-TH" b="1" dirty="0">
                <a:solidFill>
                  <a:srgbClr val="0070C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ค่าใช้จ่ายในการถอดรหัสพันธุกรรมที่ลดลงเร็วมาก</a:t>
            </a:r>
            <a:endParaRPr lang="en-US" b="1" dirty="0">
              <a:solidFill>
                <a:srgbClr val="0070C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12368" y="6496093"/>
            <a:ext cx="784337" cy="3643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B32B7B6-ABEA-405C-9BC0-4906E6BC66D2}" type="slidenum">
              <a:rPr lang="th-TH" smtClean="0"/>
              <a:pPr>
                <a:defRPr/>
              </a:pPr>
              <a:t>9</a:t>
            </a:fld>
            <a:endParaRPr lang="th-TH"/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610" y="819550"/>
            <a:ext cx="6943726" cy="468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2514" y="5965031"/>
            <a:ext cx="7789854" cy="562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300" b="1">
                <a:solidFill>
                  <a:srgbClr val="0070C0"/>
                </a:solidFill>
                <a:latin typeface="Rsu" panose="02000506040000020003" pitchFamily="2" charset="-34"/>
                <a:ea typeface="+mj-ea"/>
                <a:cs typeface="Rsu" panose="02000506040000020003" pitchFamily="2" charset="-34"/>
              </a:defRPr>
            </a:lvl1pPr>
          </a:lstStyle>
          <a:p>
            <a:r>
              <a:rPr lang="th-TH" sz="1800" dirty="0">
                <a:solidFill>
                  <a:schemeClr val="tx1"/>
                </a:solidFill>
              </a:rPr>
              <a:t>อีกไม่เกินสามปี บริการถอดรหัสพันธุกรรมให้แก่บุคคลทั่วไป จะมีราคาไม่เกิน</a:t>
            </a:r>
            <a:r>
              <a:rPr lang="en-US" sz="1800" dirty="0">
                <a:solidFill>
                  <a:schemeClr val="tx1"/>
                </a:solidFill>
              </a:rPr>
              <a:t> 1000 </a:t>
            </a:r>
            <a:r>
              <a:rPr lang="th-TH" sz="1800" dirty="0">
                <a:solidFill>
                  <a:schemeClr val="tx1"/>
                </a:solidFill>
              </a:rPr>
              <a:t>เหรียญสหรัฐ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211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4722</TotalTime>
  <Words>4591</Words>
  <Application>Microsoft Office PowerPoint</Application>
  <PresentationFormat>On-screen Show (4:3)</PresentationFormat>
  <Paragraphs>749</Paragraphs>
  <Slides>46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67" baseType="lpstr">
      <vt:lpstr>Tahoma</vt:lpstr>
      <vt:lpstr>Calibri</vt:lpstr>
      <vt:lpstr>TH Sarabun New</vt:lpstr>
      <vt:lpstr>Times New Roman</vt:lpstr>
      <vt:lpstr>RSU</vt:lpstr>
      <vt:lpstr>Calibri Light</vt:lpstr>
      <vt:lpstr>Wingdings</vt:lpstr>
      <vt:lpstr>Browallia New</vt:lpstr>
      <vt:lpstr>Courier New</vt:lpstr>
      <vt:lpstr>Gill Sans</vt:lpstr>
      <vt:lpstr>Cordia New</vt:lpstr>
      <vt:lpstr>Helvetica</vt:lpstr>
      <vt:lpstr>TH SarabunPSK</vt:lpstr>
      <vt:lpstr>Sukhumvit Set Text</vt:lpstr>
      <vt:lpstr>TH SarabunIT๙</vt:lpstr>
      <vt:lpstr>Sketch Gothic Light</vt:lpstr>
      <vt:lpstr>MS PGothic</vt:lpstr>
      <vt:lpstr>ヒラギノ角ゴ ProN W3</vt:lpstr>
      <vt:lpstr>RSU</vt:lpstr>
      <vt:lpstr>Arial</vt:lpstr>
      <vt:lpstr>Office Theme</vt:lpstr>
      <vt:lpstr>การพัฒนาดิจิทัล เพื่อเศรษฐกิจและสังคมไทย:  อนาคตและเป้าหมายของประเทศ</vt:lpstr>
      <vt:lpstr>PowerPoint Presentation</vt:lpstr>
      <vt:lpstr>เทคโนโลยีดิจิทัลกับการเปลี่ยนแปลงทางเศรษฐกิจและสังคม</vt:lpstr>
      <vt:lpstr>เทคโนโลยีที่ส่งผลต่อระบบเศรษฐกิจและสังคมยุคดิจิทัล</vt:lpstr>
      <vt:lpstr>บริบทความท้าทายในการพัฒนาประเทศไทย</vt:lpstr>
      <vt:lpstr>PowerPoint Presentation</vt:lpstr>
      <vt:lpstr>Sensors in smart phones</vt:lpstr>
      <vt:lpstr>PowerPoint Presentation</vt:lpstr>
      <vt:lpstr>ค่าใช้จ่ายในการถอดรหัสพันธุกรรมที่ลดลงเร็วมาก</vt:lpstr>
      <vt:lpstr>PowerPoint Presentation</vt:lpstr>
      <vt:lpstr>PowerPoint Presentation</vt:lpstr>
      <vt:lpstr>ทิศทางการพัฒนาประเทศตามแผนพัฒนาดิจิทัลเพื่อเศรษฐกิจและสังคม - ดิจิทัลไทยแลนด์</vt:lpstr>
      <vt:lpstr>การพัฒนาเศรษฐกิจสังคมดิจิทัลนำไปสู่...</vt:lpstr>
      <vt:lpstr>PowerPoint Presentation</vt:lpstr>
      <vt:lpstr>ภูมิทัศน์ดิจิทัลของไทยในระยะเวลา ๒๐ ปี</vt:lpstr>
      <vt:lpstr>PowerPoint Presentation</vt:lpstr>
      <vt:lpstr>ยุทธศาสตร์</vt:lpstr>
      <vt:lpstr>  การขับเคลื่อนแผนพัฒนาดิจิทัลเพื่อเศรษฐกิจและสังคมใน Healthcare Industry  </vt:lpstr>
      <vt:lpstr>โครงการพัฒนาระบบระเบียนสุขภาพอิเล็กทรอนิกส์ส่วนบุคคล เพื่อการบริการด้านสาธารณสุข</vt:lpstr>
      <vt:lpstr>ขอบเขตการขยายผลระยะที่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ส่งเสริม  SMEs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การขับเคลื่อนและการเตรียมความพร้อมของประเทศสู่ดิจิทัลไทยแลนด์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ขอบคุณ</vt:lpstr>
    </vt:vector>
  </TitlesOfParts>
  <Company>nstda.or.th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สไลด์การพัฒนาดิจิทัลเพื่อเศรษฐกิจและสังคมไทย : อนาคตและเป้าหมายของประเทศ</dc:title>
  <dc:creator>กระทรวงเทคโนโลยีสารสนเทศและการสื่อสาร</dc:creator>
  <cp:lastModifiedBy>Administrator</cp:lastModifiedBy>
  <cp:revision>316</cp:revision>
  <dcterms:created xsi:type="dcterms:W3CDTF">2016-08-10T02:31:04Z</dcterms:created>
  <dcterms:modified xsi:type="dcterms:W3CDTF">2017-05-18T06:14:20Z</dcterms:modified>
</cp:coreProperties>
</file>