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0" r:id="rId2"/>
    <p:sldId id="266" r:id="rId3"/>
    <p:sldId id="287" r:id="rId4"/>
    <p:sldId id="290" r:id="rId5"/>
    <p:sldId id="291" r:id="rId6"/>
    <p:sldId id="289" r:id="rId7"/>
    <p:sldId id="288" r:id="rId8"/>
    <p:sldId id="292" r:id="rId9"/>
    <p:sldId id="274" r:id="rId10"/>
    <p:sldId id="285" r:id="rId11"/>
    <p:sldId id="293" r:id="rId12"/>
    <p:sldId id="295" r:id="rId13"/>
    <p:sldId id="294" r:id="rId14"/>
    <p:sldId id="296" r:id="rId15"/>
    <p:sldId id="277" r:id="rId16"/>
    <p:sldId id="278" r:id="rId17"/>
    <p:sldId id="279" r:id="rId18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1"/>
      <p:bold r:id="rId22"/>
      <p:italic r:id="rId23"/>
      <p:boldItalic r:id="rId24"/>
    </p:embeddedFont>
    <p:embeddedFont>
      <p:font typeface="Dotum" panose="020B0600000101010101" pitchFamily="34" charset="-127"/>
      <p:regular r:id="rId25"/>
    </p:embeddedFont>
    <p:embeddedFont>
      <p:font typeface="TH Sarabun New" panose="020B0500040200020003" pitchFamily="34" charset="-34"/>
      <p:regular r:id="rId26"/>
      <p:bold r:id="rId27"/>
      <p:italic r:id="rId28"/>
      <p:boldItalic r:id="rId29"/>
    </p:embeddedFont>
    <p:embeddedFont>
      <p:font typeface="Cordia New" panose="020B0304020202020204" pitchFamily="34" charset="-34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440" y="646929"/>
            <a:ext cx="8155672" cy="54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4288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3568" y="4259987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เห็ดปลวก </a:t>
            </a:r>
            <a:endParaRPr lang="th-TH" sz="80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330722"/>
            <a:ext cx="3240359" cy="487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2283" y="3284984"/>
            <a:ext cx="4233888" cy="281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13704" y="372300"/>
            <a:ext cx="3497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.  </a:t>
            </a:r>
            <a:r>
              <a:rPr lang="th-TH" sz="2800" dirty="0" smtClean="0"/>
              <a:t>จาวปลวกเห็ด เห็น</a:t>
            </a:r>
            <a:r>
              <a:rPr lang="th-TH" sz="2800" dirty="0" smtClean="0">
                <a:solidFill>
                  <a:srgbClr val="FF0000"/>
                </a:solidFill>
              </a:rPr>
              <a:t>ตุ่มราเห็ดสีขาว</a:t>
            </a:r>
            <a:r>
              <a:rPr lang="th-TH" sz="2800" dirty="0" smtClean="0"/>
              <a:t>เต็มไปหมด</a:t>
            </a:r>
            <a:endParaRPr lang="th-TH" sz="2800" dirty="0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2085577" y="1209372"/>
            <a:ext cx="288033" cy="36824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9764" y="265661"/>
            <a:ext cx="4318937" cy="287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สี่เหลี่ยมผืนผ้า 9"/>
          <p:cNvSpPr/>
          <p:nvPr/>
        </p:nvSpPr>
        <p:spPr>
          <a:xfrm>
            <a:off x="4727064" y="5252391"/>
            <a:ext cx="30243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จอมปลวกหรือโพนปลวก</a:t>
            </a:r>
          </a:p>
          <a:p>
            <a:pPr algn="ctr"/>
            <a:r>
              <a:rPr lang="th-TH" sz="2800" dirty="0" smtClean="0">
                <a:solidFill>
                  <a:srgbClr val="FFFF00"/>
                </a:solidFill>
              </a:rPr>
              <a:t>ที่เคยเกิดเห็ดปลวกในป่า</a:t>
            </a:r>
            <a:endParaRPr lang="th-TH" sz="2800" dirty="0">
              <a:solidFill>
                <a:srgbClr val="FFFF00"/>
              </a:solidFill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668853" y="2663334"/>
            <a:ext cx="3497356" cy="52322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.  </a:t>
            </a:r>
            <a:r>
              <a:rPr lang="th-TH" sz="2800" dirty="0" smtClean="0">
                <a:solidFill>
                  <a:srgbClr val="FFFF00"/>
                </a:solidFill>
              </a:rPr>
              <a:t>ภายในจอมปลวกจะมี </a:t>
            </a:r>
            <a:r>
              <a:rPr lang="th-TH" sz="2800" dirty="0" smtClean="0">
                <a:solidFill>
                  <a:srgbClr val="FF0000"/>
                </a:solidFill>
              </a:rPr>
              <a:t>จาวปลวก</a:t>
            </a:r>
            <a:endParaRPr lang="th-TH" sz="2800" dirty="0">
              <a:solidFill>
                <a:srgbClr val="FF0000"/>
              </a:solidFill>
            </a:endParaRPr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 flipH="1" flipV="1">
            <a:off x="7236296" y="1471954"/>
            <a:ext cx="72008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 flipH="1" flipV="1">
            <a:off x="5924414" y="2294094"/>
            <a:ext cx="1152128" cy="4868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3491880" y="6282059"/>
            <a:ext cx="4865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/>
              <a:t>แหล่งข้อมูล  </a:t>
            </a:r>
            <a:r>
              <a:rPr lang="en-US" sz="2000" dirty="0" smtClean="0"/>
              <a:t>:</a:t>
            </a:r>
            <a:r>
              <a:rPr lang="th-TH" sz="2000" dirty="0" smtClean="0"/>
              <a:t>ลุงหนวดจากกลุ่มเพาะเลี้ยงเห็ดปลวก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720803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791564" cy="3610449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การจัดจำแนกชนิดเห็ดโคน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เห็ดโคน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จัดอยู่ในสกุล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นักอนุกรมวิธานเห็ดบางท่านเคยจัดไว้ในวงศ์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Tricholomataceae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และบางท่านจัดไว้ในวงศ์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Pluteaceae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แต่ในปัจจุบันถูกจัดอยู่ในวงศ์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Lyophyllaceae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เห็ดที่ต้องเจริญสัมพันธ์อยู่กับ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ที่อาศัยอ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ยู่ใต้ดินในแบบ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พึ่งพาอาศัย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ซึ่งกันและกัน ซึ่งจะอธิบายให้ทราบในหัวข้อต่อไป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การ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จำแนก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เห็ดโคนในระดับชนิดใช้รูปร่างลักษณะภายนอกที่เห็นด้วยตาเปล่า ได้แก่ (1) ขนาดของหมวกเห็ด (2) การมีหรือไม่มีวงแหวน รากเทียม และปุ่มนูนกลางหมวก (3) สีของหมวก (4) สีและรูปร่างของปุ่มนูนกลางหมวก (5) สีของรากเทียม และลักษณะที่ต้องตรวจดูภายใต้กล้องจุลทรรศน์ ได้แก่ เซลล์ที่เป็นหมัน หรือ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cystidium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ที่อยู่ที่ขอบครีบ 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เห็ดโคนเป็นเห็ดที่พบในแถบเขตร้อน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 ประเทศต่างๆ ใน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เอเซีย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ตะวันออกเฉียงใต้ ประเทศศรีลังกา ประเทศจีน (ตอนใต้) และทวีป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อาฟ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ริกากลาง (</a:t>
            </a:r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Pegler and </a:t>
            </a:r>
            <a:r>
              <a:rPr lang="en-US" sz="18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Vanhaecke</a:t>
            </a:r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1994)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88833" y="4330497"/>
            <a:ext cx="2112745" cy="1584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3011" y="4016519"/>
            <a:ext cx="1420670" cy="213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847722" y="4378875"/>
            <a:ext cx="2162630" cy="143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6573" y="4010692"/>
            <a:ext cx="1424543" cy="21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5537" y="4007184"/>
            <a:ext cx="1443452" cy="217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012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7344816" cy="4472425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ปลวกเลี้ยงราหรือ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ปลวกเลี้ยงเห็ด</a:t>
            </a:r>
          </a:p>
          <a:p>
            <a:pPr algn="thaiDist"/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มีอยู่ทั้งหมดประมาณ 1800 ชนิด แต่ปลวกที่อยู่ร่วมกับเห็ดโคนในแบบพึ่งพาอาศัยซึ่งกันและกันที่มีชื่อเรียกว่า ปลวกเลี้ยงราหรือปลวกเลี้ยงเห็ด (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fungus growing termite or mushroom growing termite)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มีประมาณ 100 ชนิด โดยปลวกเหล่านี้จัดอยู่ในวงศ์ย่อย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Macrotermitinae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ส่วนเห็ดโคนที่อยู่ร่วมกับปลวกมีประมาณ 20 ชนิด (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Bels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and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Pataragetvit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1982) 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สำหรับในประเทศไทยมีรายงานการพบเห็ดโคนทั้งหมด 17 ชนิด (สุมาลี, 2541)</a:t>
            </a:r>
          </a:p>
          <a:p>
            <a:pPr algn="thaiDist"/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endParaRPr lang="en-US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และภาพ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1528" y="3356992"/>
            <a:ext cx="712363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9253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4464496" cy="5345813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ปลวกเลี้ยงราหรือ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ปลวกเลี้ยงเห็ด</a:t>
            </a:r>
          </a:p>
          <a:p>
            <a:pPr algn="thaiDist"/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เหล่านี้จะสร้าง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ห้องเห็ด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fungus chamber)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จำนวนมากมาย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หลายห้องภายในจอมปลวก ห้องเห็ดเหล่านี้มีเส้นผ่าศูนย์กลางประมาณ 5-25 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cm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โดยพื้นล่างของห้องมีลักษณะแบน และเพดานห้องเป็นรูปโดม ผิวของพื้นล่าง ผนังห้อง และเพดานมีลักษณะเรียบ เป็นมัน เพราะถูกฉาบด้วยมูลเหลวๆ ที่ขับถ่ายออกมาจากตัวปลวก 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ภายในห้องเห็ด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นี้จะมี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สวนเห็ด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fungus garden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fungus comb)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หยุ่นคล้าย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ฟองน้ำและ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มีรูปร่างหยักไปมาคล้ายมันสมองหรือคล้ายปะการัง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ที่ปลวกสร้างขึ้นจากสิ่งขับถ่ายของมันเอง ซึ่งก็คือเนื้อไม้ที่ปลวกกินเข้าไปและผ่านการย่อยเพียงบางส่วนภายใน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ลำไส้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ของปลวก </a:t>
            </a:r>
            <a:endParaRPr lang="th-TH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และบนสวนเห็ดนี้มีเส้นใยราซึ่งย่อยสลายสวนเห็ดเป็นอาหารมาเจริญอยู่ เมื่อปลวกที่อยู่ภายในรังมากินสวนเห็ดเป็นอาหาร มันจะกินเส้นใยราเข้าไปด้วย ห้องเห็ดแต่ละห้องมีเส้นทางเดินของปลวกเป็นท่อขนาดเล็กเชื่อมต่อถึงกันได้ และภายในรังปลวกยังมีท่อขนาดใหญ่ที่มีปลายด้านหนึ่งเปิดออกที่ผิวรังหรือผิวจอมปลวก ท่อนี้คือท่อระบายอากาศ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346936"/>
            <a:ext cx="2664298" cy="355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5870" y="4053375"/>
            <a:ext cx="2844750" cy="21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3609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7416824" cy="2113334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ปลวกเลี้ยงราหรือ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ปลวกเลี้ยงเห็ด</a:t>
            </a:r>
          </a:p>
          <a:p>
            <a:pPr algn="thaiDist"/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ปลวกเลี้ยงรามีหลายชนิด เห็ดโคนก็มีหลายชนิดเช่นกัน ความสัมพันธ์ระหว่างชนิดเห็ดโคนกับชนิดปลวกไม่มีความเฉพาะเจาะจง กล่าวคือ มีเห็ดโคนหลายชนิดอยู่ร่วมได้กับปลวกหนึ่งชนิด และในทางกลับกันก็มีปลวกหลายชนิดที่มีความสัมพันธ์กับเห็ดโคนเพียงชนิดเดียว ยังมีเห็ดโคนอีก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กลุ่มหนึ่งที่ไม่มีรากเทียมคือ เห็ดโคนข้าวตอก 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เห็ดโคนพวกนี้มีขนาดเล็ก เส้นผ่านศูนย์กลางของหมวกประมาณ 2 ซ.ม. เริ่มจากการมีเส้นใยเห็ดเจริญเติบโตอยู่ในรังปลวก เมื่อถึงฤดูฝนปลวกจะขนชิ้นส่วนของสวนเห็ดขึ้นมาจากรัง แล้วเอามาวางไว้เหนือดิน ภายในเวลาเพียง 2 วัน จะเห็นดอกเห็ดโคนข้าวตอก ขนาดเล็กสีขาวขึ้นบนชิ้นส่วนของสวนเห็ดเต็มไปหมด         </a:t>
            </a:r>
            <a:endParaRPr lang="en-US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5795" y="2589245"/>
            <a:ext cx="2593747" cy="172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1642" y="2564904"/>
            <a:ext cx="2665756" cy="177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5215" y="4425206"/>
            <a:ext cx="2604327" cy="17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6590" y="4425206"/>
            <a:ext cx="2617108" cy="174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536" y="2975967"/>
            <a:ext cx="2107817" cy="317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55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416824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</a:t>
            </a:r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banhed432.blogspot.com/p/blog-page_3947.html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ลุงหนวดจากกลุ่มเพาะเลี้ยงเห็ดปลวก</a:t>
            </a:r>
          </a:p>
          <a:p>
            <a:pPr algn="thaiDist"/>
            <a:endParaRPr lang="en-US" sz="2800" dirty="0" smtClean="0"/>
          </a:p>
          <a:p>
            <a:pPr algn="thaiDist"/>
            <a:endParaRPr lang="th-TH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4590"/>
            <a:ext cx="8146727" cy="54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7920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 </a:t>
            </a:r>
          </a:p>
          <a:p>
            <a:pPr algn="ctr"/>
            <a:endParaRPr lang="th-TH" sz="9600" dirty="0" smtClean="0">
              <a:solidFill>
                <a:schemeClr val="bg1"/>
              </a:solidFill>
            </a:endParaRPr>
          </a:p>
          <a:p>
            <a:pPr algn="ctr"/>
            <a:r>
              <a:rPr lang="th-TH" sz="60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ประเทศไทยมีรายงานการพบเห็ดโคนทั้งหมด 17 ชนิด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877" y="602923"/>
            <a:ext cx="7932620" cy="527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60648"/>
            <a:ext cx="6624732" cy="440268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mushroom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เห็ดโคน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นำมารับประทานได้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รสชาติ อร่อยกว่าเห็ดอื่นๆ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87155" y="531459"/>
            <a:ext cx="3940829" cy="5187833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 หรือ </a:t>
            </a:r>
            <a:r>
              <a:rPr lang="th-TH" sz="4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</a:t>
            </a:r>
          </a:p>
          <a:p>
            <a:pPr algn="thaiDist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 มีชื่อในภาษาไทยว่า เห็ดโคน หรือเห็ดปลวก หรือเห็ดโคนปลวก มีชื่อสามัญภาษาอังกฤษว่า 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termite mushroom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จะมีชื่อวิทยาศาสตร์ที่เป็นชื่อแรกหรือชื่อสกุลว่า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เสมอ เช่น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clypeatus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aurantiacus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entolomoides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eurhizus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เป็นต้น (ชื่อ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ชื่อแรกหรือชื่อสกุล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ต้องไม่ใช่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ชื่ออื่นๆ) ด้วยเหตุที่ชื่อสกุลเป็น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ในบางครั้งจึงมีผู้เรียกชื่อเห็ดโคน เป็นภาษาอังกฤษว่า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mushroom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สาหรับรูปร่างลักษณะของเห็ดโคนมีรายละเอียดดังนี้</a:t>
            </a:r>
            <a:endParaRPr lang="th-TH" sz="2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7132" y="3501008"/>
            <a:ext cx="3781029" cy="2508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32" y="875501"/>
            <a:ext cx="3731069" cy="248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72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3" y="396735"/>
            <a:ext cx="7848871" cy="1376081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ลักษณะของ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หมวกเห็ดโคน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ยังอ่อนมีรูปร่างแบบ</a:t>
            </a:r>
            <a:r>
              <a:rPr lang="th-TH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กรวยคว่ำา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ชามคว่ำที่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มียอดนูนทู่หรือแหลม ซึ่งอาจเห็นได้อย่างเด่นชัดหรือไม่เด่นชัดก็ได้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83847" y="2189695"/>
            <a:ext cx="2058277" cy="136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35204" y="2189695"/>
            <a:ext cx="2058276" cy="136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8609" y="4200315"/>
            <a:ext cx="1339539" cy="178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646860" y="2175550"/>
            <a:ext cx="2100826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59729" y="4393320"/>
            <a:ext cx="1871456" cy="1403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14168" y="4466103"/>
            <a:ext cx="1830550" cy="121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226296" y="2154275"/>
            <a:ext cx="2100824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759186" y="2141735"/>
            <a:ext cx="2100824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7841" y="4628599"/>
            <a:ext cx="1800170" cy="135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994393" y="4425994"/>
            <a:ext cx="1805429" cy="135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397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632848" cy="3610449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ของหมวกเห็ดโคน</a:t>
            </a:r>
          </a:p>
          <a:p>
            <a:pPr algn="thaiDist"/>
            <a:r>
              <a:rPr lang="th-TH" sz="2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หมวกเห็ดโคน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เมื่อดอกแก่หมวกจะค่อย ๆ กางออกจนเกือบแบนราบ แต่ยังคงเห็นยอดนูนตรงกลางหมวกอยู่ ส่วนที่เป็นยอดนูนนี้เรียกว่า 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perforatorium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ซึ่งตามปกติจะมีสีเข้มกว่าสีของหมวกส่วนอื่น ๆ สีของหมวกมีได้ตั้งแต่สีครีม สีน้าตาลอ่อนปนเหลืองอ่อน สีน้าตาลปนเหลืองทอง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ปนแดง และสีเทา ผิวหมวกแห้งหรือหนืดเล็กน้อยเมื่อเปียกชื้น หรือเป็นมันคล้ายผิวของผ้าไหมและมีเส้นใยเรียงขนานกันเป็นเส้นรัศมี ขอบหมวกเมื่อดอกยังอ่อนจะตรงหรืองอโค้งเข้าหาก้านเล็กน้อย เมื่อหมวกกางออกสีของขอบหมวกจะอ่อนกว่าตรงกลางหมวก ขอบเรียบหรือแตกเป็นรอยหยักเล็ก ๆ หรือแตกเป็นแฉกใหญ่ เนื้อของหมวกมีสีขาวและแน่น ครีบไม่ยึดติดกับก้านหรือติดเพียงเล็กน้อย สีขาว สีครีม หรือ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อ่อนมากปนชมพู เป็นแผ่นบางและเรียงติดกันแน่น ครีบมีมากกว่า 1 ระดับ หรือมีลูกครีบ (</a:t>
            </a:r>
            <a:r>
              <a:rPr lang="en-US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lamellulae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88833" y="4330497"/>
            <a:ext cx="2112745" cy="1584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3011" y="4016519"/>
            <a:ext cx="1420670" cy="213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847722" y="4378875"/>
            <a:ext cx="2162630" cy="143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6573" y="4010692"/>
            <a:ext cx="1424543" cy="21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5537" y="4007184"/>
            <a:ext cx="1443452" cy="217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3607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404664"/>
            <a:ext cx="7488833" cy="2816240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</a:rPr>
              <a:t>รูปร่าง</a:t>
            </a:r>
            <a:r>
              <a:rPr lang="th-TH" sz="2400" b="1" dirty="0">
                <a:solidFill>
                  <a:schemeClr val="tx1"/>
                </a:solidFill>
              </a:rPr>
              <a:t>ลักษณะ</a:t>
            </a:r>
            <a:r>
              <a:rPr lang="th-TH" sz="2400" b="1" dirty="0" smtClean="0">
                <a:solidFill>
                  <a:schemeClr val="tx1"/>
                </a:solidFill>
              </a:rPr>
              <a:t>ของก้านดอก</a:t>
            </a:r>
          </a:p>
          <a:p>
            <a:pPr algn="thaiDist"/>
            <a:r>
              <a:rPr lang="th-TH" sz="1800" dirty="0" smtClean="0">
                <a:solidFill>
                  <a:schemeClr val="tx1"/>
                </a:solidFill>
              </a:rPr>
              <a:t>         </a:t>
            </a:r>
            <a:r>
              <a:rPr lang="th-TH" dirty="0" smtClean="0">
                <a:solidFill>
                  <a:schemeClr val="tx1"/>
                </a:solidFill>
              </a:rPr>
              <a:t>ก้าน</a:t>
            </a:r>
            <a:r>
              <a:rPr lang="th-TH" dirty="0">
                <a:solidFill>
                  <a:schemeClr val="tx1"/>
                </a:solidFill>
              </a:rPr>
              <a:t>ดอกติดอยู่ตรงกลางหมวก อาจมีวงแหวน (</a:t>
            </a:r>
            <a:r>
              <a:rPr lang="en-US" dirty="0">
                <a:solidFill>
                  <a:schemeClr val="tx1"/>
                </a:solidFill>
              </a:rPr>
              <a:t>annulus) </a:t>
            </a:r>
            <a:r>
              <a:rPr lang="th-TH" dirty="0">
                <a:solidFill>
                  <a:schemeClr val="tx1"/>
                </a:solidFill>
              </a:rPr>
              <a:t>หรือมีเยื่อบางๆ สั้นๆ (</a:t>
            </a:r>
            <a:r>
              <a:rPr lang="en-US" dirty="0">
                <a:solidFill>
                  <a:schemeClr val="tx1"/>
                </a:solidFill>
              </a:rPr>
              <a:t>Cortina) </a:t>
            </a:r>
            <a:r>
              <a:rPr lang="th-TH" dirty="0">
                <a:solidFill>
                  <a:schemeClr val="tx1"/>
                </a:solidFill>
              </a:rPr>
              <a:t>ติดอยู่เป็นวงรอบก้านตอนบน หรือไม่มีเลย ผิวก้านเรียบ สีขาวถึงสีครีม รูปทรงกระบอกหรือมีโคนก้านที่พอง</a:t>
            </a:r>
            <a:r>
              <a:rPr lang="th-TH" dirty="0" smtClean="0">
                <a:solidFill>
                  <a:schemeClr val="tx1"/>
                </a:solidFill>
              </a:rPr>
              <a:t>ใหญ่กว่า</a:t>
            </a:r>
            <a:r>
              <a:rPr lang="th-TH" dirty="0">
                <a:solidFill>
                  <a:schemeClr val="tx1"/>
                </a:solidFill>
              </a:rPr>
              <a:t>ปลายก้าน ก้านบางส่วนที่อาจเป็นส่วนใหญ่จะฝังอยู่ใต้ดินเชื่อมต่อดอกเห็ดกับสวนเห็ด (</a:t>
            </a:r>
            <a:r>
              <a:rPr lang="en-US" dirty="0">
                <a:solidFill>
                  <a:schemeClr val="tx1"/>
                </a:solidFill>
              </a:rPr>
              <a:t>fungus garden or fungus comb) </a:t>
            </a:r>
            <a:r>
              <a:rPr lang="th-TH" dirty="0" smtClean="0">
                <a:solidFill>
                  <a:schemeClr val="tx1"/>
                </a:solidFill>
              </a:rPr>
              <a:t>  ที่</a:t>
            </a:r>
            <a:r>
              <a:rPr lang="th-TH" dirty="0">
                <a:solidFill>
                  <a:schemeClr val="tx1"/>
                </a:solidFill>
              </a:rPr>
              <a:t>อยู่ใต้ดินภายในรังปลวก </a:t>
            </a:r>
            <a:r>
              <a:rPr lang="th-TH" dirty="0">
                <a:solidFill>
                  <a:srgbClr val="FF0000"/>
                </a:solidFill>
              </a:rPr>
              <a:t>ก้านส่วนที่อยู่ใต้ดินและยาวเรียวเชื่อมกับสวนเห็ด มีชื่อเรียกว่า รากเทียม </a:t>
            </a:r>
            <a:r>
              <a:rPr lang="th-TH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pseudorhiza</a:t>
            </a:r>
            <a:r>
              <a:rPr lang="en-US" dirty="0">
                <a:solidFill>
                  <a:schemeClr val="tx1"/>
                </a:solidFill>
              </a:rPr>
              <a:t>) </a:t>
            </a:r>
            <a:r>
              <a:rPr lang="th-TH" dirty="0">
                <a:solidFill>
                  <a:schemeClr val="tx1"/>
                </a:solidFill>
              </a:rPr>
              <a:t>ผิวของรากเทียมอาจมีสีเขียวอ่อนอมเหลือง </a:t>
            </a:r>
            <a:r>
              <a:rPr lang="th-TH" dirty="0" smtClean="0">
                <a:solidFill>
                  <a:schemeClr val="tx1"/>
                </a:solidFill>
              </a:rPr>
              <a:t>สีน้ำตาล</a:t>
            </a:r>
            <a:r>
              <a:rPr lang="th-TH" dirty="0">
                <a:solidFill>
                  <a:schemeClr val="tx1"/>
                </a:solidFill>
              </a:rPr>
              <a:t>อ่อน สีครีม หรือ</a:t>
            </a:r>
            <a:r>
              <a:rPr lang="th-TH" dirty="0" smtClean="0">
                <a:solidFill>
                  <a:schemeClr val="tx1"/>
                </a:solidFill>
              </a:rPr>
              <a:t>สีดำ </a:t>
            </a:r>
            <a:r>
              <a:rPr lang="th-TH" dirty="0">
                <a:solidFill>
                  <a:schemeClr val="tx1"/>
                </a:solidFill>
              </a:rPr>
              <a:t>รอยพิมพ์สปอร์ (</a:t>
            </a:r>
            <a:r>
              <a:rPr lang="en-US" dirty="0">
                <a:solidFill>
                  <a:schemeClr val="tx1"/>
                </a:solidFill>
              </a:rPr>
              <a:t>spore print) </a:t>
            </a:r>
            <a:r>
              <a:rPr lang="th-TH" dirty="0">
                <a:solidFill>
                  <a:schemeClr val="tx1"/>
                </a:solidFill>
              </a:rPr>
              <a:t>สีครีมหรือสีครีมปนชมพูอ่อน สปอร์รูปรี หรือรูปไข่ ผนังบางและเรียบ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/>
              <a:t>แหล่งข้อมูล  </a:t>
            </a:r>
            <a:r>
              <a:rPr lang="en-US" dirty="0"/>
              <a:t>:http://banhed432.blogspot.com/p/blog-page_3947.html</a:t>
            </a:r>
            <a:endParaRPr lang="th-TH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3519710"/>
            <a:ext cx="1624381" cy="244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6476" y="3519710"/>
            <a:ext cx="1836203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194313" y="3815191"/>
            <a:ext cx="2566894" cy="170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618050"/>
            <a:ext cx="1914476" cy="225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27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87155" y="531459"/>
            <a:ext cx="4228861" cy="5187833"/>
          </a:xfrm>
        </p:spPr>
        <p:txBody>
          <a:bodyPr/>
          <a:lstStyle>
            <a:extLst/>
          </a:lstStyle>
          <a:p>
            <a:pPr algn="thaiDist"/>
            <a:r>
              <a:rPr lang="th-TH" dirty="0" smtClean="0">
                <a:solidFill>
                  <a:schemeClr val="tx1"/>
                </a:solidFill>
              </a:rPr>
              <a:t>              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รังปลวกหรือจอมปลวกของปลวกเลี้ยงรา (ที่มา :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Bels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and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Pataragetvit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1982)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ใยราที่เจริญบนสวนเห็ดต่อมาจะรวมตัวกันเป็นก้อนกลมนูนขนาดเล็กมาก (เส้นผ่าศูนย์กลาง 0.5-1.5 ม.ม.) สีขาว ซึ่งก็คือโครงสร้างที่เรียกว่า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สปอร์โร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เชียม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sporodochium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เพราะ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ประกอบไปด้วยก้านชูสปอร์ (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conidiophore)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ที่มีรูปร่างแบบรูปกระบองสั้น ๆ อยู่รวมกันเป็นกระจุกและตรงปลายก้านเป็นที่เกิดของสปอร์แบบไม่อาศัยเพศที่มีชื่อว่า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conidium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ดังนั้นขั้นตอนนี้จึงเป็นการสืบพันธุ์แบบไม่อาศัยเพศของเห็ด ปลวกจะกินก้อนราเล็กๆ สีขาวนี้เป็นอาหารอย่าง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สม่ำเสมอ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จนเมื่อถึงฤดูฝน ก้อนราเล็กๆ สีขาวเหล่านี้จะเจริญเร็วมาก และรวมตัวกันเป็นก้อนใหญ่ยืดยาวสูงขึ้นไปเหนือห้องเห็ด ซึ่งส่วนที่งอกยืดยาวขึ้นไปนี้เรียกว่ารากเทียม (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pseudorhiza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มันจะงอกผ่านดินขึ้นมาแล้วสร้างดอกเห็ดที่ผิวของจอมปลวก และนี่ก็คือเห็ดโคน</a:t>
            </a:r>
            <a:endParaRPr lang="th-TH" sz="2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4404" y="3825130"/>
            <a:ext cx="3506712" cy="233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261" y="404664"/>
            <a:ext cx="2820099" cy="3316681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4010187" y="5676804"/>
            <a:ext cx="106631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 </a:t>
            </a: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V="1">
            <a:off x="4992261" y="5229201"/>
            <a:ext cx="1235923" cy="6784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6840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01555" y="476672"/>
            <a:ext cx="4458477" cy="4697741"/>
          </a:xfrm>
        </p:spPr>
        <p:txBody>
          <a:bodyPr/>
          <a:lstStyle>
            <a:extLst/>
          </a:lstStyle>
          <a:p>
            <a:pPr algn="thaiDist"/>
            <a:r>
              <a:rPr lang="th-TH" dirty="0" smtClean="0">
                <a:solidFill>
                  <a:schemeClr val="tx1"/>
                </a:solidFill>
              </a:rPr>
              <a:t>            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รังปลวกหรือจอมปลวกของปลวกเลี้ยงรา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(ที่มา :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Bels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and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Pataragetvit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1982)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ใยราที่เจริญบนสวนเห็ดต่อมาจะรวมตัวกันเป็นก้อนกลมนูนขนาดเล็กมาก (เส้นผ่าศูนย์กลาง 0.5-1.5 ม.ม.) สีขาว ซึ่งก็คือโครงสร้างที่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เรียกว่าส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ปอโรโด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เชียม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sporodochium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เพราะ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ประกอบไปด้วยก้านชูสปอร์ (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conidiophore)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ที่มีรูปร่างแบบรูปกระบองสั้น ๆ อยู่รวมกันเป็นกระจุกและตรงปลายก้านเป็นที่เกิดของสปอร์แบบไม่อาศัยเพศที่มีชื่อว่า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conidium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ดังนั้นขั้นตอนนี้จึงเป็นการสืบพันธุ์แบบไม่อาศัยเพศของเห็ด ปลวกจะกินก้อนราเล็กๆ สีขาวนี้เป็นอาหาร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อย่างสม่า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เสมอ จนเมื่อถึงฤดูฝน ก้อนราเล็กๆ สีขาวเหล่านี้จะเจริญเร็วมาก และรวมตัวกันเป็นก้อนใหญ่ยืดยาวสูงขึ้นไปเหนือห้องเห็ด ซึ่งส่วนที่งอกยืดยาวขึ้นไปนี้เรียกว่ารากเทียม (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pseudorhiza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มันจะงอกผ่านดินขึ้นมาแล้วสร้างดอกเห็ดที่ผิวของจอมปลวก และนี่ก็คือเห็ดโคน</a:t>
            </a:r>
            <a:endParaRPr lang="th-TH" sz="2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36877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413678"/>
            <a:ext cx="2302387" cy="306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323341" y="3068960"/>
            <a:ext cx="106631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 </a:t>
            </a: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H="1" flipV="1">
            <a:off x="6732240" y="2276872"/>
            <a:ext cx="864097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03" y="3530625"/>
            <a:ext cx="2156502" cy="2536234"/>
          </a:xfrm>
          <a:prstGeom prst="rect">
            <a:avLst/>
          </a:prstGeom>
        </p:spPr>
      </p:pic>
      <p:sp>
        <p:nvSpPr>
          <p:cNvPr id="14" name="สี่เหลี่ยมผืนผ้า 13"/>
          <p:cNvSpPr/>
          <p:nvPr/>
        </p:nvSpPr>
        <p:spPr>
          <a:xfrm>
            <a:off x="3203364" y="5697527"/>
            <a:ext cx="2089033" cy="400110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เส้นใยราที่เจริญบนสวนเห็ด</a:t>
            </a:r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 flipV="1">
            <a:off x="5500891" y="5697527"/>
            <a:ext cx="664578" cy="1982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ส่วนโค้ง 18"/>
          <p:cNvSpPr/>
          <p:nvPr/>
        </p:nvSpPr>
        <p:spPr>
          <a:xfrm>
            <a:off x="5833180" y="5373215"/>
            <a:ext cx="899060" cy="693644"/>
          </a:xfrm>
          <a:prstGeom prst="arc">
            <a:avLst>
              <a:gd name="adj1" fmla="val 16200000"/>
              <a:gd name="adj2" fmla="val 15796085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59929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816325" y="879189"/>
            <a:ext cx="2514791" cy="2909851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หมวกเห็ดที่ตรงกลางหมวกนูนแหลม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ก้านดอกเห็ดเหนือดิน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รากเทียม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สวนเห็ด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ตุ่มราเห็ดสีขาวเป็นอาหารของปลวก</a:t>
            </a:r>
          </a:p>
          <a:p>
            <a:pPr algn="thaiDist"/>
            <a:endParaRPr lang="th-TH" sz="2400" dirty="0"/>
          </a:p>
          <a:p>
            <a:pPr algn="thaiDist"/>
            <a:endParaRPr lang="th-TH" sz="2400" dirty="0" smtClean="0"/>
          </a:p>
          <a:p>
            <a:pPr algn="thaiDist"/>
            <a:endParaRPr lang="en-US" dirty="0"/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61626"/>
            <a:ext cx="4386216" cy="5158571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" name="ลูกศรเชื่อมต่อแบบตรง 2"/>
          <p:cNvCxnSpPr/>
          <p:nvPr/>
        </p:nvCxnSpPr>
        <p:spPr>
          <a:xfrm flipH="1">
            <a:off x="3707904" y="1062118"/>
            <a:ext cx="2160240" cy="2066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 flipH="1">
            <a:off x="3707904" y="1896852"/>
            <a:ext cx="2160240" cy="4520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H="1">
            <a:off x="3369541" y="2348880"/>
            <a:ext cx="2498603" cy="13265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H="1">
            <a:off x="3369541" y="2780928"/>
            <a:ext cx="2498603" cy="23669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3859957"/>
            <a:ext cx="288032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ลูกศรเชื่อมต่อแบบตรง 24"/>
          <p:cNvCxnSpPr/>
          <p:nvPr/>
        </p:nvCxnSpPr>
        <p:spPr>
          <a:xfrm>
            <a:off x="5868144" y="3212976"/>
            <a:ext cx="360040" cy="15841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1656</Words>
  <Application>Microsoft Office PowerPoint</Application>
  <PresentationFormat>นำเสนอทางหน้าจอ (4:3)</PresentationFormat>
  <Paragraphs>91</Paragraphs>
  <Slides>17</Slides>
  <Notes>13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24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2017-12-19T09:38:27Z</dcterms:modified>
  <dc:title>เห็ดโคน หรือ เห็ดปลวก</dc:title>
</cp:coreProperties>
</file>