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92" r:id="rId1"/>
  </p:sldMasterIdLst>
  <p:notesMasterIdLst>
    <p:notesMasterId r:id="rId10"/>
  </p:notesMasterIdLst>
  <p:sldIdLst>
    <p:sldId id="281" r:id="rId2"/>
    <p:sldId id="283" r:id="rId3"/>
    <p:sldId id="271" r:id="rId4"/>
    <p:sldId id="276" r:id="rId5"/>
    <p:sldId id="273" r:id="rId6"/>
    <p:sldId id="272" r:id="rId7"/>
    <p:sldId id="284" r:id="rId8"/>
    <p:sldId id="282" r:id="rId9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1"/>
      <p:bold r:id="rId12"/>
      <p:italic r:id="rId13"/>
      <p:boldItalic r:id="rId14"/>
    </p:embeddedFont>
    <p:embeddedFont>
      <p:font typeface="Dotum" panose="020B0600000101010101" pitchFamily="34" charset="-127"/>
      <p:regular r:id="rId15"/>
    </p:embeddedFont>
    <p:embeddedFont>
      <p:font typeface="TH Sarabun New" panose="020B0500040200020003" pitchFamily="34" charset="-34"/>
      <p:regular r:id="rId16"/>
      <p:bold r:id="rId17"/>
      <p:italic r:id="rId18"/>
      <p:boldItalic r:id="rId19"/>
    </p:embeddedFont>
    <p:embeddedFont>
      <p:font typeface="Cordia New" panose="020B0304020202020204" pitchFamily="34" charset="-34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(ส่วนที่ไม่มีชื่อ)" id="{08218669-CADB-4C4A-835C-A85FEDEFBD0A}">
          <p14:sldIdLst>
            <p14:sldId id="281"/>
            <p14:sldId id="283"/>
            <p14:sldId id="271"/>
            <p14:sldId id="276"/>
            <p14:sldId id="273"/>
            <p14:sldId id="272"/>
            <p14:sldId id="284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7" d="100"/>
          <a:sy n="77" d="100"/>
        </p:scale>
        <p:origin x="-1176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F740F-4CF5-447E-9DC6-6536516B2616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1A712-DE66-4DF1-9755-7D4C6CAC524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0195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  <p:extLst>
      <p:ext uri="{BB962C8B-B14F-4D97-AF65-F5344CB8AC3E}">
        <p14:creationId xmlns:p14="http://schemas.microsoft.com/office/powerpoint/2010/main" val="324412174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656092"/>
            <a:ext cx="8557505" cy="568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32756" y="620688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285882" y="1412776"/>
            <a:ext cx="6912767" cy="2160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2006_iannnnnBKK" pitchFamily="2" charset="0"/>
                <a:ea typeface="Dotum" pitchFamily="34" charset="-127"/>
                <a:cs typeface="DS-Ampun" pitchFamily="18" charset="-34"/>
              </a:rPr>
              <a:t>เห็ดถ่าน</a:t>
            </a:r>
            <a:endParaRPr lang="th-TH" sz="9600" dirty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6844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683568" y="692696"/>
            <a:ext cx="7776864" cy="58326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TH Sarabun New" pitchFamily="34" charset="-34"/>
                <a:cs typeface="TH Sarabun New" pitchFamily="34" charset="-34"/>
              </a:rPr>
              <a:t>เห็ดถ่าน</a:t>
            </a: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ชื่อท้องถิ่น</a:t>
            </a:r>
            <a:r>
              <a:rPr lang="en-US" sz="2800" dirty="0" smtClean="0">
                <a:latin typeface="TH Sarabun New" pitchFamily="34" charset="-34"/>
                <a:cs typeface="TH Sarabun New" pitchFamily="34" charset="-34"/>
              </a:rPr>
              <a:t>: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เห็ดถ่าน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</a:t>
            </a:r>
          </a:p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ชื่อสามัญ:	     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เห็ดถ่าน</a:t>
            </a:r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ใหญ่</a:t>
            </a: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ชื่อวิทยาศาสตร์:	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nigricans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Fr</a:t>
            </a:r>
            <a:r>
              <a:rPr lang="en-US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แหล่งที่พบ:   </a:t>
            </a:r>
            <a:r>
              <a:rPr lang="th-TH" sz="2600" b="0" dirty="0">
                <a:latin typeface="TH Sarabun New" pitchFamily="34" charset="-34"/>
                <a:cs typeface="TH Sarabun New" pitchFamily="34" charset="-34"/>
              </a:rPr>
              <a:t>บริเวณป่าที่มี</a:t>
            </a:r>
            <a:r>
              <a:rPr lang="th-TH" sz="2600" b="0" dirty="0" smtClean="0">
                <a:latin typeface="TH Sarabun New" pitchFamily="34" charset="-34"/>
                <a:cs typeface="TH Sarabun New" pitchFamily="34" charset="-34"/>
              </a:rPr>
              <a:t>ความชื้น</a:t>
            </a:r>
          </a:p>
          <a:p>
            <a:r>
              <a:rPr lang="th-TH" sz="3000" dirty="0" smtClean="0">
                <a:latin typeface="TH Sarabun New" pitchFamily="34" charset="-34"/>
                <a:cs typeface="TH Sarabun New" pitchFamily="34" charset="-34"/>
              </a:rPr>
              <a:t>ลักษณะ   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  ตระกูลไม</a:t>
            </a:r>
            <a:r>
              <a:rPr lang="th-TH" sz="2600" b="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  พึ่งพากับรากต้นไม้</a:t>
            </a:r>
          </a:p>
          <a:p>
            <a:pPr algn="thaiDist"/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เห็ดถ่านเล็ก เป็นเห็ดที่สามารถกินได้ มีลักษณะสีขาวนวล พบได้ในทั่วโลก และมีเขตการกระจายพันธุ์ในประเทศไทยทางภาคเหนือ และภาคตะวันออกเฉียงเหนือ จะขึ้นเป็นดอกเดี่ยว และกลุ่มในป่าก่อ ป่าตองตึง และป่า</a:t>
            </a:r>
            <a:r>
              <a:rPr lang="th-TH" sz="2600" b="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สนเห็ด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ถ่านมีทั้งเห็ดถ่านเล็ก และเห็ดถ่านใหญ่ แต่ที่เห็นนี้เป็นเห็ดถ่านขนาดใหญ่ </a:t>
            </a:r>
          </a:p>
          <a:p>
            <a:pPr algn="thaiDist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นำมารับประทานได้ น้ำต้มเห็ดจะออกเป็นสีดำเมื่อชิมสดๆแล้วร้อนเผ็ด นี่คงเป็นความพิเศษของเห็ดชนิดนี้ (เดาว่าน่าจะมีสรรพคุณต่อการไหลเวียนเลือดดี เพราะรสเผ็ดร้อน)</a:t>
            </a:r>
          </a:p>
          <a:p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2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800" b="0" dirty="0" smtClean="0">
              <a:latin typeface="TH Sarabun New" pitchFamily="34" charset="-34"/>
              <a:cs typeface="TH Sarabun New" pitchFamily="34" charset="-34"/>
            </a:endParaRPr>
          </a:p>
          <a:p>
            <a:endParaRPr lang="th-TH" sz="2800" b="0" dirty="0" smtClean="0">
              <a:latin typeface="TH Sarabun New" pitchFamily="34" charset="-34"/>
              <a:cs typeface="TH Sarabun New" pitchFamily="34" charset="-34"/>
            </a:endParaRPr>
          </a:p>
          <a:p>
            <a:pPr marL="393192" lvl="1" indent="0">
              <a:buNone/>
            </a:pPr>
            <a:endParaRPr lang="th-TH" sz="2800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dirty="0"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9108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54" y="3398649"/>
            <a:ext cx="3965171" cy="2635135"/>
          </a:xfrm>
        </p:spPr>
      </p:pic>
      <p:sp>
        <p:nvSpPr>
          <p:cNvPr id="13" name="ชื่อเรื่อง 1"/>
          <p:cNvSpPr txBox="1">
            <a:spLocks/>
          </p:cNvSpPr>
          <p:nvPr/>
        </p:nvSpPr>
        <p:spPr>
          <a:xfrm>
            <a:off x="399281" y="2033404"/>
            <a:ext cx="8484842" cy="833318"/>
          </a:xfrm>
          <a:prstGeom prst="rect">
            <a:avLst/>
          </a:prstGeom>
          <a:noFill/>
        </p:spPr>
        <p:txBody>
          <a:bodyPr vert="horz" anchor="b" anchorCtr="0">
            <a:normAutofit fontScale="7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/>
              <a:t> </a:t>
            </a:r>
            <a:r>
              <a:rPr lang="th-TH" sz="3300" b="1" dirty="0" smtClean="0">
                <a:solidFill>
                  <a:schemeClr val="tx1"/>
                </a:solidFill>
              </a:rPr>
              <a:t>คำอธิบาย</a:t>
            </a:r>
            <a:r>
              <a:rPr lang="th-TH" sz="4200" b="1" dirty="0" smtClean="0">
                <a:solidFill>
                  <a:schemeClr val="tx1"/>
                </a:solidFill>
              </a:rPr>
              <a:t>   </a:t>
            </a:r>
            <a:r>
              <a:rPr lang="th-TH" sz="3300" dirty="0">
                <a:solidFill>
                  <a:schemeClr val="tx1"/>
                </a:solidFill>
              </a:rPr>
              <a:t>เป็นเห็ด  ตระกูลไม</a:t>
            </a:r>
            <a:r>
              <a:rPr lang="th-TH" sz="3300" dirty="0" err="1">
                <a:solidFill>
                  <a:schemeClr val="tx1"/>
                </a:solidFill>
              </a:rPr>
              <a:t>คอร์</a:t>
            </a:r>
            <a:r>
              <a:rPr lang="th-TH" sz="3300" dirty="0">
                <a:solidFill>
                  <a:schemeClr val="tx1"/>
                </a:solidFill>
              </a:rPr>
              <a:t>ไรซา  พึ่งพากับราก</a:t>
            </a:r>
            <a:r>
              <a:rPr lang="th-TH" sz="3300" dirty="0" smtClean="0">
                <a:solidFill>
                  <a:schemeClr val="tx1"/>
                </a:solidFill>
              </a:rPr>
              <a:t>ต้นไม้ มีขนาดดอกใหญ่ได้ขนาดจานข้าว</a:t>
            </a:r>
            <a:endParaRPr lang="th-TH" sz="3300" dirty="0">
              <a:solidFill>
                <a:schemeClr val="tx1"/>
              </a:solidFill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04" y="3429000"/>
            <a:ext cx="3931236" cy="2613853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527904" y="908720"/>
            <a:ext cx="82925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เห็ดถ่านใหญ่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ชื่อสามัญ:	  เห็ดถ่าน </a:t>
            </a:r>
            <a:b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  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nigricans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(Bull) Fr. Taxonomy. Kingdom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5331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ชื่อเรื่อง 1"/>
          <p:cNvSpPr txBox="1">
            <a:spLocks/>
          </p:cNvSpPr>
          <p:nvPr/>
        </p:nvSpPr>
        <p:spPr>
          <a:xfrm>
            <a:off x="395536" y="836712"/>
            <a:ext cx="8484842" cy="936104"/>
          </a:xfrm>
          <a:prstGeom prst="rect">
            <a:avLst/>
          </a:prstGeom>
          <a:noFill/>
        </p:spPr>
        <p:txBody>
          <a:bodyPr vert="horz" anchor="b" anchorCtr="0">
            <a:normAutofit fontScale="8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b="1" dirty="0" smtClean="0"/>
              <a:t> </a:t>
            </a:r>
            <a:r>
              <a:rPr lang="th-TH" sz="42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ครีบมีสี</a:t>
            </a:r>
            <a:r>
              <a:rPr lang="th-TH" sz="4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ขาวนวล บาง เรียงชิดกันและยึดติดกับ</a:t>
            </a:r>
            <a:r>
              <a:rPr lang="th-TH" sz="42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 เมื่อช้ำจะเป็นสีดำ</a:t>
            </a:r>
            <a:endParaRPr lang="th-TH" sz="4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63" y="1916832"/>
            <a:ext cx="6023199" cy="400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66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94" y="2875101"/>
            <a:ext cx="4006956" cy="2664296"/>
          </a:xfrm>
        </p:spPr>
      </p:pic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611560" y="1052736"/>
            <a:ext cx="3816424" cy="1728192"/>
          </a:xfrm>
          <a:prstGeom prst="rect">
            <a:avLst/>
          </a:prstGeom>
          <a:noFill/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เห็ดถ่านจะมีหมวก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เห็ดเป็นสีขาวนวลกลางหมวกจะ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เว้าตื้นผิว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เรียบ แต่จะหนืดเมื่อจับก้านดอกเห็ดสีขาว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นวล</a:t>
            </a:r>
            <a:endParaRPr lang="th-TH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ตัวแทนเนื้อหา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780928"/>
            <a:ext cx="4146631" cy="2758469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5148064" y="2178442"/>
            <a:ext cx="35108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หมวกเห็ดในระยะบานมีขนาดใหญ่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18465" y="5773326"/>
            <a:ext cx="83951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:http://www.bedo.or.th/lcdb/biodiversity/view3.aspx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?id=9104</a:t>
            </a:r>
          </a:p>
        </p:txBody>
      </p:sp>
    </p:spTree>
    <p:extLst>
      <p:ext uri="{BB962C8B-B14F-4D97-AF65-F5344CB8AC3E}">
        <p14:creationId xmlns:p14="http://schemas.microsoft.com/office/powerpoint/2010/main" val="286316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69647"/>
            <a:ext cx="3861262" cy="2568633"/>
          </a:xfrm>
        </p:spPr>
      </p:pic>
      <p:sp>
        <p:nvSpPr>
          <p:cNvPr id="13" name="ชื่อเรื่อง 1"/>
          <p:cNvSpPr txBox="1">
            <a:spLocks/>
          </p:cNvSpPr>
          <p:nvPr/>
        </p:nvSpPr>
        <p:spPr>
          <a:xfrm>
            <a:off x="472874" y="692696"/>
            <a:ext cx="8208912" cy="1080120"/>
          </a:xfrm>
          <a:prstGeom prst="rect">
            <a:avLst/>
          </a:prstGeom>
          <a:noFill/>
        </p:spPr>
        <p:txBody>
          <a:bodyPr vert="horz" anchor="b" anchorCtr="0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9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ดอกเริ่มแก่ </a:t>
            </a:r>
            <a:r>
              <a:rPr lang="th-TH" sz="29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สีดอกเห็ดจะค่อย ๆ เปลี่ยนเป็นสีน้ำตาลดำหรือสีดำ และเมื่อฉีกขาดหรือช้ำสีของดอกเห็ดจะเปลี่ยนแปลงเร็ว</a:t>
            </a:r>
            <a:r>
              <a:rPr lang="th-TH" sz="29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927" y="1769647"/>
            <a:ext cx="3898800" cy="25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383618" y="5877272"/>
            <a:ext cx="8387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ที่มาแหล่งข้อมูล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</a:p>
          <a:p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https://www.facebook.com/pg/Life-Form-Function-WK-1004383386286688/photos/?tab=album&amp;album_id=1035787956479564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34201" y="4503436"/>
            <a:ext cx="7486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ขอบหมวกเห็ดเป็นคลื่น มีรอยขาดเมื่อบานเต็มที่จะมีสีดำ และเรียบ เป็นลอน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619672" y="5046275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เมื่อชิมสดๆแล้วร้อนเผ็ด นี่คงเป็นความพิเศษของเห็ดชนิดนี้ (เดาว่าน่าจะมีสรรพคุณต่อการไหลเวียนเลือดดี เพราะรสเผ็ดร้อน)</a:t>
            </a:r>
          </a:p>
        </p:txBody>
      </p:sp>
    </p:spTree>
    <p:extLst>
      <p:ext uri="{BB962C8B-B14F-4D97-AF65-F5344CB8AC3E}">
        <p14:creationId xmlns:p14="http://schemas.microsoft.com/office/powerpoint/2010/main" val="303976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ferris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611560" y="908720"/>
            <a:ext cx="820891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เห็ดถ่าน - ข้อมูลทรัพยากรชีวภาพจุลินท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รีย์</a:t>
            </a:r>
            <a:r>
              <a:rPr lang="th-TH" sz="2000" u="sng" dirty="0" smtClean="0"/>
              <a:t> </a:t>
            </a:r>
            <a:endParaRPr lang="en-US" sz="2000" u="sng" dirty="0" smtClean="0"/>
          </a:p>
          <a:p>
            <a:r>
              <a:rPr lang="en-US" sz="2000" u="sng" dirty="0" smtClean="0"/>
              <a:t>:</a:t>
            </a:r>
            <a:r>
              <a:rPr lang="en-US" sz="2000" u="sng" dirty="0"/>
              <a:t>http://www.bedo.or.th/lcdb/biodiversity/view3.aspx?id=9104</a:t>
            </a:r>
            <a:endParaRPr lang="th-TH" dirty="0"/>
          </a:p>
          <a:p>
            <a:endParaRPr lang="en-US" sz="1800" dirty="0" smtClean="0"/>
          </a:p>
          <a:p>
            <a:r>
              <a:rPr lang="en-US" sz="1800" dirty="0" smtClean="0"/>
              <a:t>https</a:t>
            </a:r>
            <a:r>
              <a:rPr lang="en-US" sz="1800" dirty="0"/>
              <a:t>://www.facebook.com/pg/Life-Form-Function-WK-1004383386286688/photos/?tab=album&amp;album_id=1035787956479564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4569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056" y="1196752"/>
            <a:ext cx="7905899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1588535"/>
            <a:ext cx="759684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แถวภาคอีสาน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จะชอบนำมานึ่งจิ้มแจ่ว หรือแกงรวมกับเห็ดก่อ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4582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ความชัดเจน">
  <a:themeElements>
    <a:clrScheme name="ความชัดเจน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แบบคลาสสิก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ความชัดเจ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1195</TotalTime>
  <Words>232</Words>
  <Application>Microsoft Office PowerPoint</Application>
  <PresentationFormat>นำเสนอทางหน้าจอ (4:3)</PresentationFormat>
  <Paragraphs>37</Paragraphs>
  <Slides>8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17" baseType="lpstr">
      <vt:lpstr>Arial</vt:lpstr>
      <vt:lpstr>Angsana New</vt:lpstr>
      <vt:lpstr>Dotum</vt:lpstr>
      <vt:lpstr>DS-Ampun</vt:lpstr>
      <vt:lpstr>TH Sarabun New</vt:lpstr>
      <vt:lpstr>Cordia New</vt:lpstr>
      <vt:lpstr>Calibri</vt:lpstr>
      <vt:lpstr>2006_iannnnnBKK</vt:lpstr>
      <vt:lpstr>ความชัดเจน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เห็ดถ่าน</dc:title>
  <dc:creator>กัลยา กาญจนรุ่ง</dc:creator>
  <cp:lastModifiedBy>UserX</cp:lastModifiedBy>
  <cp:revision>107</cp:revision>
  <dcterms:created xsi:type="dcterms:W3CDTF">2017-05-28T10:48:03Z</dcterms:created>
  <dcterms:modified xsi:type="dcterms:W3CDTF">2017-12-19T09:41:30Z</dcterms:modified>
</cp:coreProperties>
</file>