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76" r:id="rId1"/>
  </p:sldMasterIdLst>
  <p:sldIdLst>
    <p:sldId id="283" r:id="rId2"/>
    <p:sldId id="282" r:id="rId3"/>
    <p:sldId id="277" r:id="rId4"/>
    <p:sldId id="293" r:id="rId5"/>
    <p:sldId id="290" r:id="rId6"/>
    <p:sldId id="280" r:id="rId7"/>
    <p:sldId id="278" r:id="rId8"/>
    <p:sldId id="295" r:id="rId9"/>
    <p:sldId id="285" r:id="rId10"/>
    <p:sldId id="288" r:id="rId11"/>
    <p:sldId id="286" r:id="rId12"/>
    <p:sldId id="279" r:id="rId13"/>
    <p:sldId id="287" r:id="rId14"/>
    <p:sldId id="294" r:id="rId15"/>
    <p:sldId id="292" r:id="rId16"/>
    <p:sldId id="284" r:id="rId17"/>
    <p:sldId id="289" r:id="rId18"/>
    <p:sldId id="291" r:id="rId19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0"/>
      <p:bold r:id="rId21"/>
      <p:italic r:id="rId22"/>
      <p:boldItalic r:id="rId23"/>
    </p:embeddedFont>
    <p:embeddedFont>
      <p:font typeface="JasmineUPC" panose="02020603050405020304" pitchFamily="18" charset="-34"/>
      <p:regular r:id="rId24"/>
      <p:bold r:id="rId25"/>
      <p:italic r:id="rId26"/>
      <p:boldItalic r:id="rId27"/>
    </p:embeddedFont>
    <p:embeddedFont>
      <p:font typeface="AngsanaUPC" panose="02020603050405020304" pitchFamily="18" charset="-34"/>
      <p:regular r:id="rId28"/>
      <p:bold r:id="rId29"/>
      <p:italic r:id="rId30"/>
      <p:boldItalic r:id="rId31"/>
    </p:embeddedFont>
    <p:embeddedFont>
      <p:font typeface="TH Sarabun New" panose="020B0500040200020003" pitchFamily="34" charset="-34"/>
      <p:regular r:id="rId32"/>
      <p:bold r:id="rId33"/>
      <p:italic r:id="rId34"/>
      <p:boldItalic r:id="rId35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39D0D3-ACCE-44F0-B020-7CA88113999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cover/>
  </p:transition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10" Type="http://schemas.openxmlformats.org/officeDocument/2006/relationships/image" Target="../media/image40.jpg"/><Relationship Id="rId4" Type="http://schemas.openxmlformats.org/officeDocument/2006/relationships/image" Target="../media/image34.jpg"/><Relationship Id="rId9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63" y="476672"/>
            <a:ext cx="8470800" cy="5632180"/>
          </a:xfrm>
          <a:prstGeom prst="rect">
            <a:avLst/>
          </a:prstGeom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184691" y="764704"/>
            <a:ext cx="6696744" cy="32403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th-TH" sz="9600" dirty="0" smtClean="0">
              <a:solidFill>
                <a:srgbClr val="FFFF00"/>
              </a:solidFill>
              <a:latin typeface="5011_thE_Little_Uki_noworry" pitchFamily="2" charset="0"/>
              <a:ea typeface="Arundina Serif" pitchFamily="34" charset="-34"/>
              <a:cs typeface="5011_thE_Little_Uki_noworry" pitchFamily="2" charset="0"/>
            </a:endParaRPr>
          </a:p>
          <a:p>
            <a:pPr algn="ctr"/>
            <a:endParaRPr lang="th-TH" sz="9600" dirty="0">
              <a:solidFill>
                <a:srgbClr val="FFFF00"/>
              </a:solidFill>
              <a:latin typeface="5011_thE_Little_Uki_noworry" pitchFamily="2" charset="0"/>
              <a:ea typeface="Arundina Serif" pitchFamily="34" charset="-34"/>
              <a:cs typeface="5011_thE_Little_Uki_noworry" pitchFamily="2" charset="0"/>
            </a:endParaRP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มาทำความรู้จัก</a:t>
            </a:r>
          </a:p>
          <a:p>
            <a:pPr algn="ctr"/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เห็ดไคล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 </a:t>
            </a:r>
            <a:endParaRPr lang="th-TH" sz="7200" dirty="0">
              <a:solidFill>
                <a:srgbClr val="FFFF00"/>
              </a:solidFill>
              <a:latin typeface="TH Sarabun New" panose="020B0500040200020003" pitchFamily="34" charset="-34"/>
              <a:ea typeface="Arundina Serif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ชื่อเรื่องรอง 2"/>
          <p:cNvSpPr txBox="1">
            <a:spLocks/>
          </p:cNvSpPr>
          <p:nvPr/>
        </p:nvSpPr>
        <p:spPr>
          <a:xfrm>
            <a:off x="213875" y="4862468"/>
            <a:ext cx="84708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 sz="2800" dirty="0" smtClean="0">
              <a:latin typeface="5012_tLU_infection" pitchFamily="2" charset="0"/>
              <a:cs typeface="5012_tLU_infection" pitchFamily="2" charset="0"/>
            </a:endParaRPr>
          </a:p>
          <a:p>
            <a:pPr algn="ctr"/>
            <a:r>
              <a:rPr lang="th-TH" sz="6000" dirty="0" smtClean="0">
                <a:solidFill>
                  <a:srgbClr val="00B0F0"/>
                </a:solidFill>
                <a:latin typeface="5012_tLU_infection" pitchFamily="2" charset="0"/>
                <a:cs typeface="5012_tLU_infection" pitchFamily="2" charset="0"/>
              </a:rPr>
              <a:t>เป็นเห็ดที่มีกลิ่นหอม</a:t>
            </a:r>
            <a:endParaRPr lang="th-TH" sz="6000" dirty="0">
              <a:solidFill>
                <a:srgbClr val="00B0F0"/>
              </a:solidFill>
              <a:latin typeface="5012_tLU_infection" pitchFamily="2" charset="0"/>
              <a:cs typeface="5012_tLU_infecti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70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139266"/>
            <a:ext cx="2709516" cy="407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899592" y="306959"/>
            <a:ext cx="80110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ก้านดอกมีลักษณะกลมใหญ่ </a:t>
            </a:r>
            <a:endParaRPr lang="th-TH" sz="40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โคน</a:t>
            </a:r>
            <a:r>
              <a:rPr lang="th-TH" sz="4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ก้านดอกเรียวเล็กกว่าด้านบนเล็กน้อย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2155155"/>
            <a:ext cx="2710781" cy="407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451386" y="2835611"/>
            <a:ext cx="4061125" cy="270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671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161" y="4102668"/>
            <a:ext cx="3778505" cy="2512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8739" y="3944736"/>
            <a:ext cx="4105751" cy="272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779" y="1124744"/>
            <a:ext cx="3974163" cy="2647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611560" y="468759"/>
            <a:ext cx="8081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32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บานรูปร่างคล้ายกรวย ตรงกลางหมวกเว้าลงเล็กน้อย </a:t>
            </a:r>
            <a:r>
              <a:rPr lang="th-TH" sz="32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2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647606" y="2996952"/>
            <a:ext cx="4348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ด้านล่าง</a:t>
            </a:r>
            <a:r>
              <a:rPr lang="th-TH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หมวกมีครีบเรียงกันเป็นรัศมี 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467730" y="4509120"/>
            <a:ext cx="1736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เนื้อหมวกหนา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772" y="1422866"/>
            <a:ext cx="3792894" cy="252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0533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436096" y="702598"/>
            <a:ext cx="3270702" cy="3086442"/>
          </a:xfrm>
        </p:spPr>
        <p:txBody>
          <a:bodyPr>
            <a:normAutofit/>
          </a:bodyPr>
          <a:lstStyle/>
          <a:p>
            <a:pPr algn="thaiDist"/>
            <a:r>
              <a:rPr lang="th-TH" sz="3200" dirty="0" smtClean="0">
                <a:cs typeface="+mj-cs"/>
              </a:rPr>
              <a:t>  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เป็นเห็ดไม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คอไร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ซาร์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พึ่งพากับรากไม้ในการดำรงชีวิต ขึ้นตามต้นไม้วงศ์ยาง เช่นพะยอม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ยางนา ก่อเป็น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875007"/>
            <a:ext cx="1542510" cy="2321018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506" y="3875007"/>
            <a:ext cx="1565499" cy="2355611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98" y="4005064"/>
            <a:ext cx="3404995" cy="2254658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689" y="4005064"/>
            <a:ext cx="1498407" cy="22546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020" y="702598"/>
            <a:ext cx="4771305" cy="317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0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862" y="904128"/>
            <a:ext cx="2703480" cy="179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442425" y="404664"/>
            <a:ext cx="8210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เห็ดไคลในสวนลุงหนวดปะอาว ดอกอ่อนจะก้อนกลมๆเล็กๆน่ารักเกิดใต้ต้นพะยอม</a:t>
            </a:r>
            <a:endParaRPr lang="th-TH" dirty="0">
              <a:solidFill>
                <a:srgbClr val="FF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6173" y="927884"/>
            <a:ext cx="2620323" cy="174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52478" y="927880"/>
            <a:ext cx="2606219" cy="17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861" y="2831124"/>
            <a:ext cx="2703480" cy="179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6172" y="2854461"/>
            <a:ext cx="2620323" cy="174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52477" y="2854457"/>
            <a:ext cx="2606219" cy="17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425" y="4799822"/>
            <a:ext cx="2703480" cy="179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50736" y="4823159"/>
            <a:ext cx="2620323" cy="174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7041" y="4823155"/>
            <a:ext cx="2606219" cy="17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222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23528" y="150814"/>
            <a:ext cx="84572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2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96" y="3681879"/>
            <a:ext cx="4225673" cy="2808312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25042"/>
            <a:ext cx="2016224" cy="3033817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5098" y="716730"/>
            <a:ext cx="4225673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646" y="3525043"/>
            <a:ext cx="2016224" cy="3033816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9425" y="716729"/>
            <a:ext cx="4072445" cy="270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2595401" y="150814"/>
            <a:ext cx="3881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ขึ้นเป็นดอกเดี่ยวหรือเป็นกลุ่ม 2-3 ดอก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4613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14" y="620689"/>
            <a:ext cx="2256834" cy="3395864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32317"/>
            <a:ext cx="3792001" cy="252010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96499" y="1149500"/>
            <a:ext cx="3340289" cy="2220937"/>
          </a:xfrm>
          <a:prstGeom prst="rect">
            <a:avLst/>
          </a:prstGeom>
        </p:spPr>
      </p:pic>
      <p:pic>
        <p:nvPicPr>
          <p:cNvPr id="7" name="ตัวแทนเนื้อหา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14" y="4132317"/>
            <a:ext cx="3375398" cy="2531547"/>
          </a:xfrm>
          <a:prstGeom prst="rect">
            <a:avLst/>
          </a:prstGeom>
        </p:spPr>
      </p:pic>
      <p:pic>
        <p:nvPicPr>
          <p:cNvPr id="10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348" y="599794"/>
            <a:ext cx="2232248" cy="3358869"/>
          </a:xfr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023979" y="3621305"/>
            <a:ext cx="5191211" cy="6176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เห็ดไคลเขียวจะมีกลิ่นหอมที่สุดเมื่อย่างไฟอ่อนๆ</a:t>
            </a:r>
            <a:endParaRPr lang="th-TH" sz="4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840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60032" y="540348"/>
            <a:ext cx="4027926" cy="3032667"/>
          </a:xfrm>
        </p:spPr>
        <p:txBody>
          <a:bodyPr>
            <a:normAutofit fontScale="92500" lnSpcReduction="20000"/>
          </a:bodyPr>
          <a:lstStyle/>
          <a:p>
            <a:pPr algn="thaiDist"/>
            <a:r>
              <a:rPr lang="th-TH" sz="3200" dirty="0" smtClean="0">
                <a:cs typeface="+mj-cs"/>
              </a:rPr>
              <a:t> 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ไคลเป็นเห็ด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 </a:t>
            </a:r>
            <a:r>
              <a:rPr lang="th-TH" sz="2800" b="0" u="sng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</a:t>
            </a:r>
            <a:r>
              <a:rPr lang="th-TH" sz="2800" b="0" u="sng" dirty="0" err="1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800" b="0" u="sng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ไรซ่า </a:t>
            </a:r>
            <a:endParaRPr lang="th-TH" sz="2800" b="0" u="sng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0" u="sng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</a:t>
            </a:r>
            <a:r>
              <a:rPr lang="th-TH" sz="2800" b="0" u="sng" dirty="0" err="1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800" b="0" u="sng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ไรซ่าคือ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ราที่อาศัยอยู่กับรากพืชโดยที่ไม่ทำอันตราย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ต้นไม้แต่</a:t>
            </a:r>
            <a:r>
              <a:rPr lang="th-TH" sz="2800" b="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จะพึ่งพา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อาศัยแลกเปลี่ยนประโยชน์ให้กัน</a:t>
            </a:r>
            <a:r>
              <a:rPr lang="th-TH" sz="2800" b="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กัน ช่วงฤดูฝนเข้าป่าหาเห็ดไคลจะพบเจอได้มาก </a:t>
            </a:r>
            <a:r>
              <a:rPr lang="th-TH" sz="28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ทั้งชนิดสีขาว สีเหลือง และสีเขียว </a:t>
            </a:r>
            <a:r>
              <a:rPr lang="th-TH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ดอกจะใหญ่เพราะได้อาหารสมบูรณ์จากต้นไม้ในป่าที่เห็ดไคลไปอาศัยอยู่ </a:t>
            </a:r>
            <a:r>
              <a:rPr lang="en-US" sz="2800" b="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…..</a:t>
            </a:r>
            <a:r>
              <a:rPr lang="th-TH" sz="28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รักษ์ป่าเราก็จะได้เก็บเห็ด</a:t>
            </a:r>
            <a:endParaRPr lang="th-TH" sz="2800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35" y="3647951"/>
            <a:ext cx="4188709" cy="278504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91" y="540348"/>
            <a:ext cx="4257725" cy="2830936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248" y="3647951"/>
            <a:ext cx="4188710" cy="278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8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24" y="440547"/>
            <a:ext cx="7779316" cy="5834487"/>
          </a:xfrm>
          <a:prstGeom prst="rect">
            <a:avLst/>
          </a:prstGeom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019944" y="667335"/>
            <a:ext cx="6696744" cy="45365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5400" b="1" dirty="0" smtClean="0">
                <a:solidFill>
                  <a:srgbClr val="FFFF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ย่างไฟเตาถ่าน</a:t>
            </a:r>
          </a:p>
          <a:p>
            <a:pPr algn="ctr"/>
            <a:r>
              <a:rPr lang="th-TH" sz="5400" b="1" dirty="0" smtClean="0">
                <a:solidFill>
                  <a:srgbClr val="FFFF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หอมไปไกลทีเดียว กลิ่นคล้ายเห็ดหอมจีน</a:t>
            </a:r>
          </a:p>
          <a:p>
            <a:pPr algn="ctr"/>
            <a:r>
              <a:rPr lang="th-TH" sz="7200" b="1" dirty="0" smtClean="0">
                <a:solidFill>
                  <a:srgbClr val="FF00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ป่นเห็ดไคล</a:t>
            </a:r>
          </a:p>
          <a:p>
            <a:pPr algn="ctr"/>
            <a:r>
              <a:rPr lang="th-TH" sz="5400" b="1" dirty="0" smtClean="0">
                <a:solidFill>
                  <a:srgbClr val="FFFF00"/>
                </a:solidFill>
                <a:latin typeface="TH Sarabun New" panose="020B0500040200020003" pitchFamily="34" charset="-34"/>
                <a:ea typeface="Arundina Serif" pitchFamily="34" charset="-34"/>
                <a:cs typeface="TH Sarabun New" panose="020B0500040200020003" pitchFamily="34" charset="-34"/>
              </a:rPr>
              <a:t>เอาอะไรมาแลกก็ไม่ยอม</a:t>
            </a:r>
            <a:endParaRPr lang="th-TH" sz="5400" b="1" dirty="0">
              <a:solidFill>
                <a:srgbClr val="FFFF00"/>
              </a:solidFill>
              <a:latin typeface="TH Sarabun New" panose="020B0500040200020003" pitchFamily="34" charset="-34"/>
              <a:ea typeface="Arundina Serif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5319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7" y="858394"/>
            <a:ext cx="8974211" cy="5964111"/>
          </a:xfrm>
          <a:prstGeom prst="rect">
            <a:avLst/>
          </a:prstGeom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036177" y="260648"/>
            <a:ext cx="7008440" cy="31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7200" dirty="0" smtClean="0">
                <a:solidFill>
                  <a:srgbClr val="FF0000"/>
                </a:solidFill>
                <a:latin typeface="5011_thE_Little_Uki_noworry" pitchFamily="2" charset="0"/>
                <a:ea typeface="Arundina Serif" pitchFamily="34" charset="-34"/>
                <a:cs typeface="5011_thE_Little_Uki_noworry" pitchFamily="2" charset="0"/>
              </a:rPr>
              <a:t>ติดตามชมชุดต่อไปนะคะ</a:t>
            </a:r>
            <a:endParaRPr lang="th-TH" sz="7200" dirty="0">
              <a:solidFill>
                <a:srgbClr val="FF0000"/>
              </a:solidFill>
              <a:latin typeface="5011_thE_Little_Uki_noworry" pitchFamily="2" charset="0"/>
              <a:ea typeface="Arundina Serif" pitchFamily="34" charset="-34"/>
              <a:cs typeface="5011_thE_Little_Uki_noworr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42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92888" cy="1944216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th-TH" sz="2400" dirty="0" smtClean="0">
                <a:solidFill>
                  <a:srgbClr val="FFFF00"/>
                </a:solidFill>
              </a:rPr>
              <a:t> </a:t>
            </a:r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เห็ดไคล</a:t>
            </a:r>
            <a: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ชื่ออื่น:              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เห็ดหอม 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(ภาคกลาง) </a:t>
            </a:r>
            <a:r>
              <a:rPr lang="en-US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ตะไคล 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(อีสาน</a:t>
            </a:r>
            <a: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en-US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เห็ดหล่ม(ภาคเหนือ)</a:t>
            </a:r>
            <a:b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2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2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400" dirty="0" err="1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delica</a:t>
            </a:r>
            <a:r>
              <a:rPr lang="en-US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Fr.</a:t>
            </a:r>
            <a:endParaRPr lang="th-TH" sz="24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8960"/>
            <a:ext cx="3898801" cy="2592288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13" y="3068960"/>
            <a:ext cx="3898801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513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9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เห็ดไคล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เป็นเห็ดไม</a:t>
            </a:r>
            <a:r>
              <a:rPr lang="th-TH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ไรซาที่พึ่งพากับรากไม้ในการดำรงชีวิต 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211960" y="1556792"/>
            <a:ext cx="4618856" cy="4968552"/>
          </a:xfrm>
        </p:spPr>
        <p:txBody>
          <a:bodyPr>
            <a:normAutofit fontScale="92500"/>
          </a:bodyPr>
          <a:lstStyle/>
          <a:p>
            <a:pPr algn="thaiDist"/>
            <a:r>
              <a:rPr lang="th-TH" sz="3200" dirty="0" smtClean="0">
                <a:cs typeface="+mj-cs"/>
              </a:rPr>
              <a:t>  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ดอกเห็ดอ่อนสีขาวนวล ผิวหมวกเห็ดเรียบ เส้นผ่าศูนย์กลางประมาณ 3-15 ซม. เมื่อบานรูปร่างคล้ายกรวย ตรงกลางหมวกเว้าลงเล็กน้อย สีน้ำตาลอ่อน หรือสี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 เห็ดไคลมีหลายสี </a:t>
            </a:r>
            <a:r>
              <a:rPr lang="th-TH" sz="3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ขาว เหลือง เขียว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เนื้อหมวกหนาด้านล่างหมวกมีครีบเรียงกันเป็นรัศมี ก้านดอกมีลักษณะกลมใหญ่ โคนก้านดอกเรียวเล็กกว่าด้านบนเล็กน้อย ผิวด้านนอกสีขาวนวลและเรียบ เมื่อกระทบแสงไฟในตอนกลางคืนจะเรืองแสง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1"/>
            <a:endParaRPr lang="th-TH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4511" y="4198806"/>
            <a:ext cx="2443249" cy="162450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6" y="3789432"/>
            <a:ext cx="1624500" cy="2443249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58" y="1439620"/>
            <a:ext cx="3425227" cy="2277412"/>
          </a:xfrm>
          <a:prstGeom prst="rect">
            <a:avLst/>
          </a:prstGeom>
        </p:spPr>
      </p:pic>
      <p:sp>
        <p:nvSpPr>
          <p:cNvPr id="7" name="สี่เหลี่ยมผืนผ้า 6"/>
          <p:cNvSpPr/>
          <p:nvPr/>
        </p:nvSpPr>
        <p:spPr>
          <a:xfrm>
            <a:off x="1264786" y="6343472"/>
            <a:ext cx="71956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แหล่งที่มาข้อมูล </a:t>
            </a:r>
            <a:r>
              <a:rPr lang="en-US" sz="1600" dirty="0" smtClean="0"/>
              <a:t>:  http://www.bedo.or.th/lcdb/biodiversity/view3.aspx</a:t>
            </a:r>
            <a:r>
              <a:rPr lang="en-US" sz="1600" dirty="0"/>
              <a:t>?id=3681</a:t>
            </a:r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169037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548680"/>
            <a:ext cx="7848872" cy="5544616"/>
          </a:xfrm>
        </p:spPr>
        <p:txBody>
          <a:bodyPr>
            <a:normAutofit fontScale="85000" lnSpcReduction="10000"/>
          </a:bodyPr>
          <a:lstStyle/>
          <a:p>
            <a:pPr algn="thaiDist"/>
            <a:r>
              <a:rPr lang="th-TH" sz="3200" dirty="0" smtClean="0">
                <a:cs typeface="+mj-cs"/>
              </a:rPr>
              <a:t>   	</a:t>
            </a:r>
            <a:r>
              <a:rPr lang="th-TH" sz="3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หล่ม 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th-TH" sz="3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เห็ดหอม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เป็นชื่อเห็ดหลายชนิดซึ่งอยู่ในสกุล </a:t>
            </a:r>
            <a:r>
              <a:rPr lang="en-US" sz="3800" b="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800" b="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virescens</a:t>
            </a:r>
            <a:r>
              <a:rPr lang="en-US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Fr. 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บ้างเรียกว่า เห็ดหล่มกระเขียว หรือ เห็ดตะไคล ( ภาคตะวันออกเฉียงเหนือ ) ชื่อสามัญคือ </a:t>
            </a:r>
            <a:r>
              <a:rPr lang="en-US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Green Agaric 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Greenish Mushroom 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ลักษณะหมวกเห็ดสีเขียวหม่นอมน้ำตาลอ่อน เมื่อบานขอบโค้งลง ตรงกลางเว้าตื้น ผิวปริแตกเป็นเกล็ดสี่เหลี่ยมเผยให้เห็นเนื้อสีขาว ครีบสีขาวหรือขาวนวล ยึดติดกับก้าน ก้านสีขาวหรือสีขาวนวล ยาว 3-5 ซม. เส้นผ่าศูนย์กลาง 2-3 ซม. ผิวเรียบ โค้งเรียวเล็กกว่าตอนบนเล็กน้อย สปอร์รูปกลมรี สีขาว ขนาด 5-6 </a:t>
            </a:r>
            <a:r>
              <a:rPr lang="en-US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x 6-8 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ไมครอน ผิวขรุขระ มีสันนูนเชื่อมเป็นตาข่ายรอบสปอร์และมีติ่ง 1 อัน </a:t>
            </a:r>
            <a:endParaRPr lang="th-TH" sz="3800" b="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8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หล่มชนิดนี้มีเขตกระจายพันธุ์ในประเทศไทยภาคเหนือและภาคตะวันออกเฉียงเหนือ ขึ้นเป็นดอกเดี่ยวในป่า</a:t>
            </a:r>
            <a:r>
              <a:rPr lang="th-TH" sz="38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ไม้ก่อ</a:t>
            </a:r>
            <a:r>
              <a:rPr lang="th-TH" sz="38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และป่าสน </a:t>
            </a:r>
            <a:r>
              <a:rPr lang="th-TH" sz="3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มีกลิ่นหอมกินได้ รสดี </a:t>
            </a:r>
            <a:endParaRPr lang="th-TH" sz="3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71600" y="6164108"/>
            <a:ext cx="762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แหล่งที่มาข้อมูล </a:t>
            </a:r>
            <a:r>
              <a:rPr lang="en-US" sz="1600" dirty="0"/>
              <a:t>:  </a:t>
            </a:r>
            <a:r>
              <a:rPr lang="en-US" sz="1400" dirty="0"/>
              <a:t>http://library.cmu.ac.th/ntic/lannafood/detail_ingredient.php?id_ingredient=226</a:t>
            </a:r>
            <a:endParaRPr lang="th-TH" sz="1400" dirty="0"/>
          </a:p>
        </p:txBody>
      </p:sp>
    </p:spTree>
    <p:extLst>
      <p:ext uri="{BB962C8B-B14F-4D97-AF65-F5344CB8AC3E}">
        <p14:creationId xmlns:p14="http://schemas.microsoft.com/office/powerpoint/2010/main" val="413388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605464" y="404664"/>
            <a:ext cx="805756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2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หล่มขาว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ชื่อสามัญคือ </a:t>
            </a:r>
            <a:r>
              <a:rPr lang="en-US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Milk White </a:t>
            </a:r>
            <a:r>
              <a:rPr lang="en-US" sz="2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short Stalk White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ลักษณะหัวเห็ดรูปกระทะคว่ำ สีขาวนวลหรือน้ำตาลอ่อน เส้นผ่าศูนย์กลาง 8-20 ซม. กลางหมวกเป็นแอ่ง เมื่อเป็นดอกอ่อนดอกม้วนงอลง ผิวเรียบ แห้งมักมีดินติดเปรอะอยู่กลางหมวก ครีบสีขาวหรือสีขาวนวล ก้านยาว 2.5-6.0 ซม. เส้นผ่าศูนย์กลาง 2-4 ซม. ผิวเรียบ สีขาว ดอกเห็ดบางแห่งเป็นสีน้ำตาลปน เนื้อในเห็ดสีขาว เปราะและหักง่าย สปอร์รูปกลมรี สีขาว ขนาด 7-8 ไมครอน ผิวขรุขระและมีสันนูนสานกันแบบร่างแห เห็ดหล่มขาวมีแหล่งกระจายพันธุ์ในประเทศไทยทางภาคเหนือ ขึ้นเป็นดอกเดี่ยวหรือเป็นกลุ่ม 2-3 ดอก ตามป่าสนและป่าเบญจพรรณ 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กินได้ แต่ไม่นิยม เพราะทำให้สุกแล้วมีรสไม่ดี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ในต่างประเทศพบที่ทวีปยุโรป ทางภาคเหนือของอเมริกามีเห็ดชนิด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brevipos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Peck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ซึ่งที่ครีบเรียงกันถี่และแคบกว่าเห็ดชนิดนี้ นักวิทยาศาสตร์บางคนจัดเป็นเห็ดชนิดเดียวกันและให้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Delica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Fr.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เป็นชื่อเรียกมา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</a:t>
            </a:r>
            <a:endParaRPr lang="th-TH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ตัวแทนเนื้อหา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64" y="3559586"/>
            <a:ext cx="4014478" cy="2667954"/>
          </a:xfrm>
          <a:prstGeom prst="rect">
            <a:avLst/>
          </a:prstGeom>
        </p:spPr>
      </p:pic>
      <p:pic>
        <p:nvPicPr>
          <p:cNvPr id="13" name="ตัวแทนเนื้อหา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3506358"/>
            <a:ext cx="1808452" cy="2721182"/>
          </a:xfrm>
          <a:prstGeom prst="rect">
            <a:avLst/>
          </a:prstGeom>
        </p:spPr>
      </p:pic>
      <p:pic>
        <p:nvPicPr>
          <p:cNvPr id="1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425072"/>
            <a:ext cx="1843655" cy="2774151"/>
          </a:xfrm>
        </p:spPr>
      </p:pic>
      <p:sp>
        <p:nvSpPr>
          <p:cNvPr id="15" name="สี่เหลี่ยมผืนผ้า 14"/>
          <p:cNvSpPr/>
          <p:nvPr/>
        </p:nvSpPr>
        <p:spPr>
          <a:xfrm>
            <a:off x="1035336" y="6336248"/>
            <a:ext cx="762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แหล่งที่มาข้อมูล </a:t>
            </a:r>
            <a:r>
              <a:rPr lang="en-US" sz="1600" dirty="0"/>
              <a:t>:  </a:t>
            </a:r>
            <a:r>
              <a:rPr lang="en-US" sz="1400" dirty="0"/>
              <a:t>http://library.cmu.ac.th/ntic/lannafood/detail_ingredient.php?id_ingredient=226</a:t>
            </a:r>
            <a:endParaRPr lang="th-TH" sz="1400" dirty="0"/>
          </a:p>
        </p:txBody>
      </p:sp>
    </p:spTree>
    <p:extLst>
      <p:ext uri="{BB962C8B-B14F-4D97-AF65-F5344CB8AC3E}">
        <p14:creationId xmlns:p14="http://schemas.microsoft.com/office/powerpoint/2010/main" val="419837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14099" y="535320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Heterophylla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Fr.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เห็ดหล่มเขียว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ชื่อสามัญคือ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Forked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ลักษณะหมวกเห็ดรูปกระทะคว่ำ สีเขียวอมน้ำตาล น้ำตาลอมเหลืองหรือเขียว มีเส้นผ่าศูนย์กลาง 5-8 ซม. กลางหมวกเว้าตื้น ผิวเรียบ เมื่อเปียกชื้นเป็น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มัน ครีบสีขาวนวล แคบ รียงกันถี่และเชื่อมติดกัน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เป็นรูปส้อมก่อนเรียวลงไป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ติดก้าน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ก้านสีขาวยาว 6-7 ซม. เส้นผ่าศูนย์กลาง 1-2 ซม. มักมีรอยช้ำเป็นสีน้ำตาล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เนื้อในเห็ดสีขาว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สปอร์ค่อนข้างกลม สีขาว ขนาด 4-6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x 5-7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ไมครอน ผิวขรุขระ เห็ดหล่มชนิดนี้มีเขตกระจายพันธุ์ในประเทศไทยทางภาคเหนือ ขึ้นไปป่าเบญจพรรณ กินได้ ในต่างประเทศพบในทวีป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แอฟ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ริกาและยุโรป (ศรีเลา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เกษ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พรหม, 2542, 7616-7617)</a:t>
            </a:r>
          </a:p>
        </p:txBody>
      </p:sp>
      <p:pic>
        <p:nvPicPr>
          <p:cNvPr id="10" name="ตัวแทนเนื้อหา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555" y="3212976"/>
            <a:ext cx="2003613" cy="3014842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12976"/>
            <a:ext cx="4032448" cy="3024336"/>
          </a:xfrm>
          <a:prstGeom prst="rect">
            <a:avLst/>
          </a:prstGeom>
        </p:spPr>
      </p:pic>
      <p:pic>
        <p:nvPicPr>
          <p:cNvPr id="12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254571"/>
            <a:ext cx="1982280" cy="2982741"/>
          </a:xfrm>
        </p:spPr>
      </p:pic>
      <p:sp>
        <p:nvSpPr>
          <p:cNvPr id="13" name="สี่เหลี่ยมผืนผ้า 12"/>
          <p:cNvSpPr/>
          <p:nvPr/>
        </p:nvSpPr>
        <p:spPr>
          <a:xfrm>
            <a:off x="1187624" y="6343472"/>
            <a:ext cx="762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แหล่งที่มาข้อมูล </a:t>
            </a:r>
            <a:r>
              <a:rPr lang="en-US" sz="1600" dirty="0"/>
              <a:t>:  </a:t>
            </a:r>
            <a:r>
              <a:rPr lang="en-US" sz="1400" dirty="0"/>
              <a:t>http://library.cmu.ac.th/ntic/lannafood/detail_ingredient.php?id_ingredient=226</a:t>
            </a:r>
            <a:endParaRPr lang="th-TH" sz="1400" dirty="0"/>
          </a:p>
        </p:txBody>
      </p:sp>
    </p:spTree>
    <p:extLst>
      <p:ext uri="{BB962C8B-B14F-4D97-AF65-F5344CB8AC3E}">
        <p14:creationId xmlns:p14="http://schemas.microsoft.com/office/powerpoint/2010/main" val="32456539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139952" y="904765"/>
            <a:ext cx="2495314" cy="1008112"/>
          </a:xfrm>
        </p:spPr>
        <p:txBody>
          <a:bodyPr>
            <a:noAutofit/>
          </a:bodyPr>
          <a:lstStyle/>
          <a:p>
            <a:pPr algn="ctr"/>
            <a:r>
              <a:rPr lang="th-TH" sz="4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เห็ดไคลเหลือง</a:t>
            </a:r>
            <a:endParaRPr lang="th-TH" sz="4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589640"/>
            <a:ext cx="5525881" cy="3672408"/>
          </a:xfrm>
        </p:spPr>
      </p:pic>
      <p:pic>
        <p:nvPicPr>
          <p:cNvPr id="7" name="ตัวแทนเนื้อหา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1824803" cy="274578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01008"/>
            <a:ext cx="1834940" cy="276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07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45" y="633364"/>
            <a:ext cx="8122500" cy="5400600"/>
          </a:xfrm>
          <a:prstGeom prst="rect">
            <a:avLst/>
          </a:prstGeom>
        </p:spPr>
      </p:pic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051720" y="836712"/>
            <a:ext cx="4464496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6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en-US" sz="6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6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  <a:endParaRPr lang="th-TH" sz="6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768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995" y="2060848"/>
            <a:ext cx="2557861" cy="384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858556" y="2694172"/>
            <a:ext cx="3779837" cy="251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728580" y="955394"/>
            <a:ext cx="80110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ดอกอ่อนมีสี</a:t>
            </a:r>
            <a:r>
              <a:rPr lang="th-TH" sz="4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เขียวออกเหลือง สีเขียวหม่น ผิวเรียบ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8184" y="2032127"/>
            <a:ext cx="2511425" cy="377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04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สาระสำคัญ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สาระสำคัญ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1041</TotalTime>
  <Words>365</Words>
  <Application>Microsoft Office PowerPoint</Application>
  <PresentationFormat>นำเสนอทางหน้าจอ (4:3)</PresentationFormat>
  <Paragraphs>38</Paragraphs>
  <Slides>18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28" baseType="lpstr">
      <vt:lpstr>Arial</vt:lpstr>
      <vt:lpstr>Angsana New</vt:lpstr>
      <vt:lpstr>JasmineUPC</vt:lpstr>
      <vt:lpstr>AngsanaUPC</vt:lpstr>
      <vt:lpstr>5011_thE_Little_Uki_noworry</vt:lpstr>
      <vt:lpstr>Arundina Serif</vt:lpstr>
      <vt:lpstr>5012_tLU_infection</vt:lpstr>
      <vt:lpstr>TH Sarabun New</vt:lpstr>
      <vt:lpstr>Rockwell</vt:lpstr>
      <vt:lpstr>สาระสำคัญ</vt:lpstr>
      <vt:lpstr>งานนำเสนอ PowerPoint</vt:lpstr>
      <vt:lpstr> เห็ดไคล ชื่ออื่น:              เห็ดหอม (ภาคกลาง) ,เห็ดตะไคล (อีสาน) , เห็ดหล่ม(ภาคเหนือ) ชื่อวิทยาศาสตร์:   Russula delica Fr.</vt:lpstr>
      <vt:lpstr>เห็ดไคล เป็นเห็ดไมคอร์ไรซาที่พึ่งพากับรากไม้ในการดำรงชีวิต </vt:lpstr>
      <vt:lpstr>งานนำเสนอ PowerPoint</vt:lpstr>
      <vt:lpstr>งานนำเสนอ PowerPoint</vt:lpstr>
      <vt:lpstr>งานนำเสนอ PowerPoint</vt:lpstr>
      <vt:lpstr>เห็ดไคลเหลือง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เห็ดไคล</dc:title>
  <dc:creator>กัลยา กาญจนรุ่ง</dc:creator>
  <cp:lastModifiedBy>UserX</cp:lastModifiedBy>
  <cp:revision>110</cp:revision>
  <dcterms:created xsi:type="dcterms:W3CDTF">2017-05-31T03:44:15Z</dcterms:created>
  <dcterms:modified xsi:type="dcterms:W3CDTF">2017-12-19T09:42:18Z</dcterms:modified>
</cp:coreProperties>
</file>