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81" r:id="rId2"/>
    <p:sldId id="266" r:id="rId3"/>
    <p:sldId id="261" r:id="rId4"/>
    <p:sldId id="299" r:id="rId5"/>
    <p:sldId id="271" r:id="rId6"/>
    <p:sldId id="272" r:id="rId7"/>
    <p:sldId id="275" r:id="rId8"/>
    <p:sldId id="268" r:id="rId9"/>
    <p:sldId id="277" r:id="rId10"/>
    <p:sldId id="278" r:id="rId11"/>
    <p:sldId id="288" r:id="rId12"/>
    <p:sldId id="276" r:id="rId13"/>
    <p:sldId id="290" r:id="rId14"/>
    <p:sldId id="279" r:id="rId15"/>
    <p:sldId id="282" r:id="rId16"/>
    <p:sldId id="283" r:id="rId17"/>
    <p:sldId id="262" r:id="rId18"/>
    <p:sldId id="274" r:id="rId19"/>
    <p:sldId id="267" r:id="rId20"/>
    <p:sldId id="273" r:id="rId21"/>
    <p:sldId id="291" r:id="rId22"/>
    <p:sldId id="292" r:id="rId23"/>
    <p:sldId id="293" r:id="rId24"/>
    <p:sldId id="294" r:id="rId25"/>
    <p:sldId id="296" r:id="rId26"/>
    <p:sldId id="297" r:id="rId27"/>
    <p:sldId id="295" r:id="rId28"/>
    <p:sldId id="286" r:id="rId29"/>
    <p:sldId id="298" r:id="rId30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33"/>
      <p:bold r:id="rId34"/>
      <p:italic r:id="rId35"/>
      <p:boldItalic r:id="rId36"/>
    </p:embeddedFont>
    <p:embeddedFont>
      <p:font typeface="Dotum" panose="020B0600000101010101" pitchFamily="34" charset="-127"/>
      <p:regular r:id="rId37"/>
    </p:embeddedFont>
    <p:embeddedFont>
      <p:font typeface="Cordia New" panose="020B0304020202020204" pitchFamily="34" charset="-34"/>
      <p:regular r:id="rId38"/>
      <p:bold r:id="rId39"/>
      <p:italic r:id="rId40"/>
      <p:boldItalic r:id="rId41"/>
    </p:embeddedFont>
    <p:embeddedFont>
      <p:font typeface="TH Sarabun New" panose="020B0500040200020003" pitchFamily="34" charset="-34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19/12/60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19/12/60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19/12/60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19/12/60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eg"/><Relationship Id="rId9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jpg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jpg"/><Relationship Id="rId5" Type="http://schemas.openxmlformats.org/officeDocument/2006/relationships/image" Target="../media/image43.jp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5.jpg"/><Relationship Id="rId5" Type="http://schemas.openxmlformats.org/officeDocument/2006/relationships/image" Target="../media/image54.jpeg"/><Relationship Id="rId4" Type="http://schemas.openxmlformats.org/officeDocument/2006/relationships/image" Target="../media/image5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3.jpg"/><Relationship Id="rId5" Type="http://schemas.openxmlformats.org/officeDocument/2006/relationships/image" Target="../media/image62.jpeg"/><Relationship Id="rId4" Type="http://schemas.openxmlformats.org/officeDocument/2006/relationships/image" Target="../media/image6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9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hyperlink" Target="https://www.google.co.th/url?sa=t&amp;rct=j&amp;q=&amp;esrc=s&amp;source=web&amp;cd=6&amp;ved=0ahUKEwjKwY-fo_7XAhWHqI8KHf7yCOYQFghJMAU&amp;url=https://thainewsonlinedaily.blogspot.com/2015/10/blog-post_84.html&amp;usg=AOvVaw0zMWD7XzJZ898XxUmQmUOD" TargetMode="Externa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2.jpg"/><Relationship Id="rId4" Type="http://schemas.openxmlformats.org/officeDocument/2006/relationships/image" Target="../media/image8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th.wikipedia.org/wiki/&#3648;&#3627;&#3655;&#3604;&#3619;&#3656;&#3634;&#3591;&#3649;&#3627;" TargetMode="External"/><Relationship Id="rId2" Type="http://schemas.openxmlformats.org/officeDocument/2006/relationships/hyperlink" Target="http://www.greenclinic.in.th/dictyophora.html" TargetMode="Externa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://biology.ipst.ac.th/?p=2328" TargetMode="External"/><Relationship Id="rId4" Type="http://schemas.openxmlformats.org/officeDocument/2006/relationships/hyperlink" Target="https://www.ifarm.in.th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th.wikipedia.org/wik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th.wikipedia.org/wiki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644398"/>
            <a:ext cx="8159482" cy="542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1789" y="1124744"/>
            <a:ext cx="66247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77774" y="2492896"/>
            <a:ext cx="6912767" cy="216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2006_iannnnnBKK" pitchFamily="2" charset="0"/>
                <a:ea typeface="Dotum" pitchFamily="34" charset="-127"/>
                <a:cs typeface="DS-Ampun" pitchFamily="18" charset="-34"/>
              </a:rPr>
              <a:t>เห็ดเยื่อไผ่</a:t>
            </a:r>
            <a:endParaRPr lang="th-TH" sz="9600" dirty="0">
              <a:solidFill>
                <a:srgbClr val="FFFF00"/>
              </a:solidFill>
              <a:latin typeface="2006_iannnnnBKK" pitchFamily="2" charset="0"/>
              <a:ea typeface="Dotum" pitchFamily="34" charset="-127"/>
              <a:cs typeface="DS-Ampun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709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404" y="456403"/>
            <a:ext cx="1914624" cy="2879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3072" y="911665"/>
            <a:ext cx="2871511" cy="1909249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323528" y="3381472"/>
            <a:ext cx="22109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solidFill>
                  <a:srgbClr val="FF0000"/>
                </a:solidFill>
              </a:rPr>
              <a:t>   </a:t>
            </a:r>
            <a:r>
              <a:rPr lang="th-TH" sz="2400" dirty="0"/>
              <a:t>ถัดไปก็คือ ส่วนของ</a:t>
            </a:r>
            <a:r>
              <a:rPr lang="th-TH" sz="2400" dirty="0">
                <a:solidFill>
                  <a:srgbClr val="FF0000"/>
                </a:solidFill>
              </a:rPr>
              <a:t>กระโปรง</a:t>
            </a:r>
            <a:r>
              <a:rPr lang="th-TH" sz="2400" dirty="0"/>
              <a:t> ที่เป็นเนื้อเยื่อโปร่งซ้อนกันและจะถูกยืดออกเมื่อดอกโตขึ้น </a:t>
            </a:r>
            <a:r>
              <a:rPr lang="th-TH" sz="2400" dirty="0" smtClean="0"/>
              <a:t>คล้ายร่างแหโดย</a:t>
            </a:r>
            <a:r>
              <a:rPr lang="th-TH" sz="2400" dirty="0"/>
              <a:t>ใช้ระยะเวลาจากดอกที่กำลังแย้มบานจนกระทั่งถึงบานเต็มที่เพียง 1-2 ชม.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4479" y="3670258"/>
            <a:ext cx="1854090" cy="278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30990" y="420731"/>
            <a:ext cx="1961144" cy="29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020" y="3670258"/>
            <a:ext cx="1854090" cy="278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7042" y="3670258"/>
            <a:ext cx="2092392" cy="2789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4802" y="430534"/>
            <a:ext cx="1961144" cy="295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57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018565" y="4365104"/>
            <a:ext cx="4511741" cy="1913984"/>
          </a:xfrm>
        </p:spPr>
        <p:txBody>
          <a:bodyPr/>
          <a:lstStyle>
            <a:extLst/>
          </a:lstStyle>
          <a:p>
            <a:pPr algn="thaiDist"/>
            <a:r>
              <a:rPr lang="th-TH" sz="3200" dirty="0" smtClean="0"/>
              <a:t> </a:t>
            </a:r>
            <a:r>
              <a:rPr lang="th-TH" sz="2400" b="1" dirty="0" smtClean="0"/>
              <a:t> </a:t>
            </a:r>
            <a:r>
              <a:rPr lang="th-TH" sz="2400" dirty="0" smtClean="0">
                <a:solidFill>
                  <a:schemeClr val="tx1"/>
                </a:solidFill>
              </a:rPr>
              <a:t> </a:t>
            </a:r>
            <a:r>
              <a:rPr lang="th-TH" sz="2800" dirty="0">
                <a:solidFill>
                  <a:srgbClr val="FF0000"/>
                </a:solidFill>
              </a:rPr>
              <a:t>ส่วนของ</a:t>
            </a:r>
            <a:r>
              <a:rPr lang="th-TH" sz="2800" dirty="0" smtClean="0">
                <a:solidFill>
                  <a:srgbClr val="FF0000"/>
                </a:solidFill>
              </a:rPr>
              <a:t>ก้าน </a:t>
            </a:r>
            <a:r>
              <a:rPr lang="th-TH" sz="2800" dirty="0" smtClean="0">
                <a:solidFill>
                  <a:schemeClr val="tx1"/>
                </a:solidFill>
              </a:rPr>
              <a:t>ที่</a:t>
            </a:r>
            <a:r>
              <a:rPr lang="th-TH" sz="2800" dirty="0">
                <a:solidFill>
                  <a:schemeClr val="tx1"/>
                </a:solidFill>
              </a:rPr>
              <a:t>มีลักษณะ</a:t>
            </a:r>
            <a:r>
              <a:rPr lang="th-TH" sz="2800" dirty="0">
                <a:solidFill>
                  <a:srgbClr val="FF0000"/>
                </a:solidFill>
              </a:rPr>
              <a:t>คล้ายฟองน้ำ</a:t>
            </a:r>
            <a:r>
              <a:rPr lang="th-TH" sz="2800" dirty="0">
                <a:solidFill>
                  <a:schemeClr val="tx1"/>
                </a:solidFill>
              </a:rPr>
              <a:t>จับกันแบบหลวมๆ เมื่อดอกเห็ดโตเต็มที่ส่วนนี้และกระโปรงจะเจริญอย่างรวดเร็ว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7995" y="723321"/>
            <a:ext cx="2220525" cy="334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723321"/>
            <a:ext cx="3377376" cy="508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ตัวเชื่อมต่อหักมุม 2"/>
          <p:cNvCxnSpPr/>
          <p:nvPr/>
        </p:nvCxnSpPr>
        <p:spPr>
          <a:xfrm rot="10800000">
            <a:off x="2433538" y="3789041"/>
            <a:ext cx="4874766" cy="551017"/>
          </a:xfrm>
          <a:prstGeom prst="bentConnector3">
            <a:avLst>
              <a:gd name="adj1" fmla="val 50000"/>
            </a:avLst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7308304" y="4340057"/>
            <a:ext cx="93786" cy="24107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3585" y="912675"/>
            <a:ext cx="2363224" cy="3150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3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698" y="3787695"/>
            <a:ext cx="4227694" cy="280965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31" y="4482293"/>
            <a:ext cx="3142168" cy="208823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347864" y="260648"/>
            <a:ext cx="511256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000" b="1" dirty="0" smtClean="0">
                <a:solidFill>
                  <a:srgbClr val="00B050"/>
                </a:solidFill>
              </a:rPr>
              <a:t> </a:t>
            </a:r>
            <a:r>
              <a:rPr lang="th-TH" sz="3200" b="1" dirty="0" smtClean="0">
                <a:solidFill>
                  <a:srgbClr val="00B050"/>
                </a:solidFill>
              </a:rPr>
              <a:t>เห็ดเยื่อ</a:t>
            </a:r>
            <a:r>
              <a:rPr lang="th-TH" sz="3200" b="1" dirty="0">
                <a:solidFill>
                  <a:srgbClr val="00B050"/>
                </a:solidFill>
              </a:rPr>
              <a:t>ไผ่ </a:t>
            </a:r>
            <a:r>
              <a:rPr lang="th-TH" sz="3200" b="1" dirty="0" smtClean="0">
                <a:solidFill>
                  <a:srgbClr val="00B050"/>
                </a:solidFill>
              </a:rPr>
              <a:t> </a:t>
            </a:r>
            <a:r>
              <a:rPr lang="th-TH" sz="2200" b="1" dirty="0" smtClean="0">
                <a:solidFill>
                  <a:srgbClr val="00B050"/>
                </a:solidFill>
              </a:rPr>
              <a:t>มี</a:t>
            </a:r>
            <a:r>
              <a:rPr lang="th-TH" sz="2200" b="1" dirty="0" err="1">
                <a:solidFill>
                  <a:srgbClr val="00B050"/>
                </a:solidFill>
              </a:rPr>
              <a:t>สารสำคัญ</a:t>
            </a:r>
            <a:r>
              <a:rPr lang="th-TH" sz="2200" b="1" dirty="0">
                <a:solidFill>
                  <a:srgbClr val="00B050"/>
                </a:solidFill>
              </a:rPr>
              <a:t>ที่ช่วยทำให้ต่อต้านการอักเสบของร่างกาย ได้แก่</a:t>
            </a:r>
            <a:r>
              <a:rPr lang="th-TH" sz="2200" b="1" dirty="0" err="1">
                <a:solidFill>
                  <a:srgbClr val="00B050"/>
                </a:solidFill>
              </a:rPr>
              <a:t>สารอัล</a:t>
            </a:r>
            <a:r>
              <a:rPr lang="th-TH" sz="2200" b="1" dirty="0">
                <a:solidFill>
                  <a:srgbClr val="00B050"/>
                </a:solidFill>
              </a:rPr>
              <a:t>แลนโทอิน ซึ่งสามารถพบได้เหมือนกันในเมือกหอยทาก ซึ่งสารนี้จะช่วยลดการอักเสบ หรือความระคายเคืองในผิวหนัง ฟื้นฟูเซลล์ผิวที่ที่เสื่อมสภาพ และสร้างเซลล์ผิวใหม่ให้มีความแข็งแรง นอก</a:t>
            </a:r>
            <a:r>
              <a:rPr lang="th-TH" sz="2200" b="1" dirty="0" err="1">
                <a:solidFill>
                  <a:srgbClr val="00B050"/>
                </a:solidFill>
              </a:rPr>
              <a:t>จากนี้่</a:t>
            </a:r>
            <a:r>
              <a:rPr lang="th-TH" sz="2200" b="1" dirty="0">
                <a:solidFill>
                  <a:srgbClr val="00B050"/>
                </a:solidFill>
              </a:rPr>
              <a:t> ยังเต็มไปด้วยกรดไกลโค</a:t>
            </a:r>
            <a:r>
              <a:rPr lang="th-TH" sz="2200" b="1" dirty="0" err="1">
                <a:solidFill>
                  <a:srgbClr val="00B050"/>
                </a:solidFill>
              </a:rPr>
              <a:t>ลิค</a:t>
            </a:r>
            <a:r>
              <a:rPr lang="th-TH" sz="2200" b="1" dirty="0">
                <a:solidFill>
                  <a:srgbClr val="00B050"/>
                </a:solidFill>
              </a:rPr>
              <a:t> (</a:t>
            </a:r>
            <a:r>
              <a:rPr lang="en-US" sz="2200" b="1" dirty="0">
                <a:solidFill>
                  <a:srgbClr val="00B050"/>
                </a:solidFill>
              </a:rPr>
              <a:t>Glycolic acid) </a:t>
            </a:r>
            <a:r>
              <a:rPr lang="th-TH" sz="2200" b="1" dirty="0">
                <a:solidFill>
                  <a:srgbClr val="00B050"/>
                </a:solidFill>
              </a:rPr>
              <a:t>ที่ช่วยกระตุ้นให้ผิวสร้าง</a:t>
            </a:r>
            <a:r>
              <a:rPr lang="th-TH" sz="2200" b="1" dirty="0" err="1">
                <a:solidFill>
                  <a:srgbClr val="00B050"/>
                </a:solidFill>
              </a:rPr>
              <a:t>คอลลา</a:t>
            </a:r>
            <a:r>
              <a:rPr lang="th-TH" sz="2200" b="1" dirty="0">
                <a:solidFill>
                  <a:srgbClr val="00B050"/>
                </a:solidFill>
              </a:rPr>
              <a:t>เจนและอีลา</a:t>
            </a:r>
            <a:r>
              <a:rPr lang="th-TH" sz="2200" b="1" dirty="0" err="1">
                <a:solidFill>
                  <a:srgbClr val="00B050"/>
                </a:solidFill>
              </a:rPr>
              <a:t>สติน</a:t>
            </a:r>
            <a:r>
              <a:rPr lang="th-TH" sz="2200" b="1" dirty="0">
                <a:solidFill>
                  <a:srgbClr val="00B050"/>
                </a:solidFill>
              </a:rPr>
              <a:t> เพื่อให้ผิวตึงกระชับ และ</a:t>
            </a:r>
            <a:r>
              <a:rPr lang="th-TH" sz="2200" b="1" dirty="0" err="1">
                <a:solidFill>
                  <a:srgbClr val="00B050"/>
                </a:solidFill>
              </a:rPr>
              <a:t>กรดไฮยาลูโลนิค</a:t>
            </a:r>
            <a:r>
              <a:rPr lang="th-TH" sz="2200" b="1" dirty="0">
                <a:solidFill>
                  <a:srgbClr val="00B050"/>
                </a:solidFill>
              </a:rPr>
              <a:t> (</a:t>
            </a:r>
            <a:r>
              <a:rPr lang="en-US" sz="2200" b="1" dirty="0">
                <a:solidFill>
                  <a:srgbClr val="00B050"/>
                </a:solidFill>
              </a:rPr>
              <a:t>Hyaluronic acid) </a:t>
            </a:r>
            <a:r>
              <a:rPr lang="th-TH" sz="2200" b="1" dirty="0">
                <a:solidFill>
                  <a:srgbClr val="00B050"/>
                </a:solidFill>
              </a:rPr>
              <a:t>ที่ช่วยให้ผิวมีความนุ่มชุ่มชื้น และตึงกระชับ นอกจากนี้ยังมีสารที่ช่วยบำรุงสมอง เพื่อป้องกันโรคสมองเสื่อมได้อีกด้วย</a:t>
            </a:r>
            <a:endParaRPr lang="th-TH" sz="2200" dirty="0">
              <a:solidFill>
                <a:srgbClr val="00B05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7658" y="548680"/>
            <a:ext cx="2488476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สี่เหลี่ยมผืนผ้า 8"/>
          <p:cNvSpPr/>
          <p:nvPr/>
        </p:nvSpPr>
        <p:spPr>
          <a:xfrm>
            <a:off x="3959932" y="3978846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err="1">
                <a:solidFill>
                  <a:schemeClr val="bg1"/>
                </a:solidFill>
              </a:rPr>
              <a:t>สารอัล</a:t>
            </a:r>
            <a:r>
              <a:rPr lang="th-TH" sz="3200" b="1" dirty="0">
                <a:solidFill>
                  <a:schemeClr val="bg1"/>
                </a:solidFill>
              </a:rPr>
              <a:t>แลนโทอิน </a:t>
            </a:r>
          </a:p>
        </p:txBody>
      </p:sp>
      <p:cxnSp>
        <p:nvCxnSpPr>
          <p:cNvPr id="11" name="ลูกศรเชื่อมต่อแบบตรง 10"/>
          <p:cNvCxnSpPr/>
          <p:nvPr/>
        </p:nvCxnSpPr>
        <p:spPr>
          <a:xfrm>
            <a:off x="5508104" y="4437249"/>
            <a:ext cx="756084" cy="57592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H="1">
            <a:off x="2339752" y="4477900"/>
            <a:ext cx="2160240" cy="14401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หักมุม 16"/>
          <p:cNvCxnSpPr/>
          <p:nvPr/>
        </p:nvCxnSpPr>
        <p:spPr>
          <a:xfrm rot="10800000">
            <a:off x="1911896" y="3686462"/>
            <a:ext cx="2228058" cy="462619"/>
          </a:xfrm>
          <a:prstGeom prst="bentConnector3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76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631" y="3540766"/>
            <a:ext cx="4109121" cy="308184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139952" y="260648"/>
            <a:ext cx="43204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000" b="1" dirty="0" smtClean="0">
                <a:solidFill>
                  <a:srgbClr val="00B050"/>
                </a:solidFill>
              </a:rPr>
              <a:t>  </a:t>
            </a:r>
            <a:r>
              <a:rPr lang="th-TH" sz="2400" b="1" dirty="0" smtClean="0">
                <a:solidFill>
                  <a:srgbClr val="00B050"/>
                </a:solidFill>
              </a:rPr>
              <a:t>ใน</a:t>
            </a:r>
            <a:r>
              <a:rPr lang="th-TH" sz="2400" b="1" dirty="0">
                <a:solidFill>
                  <a:srgbClr val="00B050"/>
                </a:solidFill>
              </a:rPr>
              <a:t>ตำรายาจีนกล่าวไว้ว่า ส่วนบนสุดของเห็ดเยื่อไผ่ สามารถนำไปผลิตเป็นยาบำรุงเพศของม้าได้ ช่วยให้ม้าผสมพันธุ์ได้ดีขึ้น ส่วนที่เป็นเมือกนี้ เป็นแผ่น</a:t>
            </a:r>
            <a:r>
              <a:rPr lang="th-TH" sz="2400" b="1" dirty="0">
                <a:solidFill>
                  <a:srgbClr val="FF0000"/>
                </a:solidFill>
              </a:rPr>
              <a:t>ปลอกหุ้มอยู่ด้านบนจะมีกลิ่นคาว </a:t>
            </a:r>
            <a:r>
              <a:rPr lang="th-TH" sz="2400" b="1" dirty="0">
                <a:solidFill>
                  <a:srgbClr val="00B050"/>
                </a:solidFill>
              </a:rPr>
              <a:t>แต่ตรงนี้ คือ ยาบำรุงสมรรถภาพทางเพศอย่างดีที่สุด ส่วนใหญ่มักจะเอามาหมักหรือดองเหล้าทาน เมื่อเอาส่วนนี้ออก และส่วนของปลอกหุ้มออก ก็จะเหลือส่วนที่เป็นก้านและกระโปรง เอาส่วนนี้ไปทาน และประกอบ</a:t>
            </a:r>
            <a:r>
              <a:rPr lang="th-TH" sz="2400" b="1" dirty="0">
                <a:solidFill>
                  <a:schemeClr val="bg1"/>
                </a:solidFill>
              </a:rPr>
              <a:t>อาหารได้ เช่น การทำซุปเห็ดเยื่อไผ่</a:t>
            </a:r>
            <a:endParaRPr lang="th-TH" sz="2400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9076" y="3029838"/>
            <a:ext cx="2376264" cy="3575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8558" y="620688"/>
            <a:ext cx="335730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01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269547"/>
            <a:ext cx="3045890" cy="3045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3342" y="3687990"/>
            <a:ext cx="2736303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9645" y="3702382"/>
            <a:ext cx="273630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5949" y="3732493"/>
            <a:ext cx="2691800" cy="269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3040" y="269547"/>
            <a:ext cx="3042592" cy="304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สี่เหลี่ยมผืนผ้า 22"/>
          <p:cNvSpPr/>
          <p:nvPr/>
        </p:nvSpPr>
        <p:spPr>
          <a:xfrm>
            <a:off x="380044" y="3305519"/>
            <a:ext cx="813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>
                <a:solidFill>
                  <a:srgbClr val="FF0000"/>
                </a:solidFill>
              </a:rPr>
              <a:t>ภาพกระโปรง ที่เป็นเนื้อเยื่อโปร่งซ้อนกันและจะถูกยืดออกเมื่อดอกโตขึ้น </a:t>
            </a:r>
          </a:p>
          <a:p>
            <a:pPr algn="ctr"/>
            <a:endParaRPr lang="th-TH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28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รูปภาพ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3" y="779319"/>
            <a:ext cx="8014203" cy="5328592"/>
          </a:xfrm>
        </p:spPr>
      </p:pic>
      <p:sp>
        <p:nvSpPr>
          <p:cNvPr id="3" name="ตัวแทนข้อความ 2"/>
          <p:cNvSpPr>
            <a:spLocks noGrp="1"/>
          </p:cNvSpPr>
          <p:nvPr>
            <p:ph type="body" sz="quarter" idx="11"/>
          </p:nvPr>
        </p:nvSpPr>
        <p:spPr>
          <a:xfrm>
            <a:off x="467544" y="3628596"/>
            <a:ext cx="7032025" cy="762000"/>
          </a:xfrm>
        </p:spPr>
        <p:txBody>
          <a:bodyPr>
            <a:normAutofit/>
          </a:bodyPr>
          <a:lstStyle/>
          <a:p>
            <a:pPr algn="ctr"/>
            <a:r>
              <a:rPr lang="th-TH" sz="4000" dirty="0" smtClean="0">
                <a:solidFill>
                  <a:schemeClr val="bg1"/>
                </a:solidFill>
                <a:cs typeface="+mj-cs"/>
              </a:rPr>
              <a:t>มาทำความรู้จักเห็ดเยื่อไผ่แต่ละสายพันธุ์กันนะคะ</a:t>
            </a:r>
            <a:endParaRPr lang="th-TH" sz="4000" dirty="0">
              <a:solidFill>
                <a:schemeClr val="bg1"/>
              </a:solidFill>
              <a:cs typeface="+mj-cs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2500" y="4149080"/>
            <a:ext cx="1301806" cy="195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18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รูปภาพ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251" y="1103422"/>
            <a:ext cx="7104789" cy="5328592"/>
          </a:xfrm>
        </p:spPr>
      </p:pic>
      <p:sp>
        <p:nvSpPr>
          <p:cNvPr id="3" name="ตัวแทนข้อความ 2"/>
          <p:cNvSpPr>
            <a:spLocks noGrp="1"/>
          </p:cNvSpPr>
          <p:nvPr>
            <p:ph type="body" sz="quarter" idx="11"/>
          </p:nvPr>
        </p:nvSpPr>
        <p:spPr>
          <a:xfrm>
            <a:off x="899592" y="188640"/>
            <a:ext cx="7128792" cy="792088"/>
          </a:xfrm>
          <a:solidFill>
            <a:schemeClr val="accent3"/>
          </a:solidFill>
        </p:spPr>
        <p:txBody>
          <a:bodyPr>
            <a:noAutofit/>
          </a:bodyPr>
          <a:lstStyle/>
          <a:p>
            <a:pPr algn="ctr"/>
            <a:r>
              <a:rPr lang="th-TH" sz="6000" dirty="0" smtClean="0">
                <a:solidFill>
                  <a:schemeClr val="bg1"/>
                </a:solidFill>
                <a:cs typeface="+mj-cs"/>
              </a:rPr>
              <a:t>เห็ดเยื่อไผ่สีขาว</a:t>
            </a:r>
            <a:endParaRPr lang="th-TH" sz="6000" dirty="0">
              <a:solidFill>
                <a:schemeClr val="bg1"/>
              </a:solidFill>
              <a:cs typeface="+mj-cs"/>
            </a:endParaRPr>
          </a:p>
        </p:txBody>
      </p:sp>
      <p:sp>
        <p:nvSpPr>
          <p:cNvPr id="5" name="ตัวแทนข้อความ 2"/>
          <p:cNvSpPr txBox="1">
            <a:spLocks/>
          </p:cNvSpPr>
          <p:nvPr/>
        </p:nvSpPr>
        <p:spPr>
          <a:xfrm>
            <a:off x="971600" y="5517232"/>
            <a:ext cx="7032025" cy="762000"/>
          </a:xfrm>
          <a:prstGeom prst="rect">
            <a:avLst/>
          </a:prstGeom>
        </p:spPr>
        <p:txBody>
          <a:bodyPr vert="horz" rtlCol="0" anchor="t" anchorCtr="0">
            <a:norm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th-TH" sz="2400" i="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th-TH" sz="4000" dirty="0" smtClean="0">
                <a:solidFill>
                  <a:srgbClr val="FFFF00"/>
                </a:solidFill>
                <a:cs typeface="+mj-cs"/>
              </a:rPr>
              <a:t>จะรับประทานได้ นำมาปรุงเป็นเมนูได้หลากหลาย</a:t>
            </a:r>
            <a:endParaRPr lang="th-TH" sz="4000" dirty="0">
              <a:solidFill>
                <a:srgbClr val="FFFF0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6052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11" y="1988840"/>
            <a:ext cx="2584187" cy="388843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988840"/>
            <a:ext cx="2590939" cy="38985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953175"/>
            <a:ext cx="2592288" cy="3900620"/>
          </a:xfrm>
        </p:spPr>
      </p:pic>
      <p:sp>
        <p:nvSpPr>
          <p:cNvPr id="4" name="TextBox 3"/>
          <p:cNvSpPr txBox="1"/>
          <p:nvPr/>
        </p:nvSpPr>
        <p:spPr>
          <a:xfrm>
            <a:off x="539552" y="404664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/>
              <a:t>เห็ดเยื่อไผ่กระโปรงสั้นสีขาว </a:t>
            </a:r>
          </a:p>
          <a:p>
            <a:pPr algn="thaiDist"/>
            <a:r>
              <a:rPr lang="th-TH" sz="2400" dirty="0" smtClean="0"/>
              <a:t>ชื่อ</a:t>
            </a:r>
            <a:r>
              <a:rPr lang="th-TH" sz="2400" dirty="0"/>
              <a:t>วิทยาศาสตร์  :  </a:t>
            </a:r>
            <a:r>
              <a:rPr lang="en-US" sz="2000" dirty="0" err="1"/>
              <a:t>Dictyophora</a:t>
            </a:r>
            <a:r>
              <a:rPr lang="en-US" sz="2000" dirty="0"/>
              <a:t>  </a:t>
            </a:r>
            <a:r>
              <a:rPr lang="en-US" sz="2000" dirty="0" err="1"/>
              <a:t>duplicata</a:t>
            </a:r>
            <a:r>
              <a:rPr lang="en-US" sz="2000" dirty="0"/>
              <a:t> (</a:t>
            </a:r>
            <a:r>
              <a:rPr lang="en-US" sz="2000" dirty="0" err="1"/>
              <a:t>Bosc</a:t>
            </a:r>
            <a:r>
              <a:rPr lang="en-US" sz="2000" dirty="0"/>
              <a:t>)  </a:t>
            </a:r>
            <a:r>
              <a:rPr lang="en-US" sz="2000" dirty="0" err="1"/>
              <a:t>Fisch</a:t>
            </a:r>
            <a:endParaRPr lang="en-US" sz="2000" dirty="0"/>
          </a:p>
          <a:p>
            <a:pPr algn="thaiDist"/>
            <a:endParaRPr lang="th-TH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93111"/>
            <a:ext cx="2736304" cy="36484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2484276" cy="331236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149080"/>
            <a:ext cx="2808312" cy="21062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996952"/>
            <a:ext cx="2448272" cy="3264362"/>
          </a:xfrm>
        </p:spPr>
      </p:pic>
      <p:sp>
        <p:nvSpPr>
          <p:cNvPr id="4" name="TextBox 3"/>
          <p:cNvSpPr txBox="1"/>
          <p:nvPr/>
        </p:nvSpPr>
        <p:spPr>
          <a:xfrm>
            <a:off x="251520" y="295618"/>
            <a:ext cx="525658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/>
              <a:t>เห็ดเยื่อไผ่กระโปรงยาวสีขาวสายพันธุ์ไทย  </a:t>
            </a:r>
          </a:p>
          <a:p>
            <a:r>
              <a:rPr lang="th-TH" sz="2000" dirty="0" smtClean="0"/>
              <a:t>ชื่อ</a:t>
            </a:r>
            <a:r>
              <a:rPr lang="th-TH" sz="2000" dirty="0"/>
              <a:t>วิทยาศาสตร์  :</a:t>
            </a:r>
            <a:r>
              <a:rPr lang="th-TH" dirty="0"/>
              <a:t>  </a:t>
            </a:r>
            <a:r>
              <a:rPr lang="en-US" dirty="0" err="1"/>
              <a:t>Dictyophora</a:t>
            </a:r>
            <a:r>
              <a:rPr lang="en-US" dirty="0"/>
              <a:t>  </a:t>
            </a:r>
            <a:r>
              <a:rPr lang="en-US" dirty="0" err="1"/>
              <a:t>indusiata</a:t>
            </a:r>
            <a:r>
              <a:rPr lang="en-US" dirty="0"/>
              <a:t>(Vent.) </a:t>
            </a:r>
            <a:r>
              <a:rPr lang="en-US" dirty="0" err="1"/>
              <a:t>Desv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algn="thaiDist"/>
            <a:r>
              <a:rPr lang="th-TH" sz="2400" dirty="0" smtClean="0"/>
              <a:t>พบเห็นได้ทั่วไปในธรรมชาติที่มีใบไม้ทับถมและมีความชื้นสูง ซึ่งเชื้อเห็ดเยื่อไผ่จะแข็งแรงมากมีอายุยาวนานพร้อมที่จะเจริญเติบโตได้ทุกเมื่อ หากมีความชื้นเพียงพอ</a:t>
            </a:r>
          </a:p>
          <a:p>
            <a:pPr algn="thaiDist"/>
            <a:r>
              <a:rPr lang="th-TH" sz="2400" dirty="0" smtClean="0">
                <a:solidFill>
                  <a:srgbClr val="FF0000"/>
                </a:solidFill>
              </a:rPr>
              <a:t>ประโยชน์</a:t>
            </a:r>
            <a:r>
              <a:rPr lang="th-TH" sz="2400" dirty="0" smtClean="0"/>
              <a:t>   </a:t>
            </a:r>
            <a:r>
              <a:rPr lang="th-TH" sz="2400" dirty="0">
                <a:solidFill>
                  <a:srgbClr val="00B050"/>
                </a:solidFill>
              </a:rPr>
              <a:t>รับประทาน</a:t>
            </a:r>
            <a:r>
              <a:rPr lang="th-TH" sz="2400" dirty="0" smtClean="0">
                <a:solidFill>
                  <a:srgbClr val="00B050"/>
                </a:solidFill>
              </a:rPr>
              <a:t>ได้</a:t>
            </a:r>
            <a:endParaRPr lang="th-TH" sz="2400" dirty="0">
              <a:solidFill>
                <a:srgbClr val="00B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6309320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/>
              <a:t>ขอบคุณภาพ        </a:t>
            </a:r>
            <a:r>
              <a:rPr lang="th-TH" sz="2000" dirty="0" smtClean="0">
                <a:solidFill>
                  <a:srgbClr val="FF0000"/>
                </a:solidFill>
              </a:rPr>
              <a:t>จากสมาชิกกลุ่มเห็ดเยื่อไผ่หรือเห็ดร่างแห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72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1145" y="3995680"/>
            <a:ext cx="2952328" cy="196298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356992"/>
            <a:ext cx="2376264" cy="31683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308236"/>
            <a:ext cx="2160240" cy="324936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6416" y="894607"/>
            <a:ext cx="2924101" cy="1944216"/>
          </a:xfrm>
        </p:spPr>
      </p:pic>
      <p:sp>
        <p:nvSpPr>
          <p:cNvPr id="9" name="สี่เหลี่ยมผืนผ้า 8"/>
          <p:cNvSpPr/>
          <p:nvPr/>
        </p:nvSpPr>
        <p:spPr>
          <a:xfrm>
            <a:off x="2627784" y="404664"/>
            <a:ext cx="56166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solidFill>
                  <a:srgbClr val="00B050"/>
                </a:solidFill>
              </a:rPr>
              <a:t>      </a:t>
            </a:r>
            <a:r>
              <a:rPr lang="th-TH" sz="2400" b="1" u="sng" dirty="0" smtClean="0">
                <a:solidFill>
                  <a:srgbClr val="00B050"/>
                </a:solidFill>
              </a:rPr>
              <a:t>เห็ดเยื่อไผ่สีขาวกระโปรงยาวสายพันธุ์จีน</a:t>
            </a:r>
            <a:r>
              <a:rPr lang="th-TH" sz="2400" b="1" dirty="0">
                <a:solidFill>
                  <a:srgbClr val="00B050"/>
                </a:solidFill>
              </a:rPr>
              <a:t> </a:t>
            </a:r>
            <a:r>
              <a:rPr lang="th-TH" sz="2400" b="1" dirty="0" smtClean="0">
                <a:solidFill>
                  <a:srgbClr val="00B050"/>
                </a:solidFill>
              </a:rPr>
              <a:t> </a:t>
            </a:r>
            <a:r>
              <a:rPr lang="th-TH" sz="2400" dirty="0" smtClean="0">
                <a:solidFill>
                  <a:srgbClr val="00B050"/>
                </a:solidFill>
              </a:rPr>
              <a:t>ได้จากการเพาะเลี้ยง ทำเป็นธุรกิจได้ทดแทนการนำเข้าเห็ดเยื่อไผ่แบบแห้งจากประเทศจีนซึ่งเมืองไทยนำเข้าค่อนข้างมากเป็นที่นิยมของคนไทยเชื้อสายจีนในภัตตาคารหรือร้านข้าวต้มในเมนู 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“</a:t>
            </a:r>
            <a:r>
              <a:rPr lang="th-TH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ซุปเยื่อไผ่</a:t>
            </a:r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” </a:t>
            </a:r>
            <a:r>
              <a:rPr lang="th-TH" sz="2400" dirty="0" smtClean="0">
                <a:solidFill>
                  <a:srgbClr val="00B050"/>
                </a:solidFill>
              </a:rPr>
              <a:t>ซึ่งแท้จริงทำมาจากเห็ดเยื่อไผ่โดยเอาส่วนของกระโปรงและก้านไปทำเป็นอาหารได้หลากหลายเมนู  </a:t>
            </a:r>
          </a:p>
          <a:p>
            <a:pPr algn="thaiDist"/>
            <a:r>
              <a:rPr lang="th-TH" sz="2400" dirty="0">
                <a:solidFill>
                  <a:srgbClr val="00B050"/>
                </a:solidFill>
              </a:rPr>
              <a:t> </a:t>
            </a:r>
            <a:r>
              <a:rPr lang="th-TH" sz="2400" dirty="0" smtClean="0">
                <a:solidFill>
                  <a:srgbClr val="00B050"/>
                </a:solidFill>
              </a:rPr>
              <a:t>     </a:t>
            </a:r>
            <a:r>
              <a:rPr lang="th-TH" sz="2400" dirty="0" smtClean="0">
                <a:solidFill>
                  <a:srgbClr val="FF0000"/>
                </a:solidFill>
              </a:rPr>
              <a:t>จากข้อมูลพบว่าเห็ดเยื่อไผ่อบแห้งจากจีนมีสารกำมะถัน และสารฟอกขาวที่เป็นอันตราย  ต่อสุขภาพมากเกินมาตรฐานสากล</a:t>
            </a:r>
            <a:endParaRPr lang="th-TH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0119"/>
            <a:ext cx="4032448" cy="403244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39552" y="4221088"/>
            <a:ext cx="8424936" cy="2448272"/>
          </a:xfrm>
        </p:spPr>
        <p:txBody>
          <a:bodyPr/>
          <a:lstStyle/>
          <a:p>
            <a:endParaRPr lang="th-TH" sz="2400" dirty="0" smtClean="0"/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เยื่อไผ่ </a:t>
            </a:r>
            <a:r>
              <a:rPr lang="th-TH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Bamboo </a:t>
            </a:r>
            <a:r>
              <a:rPr lang="en-US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Mushroom)</a:t>
            </a:r>
            <a:r>
              <a:rPr lang="th-TH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เห็ดร่างแห   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1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Dictyophora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1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indusiata</a:t>
            </a:r>
            <a:r>
              <a:rPr lang="en-US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1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สามัญภาษาอังกฤษ คือ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1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Basket </a:t>
            </a:r>
            <a:r>
              <a:rPr lang="en-US" sz="1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Stinkhorn, Dancing Mushroom, Bamboo mushroom, Bamboo Fungus</a:t>
            </a:r>
            <a:endParaRPr lang="en-US" sz="1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ชื่อสามัญไทย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      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ร่างแหยาว  ร่างแหกระโปรงยาว  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ดาง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แหยาว </a:t>
            </a:r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อยู่ในกลุ่มดอกเห็ดเขาเหม็น (</a:t>
            </a:r>
            <a:r>
              <a:rPr lang="en-US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stinkhorns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                           </a:t>
            </a:r>
          </a:p>
          <a:p>
            <a:endParaRPr lang="th-TH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322" y="134930"/>
            <a:ext cx="4086158" cy="408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037" y="332656"/>
            <a:ext cx="4824536" cy="32078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64516"/>
            <a:ext cx="1484861" cy="26997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58794"/>
            <a:ext cx="2046036" cy="27280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723561"/>
            <a:ext cx="2055527" cy="274070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4170" y="3755500"/>
            <a:ext cx="1489820" cy="270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295618"/>
            <a:ext cx="29523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400" b="1" dirty="0" smtClean="0"/>
              <a:t>เห็ดเยื่อไผ่สีส้ม </a:t>
            </a:r>
            <a:r>
              <a:rPr lang="th-TH" sz="2400" dirty="0" smtClean="0"/>
              <a:t>ในธรรมชาติจะมีกลิ่นเหม็นคาว แต่ก็มีบางชนิดกลิ่นจะหอมอ่อนๆ ซึ่งมีผู้นำมาทำการเพาะเลี้ยงเพื่อสกัดเอากลิ่นมาทำเป็นน้ำหอม และยังนำมารับประทานได้(เฉพาะที่เพาะเลี้ยงเองไม่ใช่เก็บจากธรรมชาติ)</a:t>
            </a:r>
          </a:p>
          <a:p>
            <a:pPr algn="thaiDist"/>
            <a:r>
              <a:rPr lang="th-TH" sz="2400" dirty="0" smtClean="0">
                <a:solidFill>
                  <a:srgbClr val="FF0000"/>
                </a:solidFill>
              </a:rPr>
              <a:t>ประโยชน์</a:t>
            </a:r>
            <a:r>
              <a:rPr lang="th-TH" sz="2400" dirty="0" smtClean="0"/>
              <a:t>   </a:t>
            </a:r>
            <a:r>
              <a:rPr lang="th-TH" sz="2400" dirty="0" smtClean="0">
                <a:solidFill>
                  <a:srgbClr val="00B050"/>
                </a:solidFill>
              </a:rPr>
              <a:t>ยังไม่ยืนยันว่ารับประทาน</a:t>
            </a:r>
            <a:r>
              <a:rPr lang="th-TH" sz="2400" dirty="0">
                <a:solidFill>
                  <a:srgbClr val="00B050"/>
                </a:solidFill>
              </a:rPr>
              <a:t>ได้</a:t>
            </a:r>
          </a:p>
          <a:p>
            <a:pPr algn="thaiDist"/>
            <a:endParaRPr lang="th-TH" sz="2400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7092280" y="4879049"/>
            <a:ext cx="13933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</a:rPr>
              <a:t>มีกลิ่นหอม</a:t>
            </a:r>
            <a:endParaRPr lang="th-TH" sz="2400" b="1" dirty="0">
              <a:solidFill>
                <a:schemeClr val="bg1"/>
              </a:solidFill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588224" y="908720"/>
            <a:ext cx="1765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</a:rPr>
              <a:t>มีกลิ่นหอมอ่อน</a:t>
            </a:r>
            <a:endParaRPr lang="th-TH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73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781152"/>
            <a:ext cx="7920880" cy="1505985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th-TH" sz="3200" b="1" dirty="0" smtClean="0"/>
              <a:t>เห็ดเยื่อไผ่กระโปรงยาวสีเหลือง</a:t>
            </a:r>
            <a:endParaRPr lang="th-TH" sz="3200" b="1" dirty="0"/>
          </a:p>
          <a:p>
            <a:pPr algn="l"/>
            <a:r>
              <a:rPr lang="th-TH" sz="2400" dirty="0"/>
              <a:t>ชื่อวิทยาศาสตร์:     </a:t>
            </a:r>
            <a:r>
              <a:rPr lang="en-US" sz="2400" dirty="0" smtClean="0"/>
              <a:t>  </a:t>
            </a:r>
            <a:r>
              <a:rPr lang="en-US" sz="2400" dirty="0" err="1" smtClean="0"/>
              <a:t>Dictyophora</a:t>
            </a:r>
            <a:r>
              <a:rPr lang="en-US" sz="2400" dirty="0" smtClean="0"/>
              <a:t>  multicolor </a:t>
            </a:r>
            <a:r>
              <a:rPr lang="en-US" sz="2400" dirty="0" err="1" smtClean="0"/>
              <a:t>Berk</a:t>
            </a:r>
            <a:r>
              <a:rPr lang="en-US" sz="2400" dirty="0" smtClean="0"/>
              <a:t>.&amp; Broome</a:t>
            </a:r>
            <a:endParaRPr lang="en-US" sz="2400" dirty="0"/>
          </a:p>
          <a:p>
            <a:pPr algn="l"/>
            <a:r>
              <a:rPr lang="th-TH" sz="2400" dirty="0"/>
              <a:t>การใช้ประโยชน์:      </a:t>
            </a:r>
            <a:r>
              <a:rPr lang="th-TH" sz="2400" dirty="0" smtClean="0"/>
              <a:t>ยังไม่มีข้อมูลรับประทาน</a:t>
            </a:r>
            <a:r>
              <a:rPr lang="th-TH" sz="2400" dirty="0"/>
              <a:t>ได้    </a:t>
            </a:r>
            <a:endParaRPr lang="th-TH" sz="2400" dirty="0" smtClean="0"/>
          </a:p>
          <a:p>
            <a:pPr algn="l"/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  <p:pic>
        <p:nvPicPr>
          <p:cNvPr id="10" name="ตัวแทนรูปภาพ 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300037"/>
            <a:ext cx="2160240" cy="3927710"/>
          </a:xfr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176" y="2348880"/>
            <a:ext cx="2555248" cy="3844889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2592288" cy="3897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13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742779" y="764703"/>
            <a:ext cx="4680520" cy="1656184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/>
              <a:t>เห็ดเยื่อไผ่สีแดง(ไม่มีร่างแห)  </a:t>
            </a:r>
            <a:endParaRPr lang="th-TH" sz="3200" b="1" dirty="0"/>
          </a:p>
          <a:p>
            <a:pPr algn="l"/>
            <a:r>
              <a:rPr lang="th-TH" sz="2400" dirty="0" smtClean="0"/>
              <a:t> การ</a:t>
            </a:r>
            <a:r>
              <a:rPr lang="th-TH" sz="2400" dirty="0"/>
              <a:t>ใช้ประโยชน์:      </a:t>
            </a:r>
            <a:r>
              <a:rPr lang="th-TH" sz="2400" dirty="0" smtClean="0"/>
              <a:t>ยังไม่มีข้อมูลรับประทาน</a:t>
            </a:r>
            <a:r>
              <a:rPr lang="th-TH" sz="2400" dirty="0"/>
              <a:t>ได้    </a:t>
            </a:r>
            <a:endParaRPr lang="th-TH" sz="2400" dirty="0" smtClean="0"/>
          </a:p>
          <a:p>
            <a:pPr algn="l"/>
            <a:r>
              <a:rPr lang="th-TH" dirty="0" smtClean="0"/>
              <a:t> </a:t>
            </a:r>
            <a:endParaRPr lang="th-TH" dirty="0"/>
          </a:p>
          <a:p>
            <a:endParaRPr lang="th-TH" dirty="0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18" y="1916832"/>
            <a:ext cx="2291317" cy="4166030"/>
          </a:xfrm>
          <a:prstGeom prst="rect">
            <a:avLst/>
          </a:prstGeom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56831"/>
            <a:ext cx="2616242" cy="4126031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4076" y="1916833"/>
            <a:ext cx="2291316" cy="4166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41422" y="6295113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/>
              <a:t>ขอบคุณภาพ        </a:t>
            </a:r>
            <a:r>
              <a:rPr lang="th-TH" sz="2000" dirty="0" smtClean="0">
                <a:solidFill>
                  <a:srgbClr val="FF0000"/>
                </a:solidFill>
              </a:rPr>
              <a:t>จากสมาชิกกลุ่มเห็ดเยื่อไผ่หรือเห็ดร่างแห</a:t>
            </a:r>
            <a:endParaRPr lang="th-TH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57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620688"/>
            <a:ext cx="7704856" cy="2202137"/>
          </a:xfrm>
        </p:spPr>
        <p:txBody>
          <a:bodyPr>
            <a:normAutofit lnSpcReduction="10000"/>
          </a:bodyPr>
          <a:lstStyle/>
          <a:p>
            <a:pPr algn="l"/>
            <a:r>
              <a:rPr lang="th-TH" sz="3000" b="1" dirty="0" smtClean="0"/>
              <a:t>เห็ดกระเจี๊ยวหมา (ไม่มีร่างแห)</a:t>
            </a:r>
            <a:endParaRPr lang="th-TH" sz="3000" b="1" dirty="0"/>
          </a:p>
          <a:p>
            <a:pPr algn="l"/>
            <a:r>
              <a:rPr lang="th-TH" b="1" dirty="0"/>
              <a:t>ชื่อวิทยาศาสตร์</a:t>
            </a:r>
            <a:r>
              <a:rPr lang="th-TH" dirty="0"/>
              <a:t>:     </a:t>
            </a:r>
            <a:r>
              <a:rPr lang="en-US" dirty="0" smtClean="0"/>
              <a:t> </a:t>
            </a:r>
            <a:r>
              <a:rPr lang="en-US" dirty="0" err="1" smtClean="0">
                <a:cs typeface="+mj-cs"/>
              </a:rPr>
              <a:t>Mutinus</a:t>
            </a:r>
            <a:r>
              <a:rPr lang="en-US" dirty="0" smtClean="0">
                <a:cs typeface="+mj-cs"/>
              </a:rPr>
              <a:t>   </a:t>
            </a:r>
            <a:r>
              <a:rPr lang="en-US" dirty="0" err="1" smtClean="0">
                <a:cs typeface="+mj-cs"/>
              </a:rPr>
              <a:t>bambusinus</a:t>
            </a:r>
            <a:r>
              <a:rPr lang="en-US" dirty="0" smtClean="0">
                <a:cs typeface="+mj-cs"/>
              </a:rPr>
              <a:t> (</a:t>
            </a:r>
            <a:r>
              <a:rPr lang="en-US" dirty="0" err="1" smtClean="0">
                <a:cs typeface="+mj-cs"/>
              </a:rPr>
              <a:t>Zoll</a:t>
            </a:r>
            <a:r>
              <a:rPr lang="en-US" dirty="0" smtClean="0">
                <a:cs typeface="+mj-cs"/>
              </a:rPr>
              <a:t>.)  </a:t>
            </a:r>
            <a:r>
              <a:rPr lang="en-US" dirty="0" err="1" smtClean="0">
                <a:cs typeface="+mj-cs"/>
              </a:rPr>
              <a:t>Fisch</a:t>
            </a:r>
            <a:endParaRPr lang="en-US" dirty="0" smtClean="0">
              <a:cs typeface="+mj-cs"/>
            </a:endParaRPr>
          </a:p>
          <a:p>
            <a:pPr algn="l"/>
            <a:r>
              <a:rPr lang="th-TH" b="1" dirty="0" smtClean="0"/>
              <a:t>การ</a:t>
            </a:r>
            <a:r>
              <a:rPr lang="th-TH" b="1" dirty="0"/>
              <a:t>ใช้ประโยชน์</a:t>
            </a:r>
            <a:r>
              <a:rPr lang="th-TH" dirty="0"/>
              <a:t>:      </a:t>
            </a:r>
            <a:r>
              <a:rPr lang="th-TH" sz="2600" dirty="0" smtClean="0"/>
              <a:t>ยังไม่มีข้อมูลรับประทาน</a:t>
            </a:r>
            <a:r>
              <a:rPr lang="th-TH" sz="2600" dirty="0"/>
              <a:t>ได้ </a:t>
            </a:r>
            <a:endParaRPr lang="th-TH" sz="2600" dirty="0" smtClean="0"/>
          </a:p>
          <a:p>
            <a:pPr algn="l"/>
            <a:r>
              <a:rPr lang="th-TH" b="1" dirty="0" smtClean="0"/>
              <a:t>คำอธิบาย</a:t>
            </a:r>
            <a:r>
              <a:rPr lang="th-TH" dirty="0" smtClean="0"/>
              <a:t>     </a:t>
            </a:r>
            <a:r>
              <a:rPr lang="th-TH" sz="2600" dirty="0" smtClean="0"/>
              <a:t>มีกลิ่นหอมอ่อนๆๆ</a:t>
            </a:r>
            <a:r>
              <a:rPr lang="th-TH" sz="2600" dirty="0"/>
              <a:t>   </a:t>
            </a:r>
            <a:r>
              <a:rPr lang="th-TH" sz="2600" dirty="0" smtClean="0"/>
              <a:t>เห็ด</a:t>
            </a:r>
            <a:r>
              <a:rPr lang="th-TH" sz="2600" dirty="0"/>
              <a:t>เยื่อไผ่สีแดงอม</a:t>
            </a:r>
            <a:r>
              <a:rPr lang="th-TH" sz="2600" dirty="0" smtClean="0"/>
              <a:t>ส้มเป็น</a:t>
            </a:r>
            <a:r>
              <a:rPr lang="th-TH" sz="2600" dirty="0"/>
              <a:t>อีกชนิดที่ไม่มีกลิ่นเหม็นคาวกลิ่นจะหอมนิดๆๆ </a:t>
            </a:r>
            <a:r>
              <a:rPr lang="th-TH" sz="2600" dirty="0" smtClean="0"/>
              <a:t>.......กินไม่ได้ </a:t>
            </a:r>
            <a:endParaRPr lang="th-TH" sz="2600" dirty="0">
              <a:solidFill>
                <a:srgbClr val="FF0000"/>
              </a:solidFill>
            </a:endParaRPr>
          </a:p>
          <a:p>
            <a:endParaRPr lang="th-TH" dirty="0"/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53308"/>
            <a:ext cx="2565979" cy="386103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2628838"/>
            <a:ext cx="2515783" cy="3785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98862" y="2553308"/>
            <a:ext cx="2575116" cy="387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56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476672"/>
            <a:ext cx="7704856" cy="2206256"/>
          </a:xfrm>
        </p:spPr>
        <p:txBody>
          <a:bodyPr>
            <a:normAutofit/>
          </a:bodyPr>
          <a:lstStyle/>
          <a:p>
            <a:pPr algn="thaiDist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ร่างแหที่พบว่าสามารถทำให้มนุษย์เพศหญิงถึงจุดสุดยอดได้เพียงดมกลิ่นเท่านั้น คือ เห็ดร่างแหสายพันธุ์ที่ไม่สามารถรับประทานได้ มัน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 </a:t>
            </a:r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ขาสี</a:t>
            </a:r>
            <a:r>
              <a:rPr lang="th-TH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แดงอมส้ม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ต่าง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จากแหของ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ชนิดอื่น ๆ ที่มีสีขาวและเหลือง แหของมันไม่บานออกเป็นสุ่ม แต่ติดแนบไปกับก้านดอก  พบในแถบเกาะฮาวาย บริเวณใกล้ ๆ กับปล่องภูเขา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ไฟ </a:t>
            </a:r>
          </a:p>
          <a:p>
            <a:pPr algn="thaiDist"/>
            <a:endParaRPr lang="th-TH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u="sng" dirty="0">
                <a:hlinkClick r:id="rId2"/>
              </a:rPr>
              <a:t>ขุ่นพระ !! เห็ด</a:t>
            </a:r>
            <a:r>
              <a:rPr lang="th-TH" u="sng" dirty="0" err="1">
                <a:hlinkClick r:id="rId2"/>
              </a:rPr>
              <a:t>ออกัสซั่ม</a:t>
            </a:r>
            <a:r>
              <a:rPr lang="th-TH" u="sng" dirty="0">
                <a:hlinkClick r:id="rId2"/>
              </a:rPr>
              <a:t>สำหรับผู้หญิง แค่สูดกลิ่นก็ถึงจุดสุดยอด ! - </a:t>
            </a:r>
            <a:r>
              <a:rPr lang="en-US" u="sng" dirty="0">
                <a:hlinkClick r:id="rId2"/>
              </a:rPr>
              <a:t>Thai News ...</a:t>
            </a:r>
            <a:endParaRPr lang="en-US" dirty="0"/>
          </a:p>
          <a:p>
            <a:pPr algn="thaiDist"/>
            <a:r>
              <a:rPr lang="th-TH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บทความจาก 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https://women.kapook.com/view131550.html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772441"/>
            <a:ext cx="2318964" cy="34893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2682928"/>
            <a:ext cx="2592288" cy="358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2341" y="2759688"/>
            <a:ext cx="2627811" cy="350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ตัวแทนข้อความ 4"/>
          <p:cNvSpPr txBox="1">
            <a:spLocks/>
          </p:cNvSpPr>
          <p:nvPr/>
        </p:nvSpPr>
        <p:spPr>
          <a:xfrm>
            <a:off x="487075" y="5526141"/>
            <a:ext cx="2971792" cy="828092"/>
          </a:xfrm>
          <a:prstGeom prst="rect">
            <a:avLst/>
          </a:prstGeom>
        </p:spPr>
        <p:txBody>
          <a:bodyPr vert="horz" rtlCol="0" anchor="b" anchorCtr="0">
            <a:norm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th-TH" sz="200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Font typeface="Arial"/>
              <a:buChar char="–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Font typeface="Arial"/>
              <a:buChar char="»"/>
              <a:defRPr kumimoji="0" lang="th-TH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th-TH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l"/>
            <a:r>
              <a:rPr lang="th-TH" sz="3200" b="1" dirty="0" smtClean="0">
                <a:solidFill>
                  <a:schemeClr val="bg1"/>
                </a:solidFill>
              </a:rPr>
              <a:t>ภาพจากอินเตอร์เน็ต</a:t>
            </a:r>
            <a:endParaRPr lang="th-TH" dirty="0" smtClean="0">
              <a:solidFill>
                <a:schemeClr val="bg1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443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395536" y="306287"/>
            <a:ext cx="8088631" cy="2474641"/>
          </a:xfrm>
        </p:spPr>
        <p:txBody>
          <a:bodyPr>
            <a:normAutofit fontScale="92500"/>
          </a:bodyPr>
          <a:lstStyle/>
          <a:p>
            <a:pPr algn="thaiDist"/>
            <a:r>
              <a:rPr lang="th-TH" sz="2600" b="1" dirty="0" smtClean="0">
                <a:solidFill>
                  <a:srgbClr val="FF0000"/>
                </a:solidFill>
              </a:rPr>
              <a:t>เห็ดเยื่อไผ่อบแห้ง </a:t>
            </a:r>
            <a:r>
              <a:rPr lang="th-TH" sz="2600" b="1" dirty="0" smtClean="0"/>
              <a:t>จากเมืองจีนส่งมาขายในไทยค่อนข้างเยอะ หากเราเลือกรับประทานเห็ดเยื่อไผ่สด จะได้ประโยชน์มากกว่าเพราะไม่ผ่านขบวนการฟอกสีและอบแห้งซึ่งต้องใช้สารเคมีมามีส่วนร่วมในการยืดอายุของเห็ดเยื่อไผ่  ปัจจุบันในเมืองไทยจะมีกลุ่มผู้เพาะเลี้ยงเพิ่มมากขึ้นและทำให้เป็นที่รู้จักของคนไทยให้หันมาบริโภค</a:t>
            </a:r>
            <a:r>
              <a:rPr lang="th-TH" sz="2600" b="1" dirty="0" smtClean="0">
                <a:solidFill>
                  <a:srgbClr val="FF0000"/>
                </a:solidFill>
              </a:rPr>
              <a:t>เห็ดเยื่อไผ่สด  </a:t>
            </a:r>
            <a:r>
              <a:rPr lang="th-TH" sz="2600" b="1" dirty="0" smtClean="0"/>
              <a:t>และประโยชน์อีกอย่างที่สำคัญและเป็นที่รู้จักมากคือนำวุ้นเมือกมาสกัดเป็น เวช</a:t>
            </a:r>
            <a:r>
              <a:rPr lang="th-TH" sz="2600" b="1" dirty="0" err="1" smtClean="0"/>
              <a:t>สำอางค์</a:t>
            </a:r>
            <a:r>
              <a:rPr lang="th-TH" sz="2600" b="1" dirty="0" smtClean="0"/>
              <a:t>บำรุงผิวหน้าสำหรับคุณสุภาพสตรีนั่นคือ    </a:t>
            </a:r>
            <a:r>
              <a:rPr lang="th-TH" sz="2600" b="1" dirty="0" err="1" smtClean="0">
                <a:solidFill>
                  <a:srgbClr val="FF0000"/>
                </a:solidFill>
              </a:rPr>
              <a:t>เซรั่ม</a:t>
            </a:r>
            <a:r>
              <a:rPr lang="th-TH" sz="2600" b="1" dirty="0" smtClean="0">
                <a:solidFill>
                  <a:srgbClr val="FF0000"/>
                </a:solidFill>
              </a:rPr>
              <a:t>เห็ดเยื่อไผ่  </a:t>
            </a:r>
            <a:r>
              <a:rPr lang="th-TH" sz="2600" b="1" dirty="0" smtClean="0">
                <a:solidFill>
                  <a:schemeClr val="tx1"/>
                </a:solidFill>
              </a:rPr>
              <a:t>ช่วยให้ดูอ่อนวัย</a:t>
            </a:r>
            <a:endParaRPr lang="th-TH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045" y="2771781"/>
            <a:ext cx="2030371" cy="2030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2144" y="4903330"/>
            <a:ext cx="2392023" cy="1589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428" y="2780928"/>
            <a:ext cx="2500123" cy="3761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0174" y="3101276"/>
            <a:ext cx="2593276" cy="3391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52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539737" y="476672"/>
            <a:ext cx="7618335" cy="1008112"/>
          </a:xfrm>
        </p:spPr>
        <p:txBody>
          <a:bodyPr>
            <a:noAutofit/>
          </a:bodyPr>
          <a:lstStyle/>
          <a:p>
            <a:pPr algn="ctr"/>
            <a:r>
              <a:rPr lang="th-TH" sz="3200" b="1" dirty="0" smtClean="0">
                <a:solidFill>
                  <a:srgbClr val="FF0000"/>
                </a:solidFill>
              </a:rPr>
              <a:t>เมนูอาหารจากเห็ดเยื่อไผ่สด(ไม่ได้มาจากบั้งไม้ไผ่) </a:t>
            </a:r>
          </a:p>
          <a:p>
            <a:pPr algn="ctr"/>
            <a:r>
              <a:rPr lang="th-TH" sz="3200" b="1" dirty="0" smtClean="0">
                <a:solidFill>
                  <a:schemeClr val="tx1"/>
                </a:solidFill>
              </a:rPr>
              <a:t>สามารถทำได้หลากหลายทั้งต้ม ตุ๋น แกง ผัด ยำ </a:t>
            </a:r>
            <a:endParaRPr lang="th-TH" sz="3200" dirty="0">
              <a:solidFill>
                <a:srgbClr val="FF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1" y="1468787"/>
            <a:ext cx="3786467" cy="251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074670" y="1074623"/>
            <a:ext cx="2494788" cy="332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4149080"/>
            <a:ext cx="3733556" cy="2481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575" y="4073890"/>
            <a:ext cx="3456385" cy="2589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82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971600" y="764704"/>
            <a:ext cx="7249590" cy="4824536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</a:rPr>
              <a:t>แหล่งค้นคว้าข้อมูล</a:t>
            </a:r>
          </a:p>
          <a:p>
            <a:pPr algn="thaiDist"/>
            <a:endParaRPr lang="th-TH" sz="2600" b="1" dirty="0" smtClean="0">
              <a:solidFill>
                <a:srgbClr val="FF0000"/>
              </a:solidFill>
            </a:endParaRPr>
          </a:p>
          <a:p>
            <a:pPr algn="thaiDist"/>
            <a:r>
              <a:rPr lang="th-TH" sz="2800" b="1" dirty="0" smtClean="0"/>
              <a:t>บัญชีภาพถ่าย กรมป่าไม้</a:t>
            </a:r>
          </a:p>
          <a:p>
            <a:pPr algn="thaiDist"/>
            <a:r>
              <a:rPr lang="th-TH" sz="2800" dirty="0" smtClean="0">
                <a:hlinkClick r:id="rId2"/>
              </a:rPr>
              <a:t> </a:t>
            </a:r>
            <a:r>
              <a:rPr lang="th-TH" sz="2800" dirty="0">
                <a:hlinkClick r:id="rId2"/>
              </a:rPr>
              <a:t>เห็ดเยื่อไผ่ (</a:t>
            </a:r>
            <a:r>
              <a:rPr lang="en-US" sz="2800" dirty="0">
                <a:hlinkClick r:id="rId2"/>
              </a:rPr>
              <a:t>Bamboo Mushroom) - </a:t>
            </a:r>
            <a:r>
              <a:rPr lang="en-US" sz="2800" dirty="0" err="1">
                <a:hlinkClick r:id="rId2"/>
              </a:rPr>
              <a:t>Greenclinic</a:t>
            </a:r>
            <a:endParaRPr lang="en-US" sz="2800" dirty="0">
              <a:hlinkClick r:id="rId2"/>
            </a:endParaRPr>
          </a:p>
          <a:p>
            <a:pPr algn="thaiDist"/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www.greenclinic.in.th/dictyophora.html</a:t>
            </a:r>
            <a:endParaRPr lang="en-US" sz="2800" dirty="0" smtClean="0"/>
          </a:p>
          <a:p>
            <a:pPr algn="thaiDist"/>
            <a:r>
              <a:rPr lang="en-US" sz="2800" dirty="0" smtClean="0">
                <a:hlinkClick r:id="rId3"/>
              </a:rPr>
              <a:t>https</a:t>
            </a:r>
            <a:r>
              <a:rPr lang="en-US" sz="2800" dirty="0">
                <a:hlinkClick r:id="rId3"/>
              </a:rPr>
              <a:t>://th.wikipedia.org/wiki/</a:t>
            </a:r>
            <a:r>
              <a:rPr lang="th-TH" sz="2800" dirty="0">
                <a:hlinkClick r:id="rId3"/>
              </a:rPr>
              <a:t>เห็ด</a:t>
            </a:r>
            <a:r>
              <a:rPr lang="th-TH" sz="2800" dirty="0" smtClean="0">
                <a:hlinkClick r:id="rId3"/>
              </a:rPr>
              <a:t>ร่างแห</a:t>
            </a:r>
            <a:endParaRPr lang="th-TH" sz="2800" dirty="0" smtClean="0"/>
          </a:p>
          <a:p>
            <a:pPr algn="thaiDist"/>
            <a:r>
              <a:rPr lang="en-US" sz="2800" dirty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www.ifarm.in.th</a:t>
            </a:r>
            <a:endParaRPr lang="en-US" sz="2800" dirty="0" smtClean="0"/>
          </a:p>
          <a:p>
            <a:pPr algn="thaiDist"/>
            <a:r>
              <a:rPr lang="en-US" sz="2800" dirty="0">
                <a:hlinkClick r:id="rId5"/>
              </a:rPr>
              <a:t>http://biology.ipst.ac.th/?</a:t>
            </a:r>
            <a:r>
              <a:rPr lang="en-US" sz="2800" dirty="0" smtClean="0">
                <a:hlinkClick r:id="rId5"/>
              </a:rPr>
              <a:t>p=2328</a:t>
            </a:r>
            <a:r>
              <a:rPr lang="en-US" sz="2800" dirty="0" smtClean="0"/>
              <a:t>   </a:t>
            </a:r>
            <a:r>
              <a:rPr lang="th-TH" sz="2800" dirty="0" err="1" smtClean="0"/>
              <a:t>สสวท</a:t>
            </a:r>
            <a:r>
              <a:rPr lang="en-US" sz="2800" dirty="0" smtClean="0"/>
              <a:t>.</a:t>
            </a:r>
          </a:p>
          <a:p>
            <a:pPr algn="thaiDist"/>
            <a:r>
              <a:rPr lang="en-US" sz="2800" dirty="0" err="1" smtClean="0"/>
              <a:t>anonbiotec.gratis</a:t>
            </a:r>
            <a:r>
              <a:rPr lang="en-US" sz="2800" dirty="0" smtClean="0"/>
              <a:t> </a:t>
            </a:r>
            <a:r>
              <a:rPr lang="th-TH" sz="2800" dirty="0" smtClean="0"/>
              <a:t>ดร</a:t>
            </a:r>
            <a:r>
              <a:rPr lang="en-US" sz="2800" dirty="0" smtClean="0"/>
              <a:t>.</a:t>
            </a:r>
            <a:r>
              <a:rPr lang="th-TH" sz="2800" dirty="0" err="1" smtClean="0"/>
              <a:t>อานนท์ไบ</a:t>
            </a:r>
            <a:r>
              <a:rPr lang="th-TH" sz="2800" dirty="0" smtClean="0"/>
              <a:t>โอ</a:t>
            </a:r>
            <a:r>
              <a:rPr lang="th-TH" sz="2800" dirty="0" err="1" smtClean="0"/>
              <a:t>เทค</a:t>
            </a:r>
            <a:endParaRPr lang="en-US" sz="2800" dirty="0" smtClean="0"/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7772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722893"/>
            <a:ext cx="8151838" cy="54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3568" y="722893"/>
            <a:ext cx="759684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</a:rPr>
              <a:t>ต้องลองนะคะ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</a:rPr>
              <a:t>ทานได้เฉพาะสีขาว</a:t>
            </a:r>
          </a:p>
          <a:p>
            <a:pPr algn="ctr"/>
            <a:r>
              <a:rPr lang="th-TH" sz="60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ประโยชน์ </a:t>
            </a:r>
            <a:r>
              <a:rPr lang="th-TH" sz="6000" dirty="0" smtClean="0">
                <a:solidFill>
                  <a:srgbClr val="FFFF00"/>
                </a:solidFill>
              </a:rPr>
              <a:t>บำรุง</a:t>
            </a:r>
            <a:r>
              <a:rPr lang="th-TH" sz="6000" dirty="0">
                <a:solidFill>
                  <a:srgbClr val="FFFF00"/>
                </a:solidFill>
              </a:rPr>
              <a:t>สมอง </a:t>
            </a:r>
            <a:r>
              <a:rPr lang="th-TH" sz="6000" dirty="0" smtClean="0">
                <a:solidFill>
                  <a:srgbClr val="FFFF00"/>
                </a:solidFill>
              </a:rPr>
              <a:t>มี</a:t>
            </a:r>
            <a:r>
              <a:rPr lang="th-TH" sz="6000" dirty="0" err="1" smtClean="0">
                <a:solidFill>
                  <a:srgbClr val="FFFF00"/>
                </a:solidFill>
              </a:rPr>
              <a:t>สารสำคัญ</a:t>
            </a:r>
            <a:r>
              <a:rPr lang="th-TH" sz="6000" dirty="0">
                <a:solidFill>
                  <a:srgbClr val="FFFF00"/>
                </a:solidFill>
              </a:rPr>
              <a:t>ในการต่อต้านอนุมูลอิสระ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8181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764704"/>
            <a:ext cx="8148032" cy="54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62880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7410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572000" y="548680"/>
            <a:ext cx="3960440" cy="5634233"/>
          </a:xfrm>
        </p:spPr>
        <p:txBody>
          <a:bodyPr/>
          <a:lstStyle>
            <a:extLst/>
          </a:lstStyle>
          <a:p>
            <a:pPr algn="thaiDist"/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เห็ดเยื่อไผ่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 Bamboo Mushroom ) 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ไผ่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 เห็ด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ร่างแห (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Dictyophora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indusiata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มีถิ่นกำเนิดอยู่ตามพื้นที่เขตร้อนชื้น เช่น ในประเทศไทย ที่มักจะพบเจอแทบทุกภาคของประเทศ โดยเกิดขึ้นตามพื้นดินที่มีเศษซากวัสดุเก่าที่เน่าเปื่อยผุพังและมีความชื้นสูง เช่น ใต้สวนมะพร้าว สวนยางพารา ตามป่า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ร้อนชื้น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โดยเห็ดชนิดนี้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</a:t>
            </a:r>
            <a:r>
              <a:rPr lang="th-TH" sz="24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  <a:r>
              <a:rPr lang="th-TH" sz="2400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ไม่เหมือนเห็ดอื่นๆ กล่าวคือ มันจะมีกระโปรงเป็นตาข่าย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หลากหลายสี ขึ้นอยู่กับชนิดหรือสายพันธุ์ของมัน บางชนิดจะมีหมวกครอบบนสุดของก้านเป็นสีดำ หรือสีเทา มีก้านและกระโปรงสีขาว บ้างก็สีเหลือง สีส้ม สี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</a:p>
          <a:p>
            <a:pPr algn="thaiDist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พบ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มากในช่วงฤดูฝน </a:t>
            </a:r>
            <a:endParaRPr lang="th-TH" sz="24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692696"/>
            <a:ext cx="3744416" cy="563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3707904" y="6314577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hlinkClick r:id="rId4"/>
              </a:rPr>
              <a:t>ที่มาข้อมูล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http://www.greenclinic.in.th/dictyophora.html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971600" y="548680"/>
            <a:ext cx="7056784" cy="5544616"/>
          </a:xfrm>
        </p:spPr>
        <p:txBody>
          <a:bodyPr/>
          <a:lstStyle>
            <a:extLst/>
          </a:lstStyle>
          <a:p>
            <a:pPr algn="thaiDist"/>
            <a:r>
              <a:rPr lang="th-TH" b="1" dirty="0"/>
              <a:t>เห็ดเยื่อไผ่ (</a:t>
            </a:r>
            <a:r>
              <a:rPr lang="en-US" b="1" dirty="0"/>
              <a:t>Bamboo Mushroom)</a:t>
            </a:r>
          </a:p>
          <a:p>
            <a:pPr algn="thaiDist"/>
            <a:r>
              <a:rPr lang="th-TH" dirty="0"/>
              <a:t>เห็ดเยื่อไผ่ หรือ เห็ดร่างแห (</a:t>
            </a:r>
            <a:r>
              <a:rPr lang="en-US" dirty="0" err="1"/>
              <a:t>Dictyophora</a:t>
            </a:r>
            <a:r>
              <a:rPr lang="en-US" dirty="0"/>
              <a:t> </a:t>
            </a:r>
            <a:r>
              <a:rPr lang="en-US" dirty="0" err="1"/>
              <a:t>indusiata</a:t>
            </a:r>
            <a:r>
              <a:rPr lang="en-US" dirty="0"/>
              <a:t>) </a:t>
            </a:r>
            <a:r>
              <a:rPr lang="th-TH" dirty="0"/>
              <a:t>มีถิ่นกำเนิดอยู่ตามพื้นที่เขตร้อนชื้น เช่น ในประเทศไทย ที่มักจะพบเจอแทบทุกภาคของประเทศ โดยเกิดขึ้นตามพื้นดินที่มีเศษซากวัสดุเก่าที่เน่าเปื่อยผุพังและมีความชื้นสูง เช่น ใต้สวนมะพร้าว สวนยางพารา ตามป่าร้อนชื้น โดยเห็ดชนิดนี้ มีลักษณะไม่เหมือนเห็ดอื่นๆ กล่าวคือ มันจะมีกระโปรงเป็นตาข่ายหลากหลายสี ขึ้นอยู่กับชนิดหรือสายพันธุ์ของมัน บางชนิดจะมีหมวกครอบบนสุดของก้านเป็นสีดำ หรือสีเทา มีก้านและกระโปรงสีขาว บ้างก็สีเหลือง สีส้ม สีแดง</a:t>
            </a:r>
          </a:p>
          <a:p>
            <a:pPr algn="thaiDist"/>
            <a:r>
              <a:rPr lang="th-TH" dirty="0"/>
              <a:t>ลักษณะโครงสร้างภายในของดอกเห็ดเยื่อไผ่ขณะที่ตูมอยู่ จะมีเปลือกห่อหุ้มด้านนอก ถัดเข้าไปข้างในจะเป็นเมือกวุ้น เพื่อป้องกันดอกอ่อนได้รับการกระทบกระเทือนและรักษาระดับความชื้นให้พอเหมาะ แล้วจะถูกห่อหุ้มด้วยเนื้อเยื่อบางๆ ส่วนที่เป็นสีเขียวเข้ม จะเป็นส่วนหมวกที่จะเป็นส่วนที่สร้างสปอร์ ถัดไปก็คือ ส่วนของกระโปรง ที่เป็นเนื้อเยื่อโปร่งซ้อนกันและจะถูกยืดออกเมื่อดอกโตขึ้น ด้านในสุดคือ ส่วนของก้านที่มีลักษณะคล้ายฟองน้ำจับกันแบบหลวมๆ เมื่อดอกเห็ดโตเต็มที่ส่วนนี้และกระโปรงจะเจริญอย่างรวดเร็ว โดยใช้ระยะเวลาจากดอกที่กำลังแย้มบานจนกระทั่งถึงบานเต็มที่เพียง 1-2 ชม.เท่านั้น</a:t>
            </a:r>
          </a:p>
          <a:p>
            <a:pPr algn="thaiDist"/>
            <a:r>
              <a:rPr lang="th-TH" b="1" dirty="0"/>
              <a:t>เห็ดเยื่อไผ่ หรือเห็ดร่างแหในประเทศไทยพบ 5 สายพันธุ์ </a:t>
            </a:r>
            <a:r>
              <a:rPr lang="th-TH" dirty="0"/>
              <a:t>คือ เห็ดเยื่อไผ่กระโปรงยาวสีขาว เห็ดเยื่อไผ่กระโปรงสั้นสีขาว เห็ดเยื่อไผ่สีเหลือง เห็ดเยื่อไผ่สีส้ม เห็ดเยื่อไผ่สีแดง</a:t>
            </a:r>
          </a:p>
          <a:p>
            <a:pPr algn="thaiDist"/>
            <a:r>
              <a:rPr lang="th-TH" b="1" dirty="0"/>
              <a:t>ข้อควรระวัง: </a:t>
            </a:r>
            <a:r>
              <a:rPr lang="th-TH" dirty="0"/>
              <a:t>เห็ดเยื่อไผ่ไม่ใช่กินได้ทั้งหมด บางชนิดกินได้ บางชนิดมีพิษ ซึ่งชนิดที่กินได้ที่พบในเมืองไทย มี 2 สายพันธุ์เท่านั้น คือ เห็ดเยื่อไผ่กระโปรงยาวสีขาว และเห็ดเยื่อไผ่กระโปรงสั้นสีขาว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203848" y="6314577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hlinkClick r:id="rId3"/>
              </a:rPr>
              <a:t>ที่มาข้อมูล  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http://www.greenclinic.in.th/dictyophora.html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576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3707904" y="459100"/>
            <a:ext cx="4752528" cy="3473956"/>
          </a:xfrm>
        </p:spPr>
        <p:txBody>
          <a:bodyPr/>
          <a:lstStyle>
            <a:extLst/>
          </a:lstStyle>
          <a:p>
            <a:r>
              <a:rPr lang="th-TH" sz="32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ชนิดของเห็ดเยื่อไผ่</a:t>
            </a:r>
            <a:endParaRPr lang="en-US" sz="32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ju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เห็ดเยื่อไผ่ หรือเห็ดร่างแหในประเทศไทยพบ 5 สายพันธุ์ คือ เห็ดเยื่อไผ่กระโปรงยาวสีขาว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เยื่อไผ่กระโปรงสั้นสีขาว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เยื่อไผ่สีเหลือง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เยื่อไผ่สีส้ม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เห็ด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เยื่อไผ่สี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แดง(ไม่มีกระโปรง)</a:t>
            </a:r>
          </a:p>
          <a:p>
            <a:pPr algn="ju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นิยมนำมา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กิน 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คือ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ชนิดกระโปรงยาวสีขาวและกระโปรงสั้นสี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</a:t>
            </a:r>
          </a:p>
          <a:p>
            <a:pPr algn="ju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ประเทศจีน 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เห็ดประเภทนี้ 9 ชนิด กินได้เพียง 4 ชนิด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4" y="3005016"/>
            <a:ext cx="2138981" cy="321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2599202" cy="17281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8920"/>
            <a:ext cx="2520280" cy="189021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69160"/>
            <a:ext cx="2599833" cy="17278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9" y="2976361"/>
            <a:ext cx="2045714" cy="322626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3563888" y="6241132"/>
            <a:ext cx="4565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http://www.greenclinic.in.th/dictyophora.html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8455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701" y="3888505"/>
            <a:ext cx="1841136" cy="277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3847956"/>
            <a:ext cx="2138595" cy="2851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328602"/>
            <a:ext cx="2157413" cy="324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381082"/>
            <a:ext cx="2158418" cy="324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5144277" y="890110"/>
            <a:ext cx="3351223" cy="222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5220072" y="3888505"/>
            <a:ext cx="2935073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/>
              <a:t>    </a:t>
            </a:r>
            <a:r>
              <a:rPr lang="th-TH" sz="2200" dirty="0" smtClean="0"/>
              <a:t>เห็ด</a:t>
            </a:r>
            <a:r>
              <a:rPr lang="th-TH" sz="2200" dirty="0"/>
              <a:t>เยื่อ</a:t>
            </a:r>
            <a:r>
              <a:rPr lang="th-TH" sz="2200" dirty="0" smtClean="0"/>
              <a:t>ไผ่มี</a:t>
            </a:r>
            <a:r>
              <a:rPr lang="th-TH" sz="2200" dirty="0"/>
              <a:t>ชื่อสามัญในภาษาอังกฤษหลากหลายมาก ได้แก่ </a:t>
            </a:r>
            <a:endParaRPr lang="th-TH" sz="2200" dirty="0" smtClean="0"/>
          </a:p>
          <a:p>
            <a:pPr algn="thaiDist"/>
            <a:r>
              <a:rPr lang="th-TH" sz="2000" dirty="0"/>
              <a:t> </a:t>
            </a:r>
            <a:r>
              <a:rPr lang="th-TH" sz="2000" dirty="0" smtClean="0"/>
              <a:t>    </a:t>
            </a:r>
            <a:r>
              <a:rPr lang="en-US" sz="2000" dirty="0"/>
              <a:t>Long net </a:t>
            </a:r>
            <a:r>
              <a:rPr lang="en-US" sz="2000" dirty="0" smtClean="0"/>
              <a:t>stinkhorn</a:t>
            </a:r>
          </a:p>
          <a:p>
            <a:pPr algn="thaiDist"/>
            <a:r>
              <a:rPr lang="en-US" sz="2000" dirty="0"/>
              <a:t>    Basket stinkhorn </a:t>
            </a:r>
            <a:endParaRPr lang="en-US" sz="2000" dirty="0" smtClean="0"/>
          </a:p>
          <a:p>
            <a:pPr algn="thaiDist"/>
            <a:r>
              <a:rPr lang="th-TH" sz="2200" dirty="0" smtClean="0"/>
              <a:t>เนื่องจาก</a:t>
            </a:r>
            <a:r>
              <a:rPr lang="th-TH" sz="2200" dirty="0"/>
              <a:t>ส่วนของหมวกเห็ดมีรูปร่างเหมือนกระโปรงหรือตะกร้าหรือสุ่ม ที่สานกันเป็นร่างแห</a:t>
            </a:r>
          </a:p>
          <a:p>
            <a:endParaRPr lang="en-US" sz="2000" dirty="0"/>
          </a:p>
          <a:p>
            <a:endParaRPr lang="th-TH" sz="2000" dirty="0"/>
          </a:p>
        </p:txBody>
      </p:sp>
    </p:spTree>
    <p:extLst>
      <p:ext uri="{BB962C8B-B14F-4D97-AF65-F5344CB8AC3E}">
        <p14:creationId xmlns:p14="http://schemas.microsoft.com/office/powerpoint/2010/main" val="181403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4279989" y="399552"/>
            <a:ext cx="4320480" cy="2520280"/>
          </a:xfrm>
        </p:spPr>
        <p:txBody>
          <a:bodyPr/>
          <a:lstStyle>
            <a:extLst/>
          </a:lstStyle>
          <a:p>
            <a:r>
              <a:rPr lang="th-TH" sz="3200" dirty="0">
                <a:solidFill>
                  <a:srgbClr val="FF0000"/>
                </a:solidFill>
              </a:rPr>
              <a:t>ลักษณะโครงสร้าง</a:t>
            </a:r>
            <a:r>
              <a:rPr lang="th-TH" sz="3200" dirty="0" smtClean="0">
                <a:solidFill>
                  <a:srgbClr val="FF0000"/>
                </a:solidFill>
              </a:rPr>
              <a:t>ภายใน</a:t>
            </a:r>
          </a:p>
          <a:p>
            <a:pPr algn="thaiDist"/>
            <a:r>
              <a:rPr lang="th-TH" sz="2400" b="1" dirty="0" smtClean="0"/>
              <a:t>         ดอกเห็ด</a:t>
            </a:r>
            <a:r>
              <a:rPr lang="th-TH" sz="2400" b="1" dirty="0"/>
              <a:t>เยื่อไผ่ขณะที่</a:t>
            </a:r>
            <a:r>
              <a:rPr lang="th-TH" sz="2400" b="1" dirty="0" smtClean="0"/>
              <a:t>ตูม  </a:t>
            </a:r>
            <a:r>
              <a:rPr lang="th-TH" sz="2400" dirty="0" smtClean="0"/>
              <a:t>อยู่จะ</a:t>
            </a:r>
            <a:r>
              <a:rPr lang="th-TH" sz="2400" dirty="0"/>
              <a:t>มีเปลือกห่อหุ้มด้านนอก ถัดเข้าไปข้างในจะเป็นเมือกวุ้น เพื่อป้องกันดอกอ่อนได้รับการกระทบกระเทือนและรักษาระดับความชื้นให้พอเหมาะ แล้วจะถูกห่อหุ้มด้วย</a:t>
            </a:r>
            <a:r>
              <a:rPr lang="th-TH" sz="2400" dirty="0" smtClean="0"/>
              <a:t>เนื้อเยื่อ </a:t>
            </a:r>
          </a:p>
          <a:p>
            <a:pPr algn="thaiDist"/>
            <a:endParaRPr lang="th-TH" sz="2400" dirty="0" smtClean="0"/>
          </a:p>
          <a:p>
            <a:pPr algn="thaiDist"/>
            <a:r>
              <a:rPr lang="th-TH" sz="2400" dirty="0" smtClean="0"/>
              <a:t> </a:t>
            </a:r>
            <a:endParaRPr lang="th-TH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476672"/>
            <a:ext cx="3024335" cy="200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11827"/>
            <a:ext cx="2914599" cy="19369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89.jpg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66267"/>
            <a:ext cx="2810711" cy="209632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68263" y="3344287"/>
            <a:ext cx="2078193" cy="312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0232" y="3327657"/>
            <a:ext cx="1716563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4211960" y="3480324"/>
            <a:ext cx="2015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>
                <a:solidFill>
                  <a:schemeClr val="bg1"/>
                </a:solidFill>
              </a:rPr>
              <a:t>ข้างในจะเป็นเมือกวุ้น </a:t>
            </a:r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>
            <a:off x="5940152" y="3813721"/>
            <a:ext cx="1152128" cy="9834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 flipH="1">
            <a:off x="5548623" y="3941989"/>
            <a:ext cx="175505" cy="9834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สี่เหลี่ยมผืนผ้า 13"/>
          <p:cNvSpPr/>
          <p:nvPr/>
        </p:nvSpPr>
        <p:spPr>
          <a:xfrm>
            <a:off x="1557198" y="620688"/>
            <a:ext cx="17395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dirty="0" smtClean="0">
                <a:solidFill>
                  <a:schemeClr val="bg1"/>
                </a:solidFill>
              </a:rPr>
              <a:t>ไข่อ่อนกำลังเติบโต</a:t>
            </a:r>
            <a:endParaRPr lang="th-TH" sz="2400" dirty="0">
              <a:solidFill>
                <a:schemeClr val="bg1"/>
              </a:solidFill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1041031" y="2821067"/>
            <a:ext cx="27414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dirty="0" smtClean="0">
                <a:solidFill>
                  <a:schemeClr val="bg1"/>
                </a:solidFill>
              </a:rPr>
              <a:t>จะมีเปลือกห่อหุ้มด้านนอก</a:t>
            </a:r>
            <a:endParaRPr lang="th-TH" sz="2800" dirty="0">
              <a:solidFill>
                <a:schemeClr val="bg1"/>
              </a:solidFill>
            </a:endParaRPr>
          </a:p>
        </p:txBody>
      </p:sp>
      <p:cxnSp>
        <p:nvCxnSpPr>
          <p:cNvPr id="13" name="ลูกศรเชื่อมต่อแบบตรง 12"/>
          <p:cNvCxnSpPr/>
          <p:nvPr/>
        </p:nvCxnSpPr>
        <p:spPr>
          <a:xfrm flipH="1">
            <a:off x="3131840" y="3813721"/>
            <a:ext cx="2175520" cy="12714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485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0648"/>
            <a:ext cx="6013345" cy="399636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55" y="3434385"/>
            <a:ext cx="1751988" cy="311343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593368"/>
            <a:ext cx="2880320" cy="191510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09120"/>
            <a:ext cx="2160240" cy="199745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3217"/>
            <a:ext cx="2070154" cy="3114965"/>
          </a:xfrm>
        </p:spPr>
      </p:pic>
      <p:sp>
        <p:nvSpPr>
          <p:cNvPr id="2" name="สี่เหลี่ยมผืนผ้า 1"/>
          <p:cNvSpPr/>
          <p:nvPr/>
        </p:nvSpPr>
        <p:spPr>
          <a:xfrm>
            <a:off x="2339752" y="260648"/>
            <a:ext cx="25922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solidFill>
                  <a:schemeClr val="bg1"/>
                </a:solidFill>
              </a:rPr>
              <a:t>   ส่วน </a:t>
            </a:r>
            <a:r>
              <a:rPr lang="th-TH" sz="2400" dirty="0" smtClean="0">
                <a:solidFill>
                  <a:srgbClr val="FF0000"/>
                </a:solidFill>
              </a:rPr>
              <a:t>ด้านบน  </a:t>
            </a:r>
            <a:r>
              <a:rPr lang="th-TH" sz="2400" dirty="0" smtClean="0">
                <a:solidFill>
                  <a:schemeClr val="bg1"/>
                </a:solidFill>
              </a:rPr>
              <a:t>ของ</a:t>
            </a:r>
            <a:r>
              <a:rPr lang="th-TH" sz="2400" dirty="0">
                <a:solidFill>
                  <a:schemeClr val="bg1"/>
                </a:solidFill>
              </a:rPr>
              <a:t>เห็ดร่างแห</a:t>
            </a:r>
            <a:r>
              <a:rPr lang="th-TH" sz="2400" dirty="0" smtClean="0">
                <a:solidFill>
                  <a:schemeClr val="bg1"/>
                </a:solidFill>
              </a:rPr>
              <a:t>จะ </a:t>
            </a:r>
            <a:r>
              <a:rPr lang="th-TH" sz="2400" b="1" dirty="0" smtClean="0">
                <a:solidFill>
                  <a:srgbClr val="FF0000"/>
                </a:solidFill>
              </a:rPr>
              <a:t>มีหมวก </a:t>
            </a:r>
            <a:r>
              <a:rPr lang="th-TH" sz="2400" dirty="0" smtClean="0">
                <a:solidFill>
                  <a:schemeClr val="bg1"/>
                </a:solidFill>
              </a:rPr>
              <a:t>ลักษณะ</a:t>
            </a:r>
            <a:r>
              <a:rPr lang="th-TH" sz="2400" dirty="0">
                <a:solidFill>
                  <a:schemeClr val="bg1"/>
                </a:solidFill>
              </a:rPr>
              <a:t>เป็นเมือกสีเข้มมีหลายสี เช่น น้ำตาล ดำ หรือเทา เป็นที่อยู่ของสปอร์ </a:t>
            </a:r>
            <a:r>
              <a:rPr lang="th-TH" sz="2400" dirty="0" smtClean="0">
                <a:solidFill>
                  <a:schemeClr val="bg1"/>
                </a:solidFill>
              </a:rPr>
              <a:t> มัก</a:t>
            </a:r>
            <a:r>
              <a:rPr lang="th-TH" sz="2400" dirty="0">
                <a:solidFill>
                  <a:schemeClr val="bg1"/>
                </a:solidFill>
              </a:rPr>
              <a:t>มีกลิ่นเหม็น ทำให้ดึงดูดแมลงมาตอมซึ่งช่วยให้สปอร์ของเห็ด</a:t>
            </a:r>
            <a:r>
              <a:rPr lang="th-TH" sz="2400" dirty="0" smtClean="0">
                <a:solidFill>
                  <a:schemeClr val="bg1"/>
                </a:solidFill>
              </a:rPr>
              <a:t>ร่างแหติดไปกับแมลงพากระจาย</a:t>
            </a:r>
            <a:r>
              <a:rPr lang="th-TH" sz="2400" dirty="0">
                <a:solidFill>
                  <a:schemeClr val="bg1"/>
                </a:solidFill>
              </a:rPr>
              <a:t>ไปยังสถานที่ต่างๆ ซึ่งเป็นการอาศัย</a:t>
            </a:r>
            <a:r>
              <a:rPr lang="th-TH" sz="2400" dirty="0" smtClean="0">
                <a:solidFill>
                  <a:schemeClr val="bg1"/>
                </a:solidFill>
              </a:rPr>
              <a:t>แมลงเป็นพาหะช่วย</a:t>
            </a:r>
            <a:r>
              <a:rPr lang="th-TH" sz="2400" dirty="0">
                <a:solidFill>
                  <a:schemeClr val="bg1"/>
                </a:solidFill>
              </a:rPr>
              <a:t>ในการกระจายพันธุ์</a:t>
            </a:r>
          </a:p>
        </p:txBody>
      </p:sp>
    </p:spTree>
    <p:extLst>
      <p:ext uri="{BB962C8B-B14F-4D97-AF65-F5344CB8AC3E}">
        <p14:creationId xmlns:p14="http://schemas.microsoft.com/office/powerpoint/2010/main" val="146059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987824" y="4005063"/>
            <a:ext cx="5616624" cy="2664105"/>
          </a:xfrm>
        </p:spPr>
        <p:txBody>
          <a:bodyPr/>
          <a:lstStyle>
            <a:extLst/>
          </a:lstStyle>
          <a:p>
            <a:pPr algn="thaiDist"/>
            <a:r>
              <a:rPr lang="th-TH" sz="3200" dirty="0" smtClean="0"/>
              <a:t> </a:t>
            </a:r>
            <a:r>
              <a:rPr lang="th-TH" sz="2400" b="1" dirty="0" smtClean="0"/>
              <a:t> </a:t>
            </a:r>
            <a:r>
              <a:rPr lang="th-TH" sz="2400" dirty="0" smtClean="0">
                <a:solidFill>
                  <a:schemeClr val="tx1"/>
                </a:solidFill>
              </a:rPr>
              <a:t> หมวกจะ</a:t>
            </a:r>
            <a:r>
              <a:rPr lang="th-TH" sz="2400" dirty="0">
                <a:solidFill>
                  <a:schemeClr val="tx1"/>
                </a:solidFill>
              </a:rPr>
              <a:t>เป็นส่วน</a:t>
            </a:r>
            <a:r>
              <a:rPr lang="th-TH" sz="2400" dirty="0" smtClean="0">
                <a:solidFill>
                  <a:schemeClr val="tx1"/>
                </a:solidFill>
              </a:rPr>
              <a:t>ที่ มี </a:t>
            </a:r>
            <a:r>
              <a:rPr lang="th-TH" sz="2400" dirty="0" smtClean="0">
                <a:solidFill>
                  <a:srgbClr val="FF0000"/>
                </a:solidFill>
              </a:rPr>
              <a:t>ลักษณะ</a:t>
            </a:r>
            <a:r>
              <a:rPr lang="th-TH" sz="2400" dirty="0">
                <a:solidFill>
                  <a:srgbClr val="FF0000"/>
                </a:solidFill>
              </a:rPr>
              <a:t>คล้ายกลิ่นฟรีโรโมน</a:t>
            </a:r>
            <a:r>
              <a:rPr lang="th-TH" sz="2400" dirty="0">
                <a:solidFill>
                  <a:schemeClr val="tx1"/>
                </a:solidFill>
              </a:rPr>
              <a:t> หรือกลิ่นเฉพาะทางเพศของแมลงบางชนิด เช่น แมลงภู่ ดังนั้น เวลามันบานเพียงไม่กี่นาที ก็จะมีแมลงภู่มาตอมดูดกินเมือกสีดำอย่างเอร็ดอร่อย ซึ่งตรงจุดนี้เอง คือ จุดที่สร้างสปอร์หรือเมล็ดของเห็ด และตัวแมลงภู่นี้เอง ที่เป็นตัวนำพาเอาสปอร์หรือเมล็ดของเห็ดเยื่อไผ่กระจายไปยังที่ไกลๆได้</a:t>
            </a:r>
            <a:r>
              <a:rPr lang="th-TH" sz="2400" dirty="0" smtClean="0">
                <a:solidFill>
                  <a:schemeClr val="tx1"/>
                </a:solidFill>
              </a:rPr>
              <a:t> </a:t>
            </a:r>
            <a:endParaRPr lang="th-TH" sz="24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4" y="476672"/>
            <a:ext cx="5066229" cy="336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454703"/>
            <a:ext cx="2304256" cy="3072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5" y="3682887"/>
            <a:ext cx="1984633" cy="298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68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1832</Words>
  <Application>Microsoft Office PowerPoint</Application>
  <PresentationFormat>นำเสนอทางหน้าจอ (4:3)</PresentationFormat>
  <Paragraphs>116</Paragraphs>
  <Slides>29</Slides>
  <Notes>17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29</vt:i4>
      </vt:variant>
    </vt:vector>
  </HeadingPairs>
  <TitlesOfParts>
    <vt:vector size="38" baseType="lpstr">
      <vt:lpstr>Arial</vt:lpstr>
      <vt:lpstr>Angsana New</vt:lpstr>
      <vt:lpstr>Dotum</vt:lpstr>
      <vt:lpstr>DS-Ampun</vt:lpstr>
      <vt:lpstr>Cordia New</vt:lpstr>
      <vt:lpstr>TH Sarabun New</vt:lpstr>
      <vt:lpstr>Calibri</vt:lpstr>
      <vt:lpstr>2006_iannnnnBKK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2017-12-19T09:43:17Z</dcterms:modified>
  <dc:title>เห็ดเยื่อไผ่</dc:title>
</cp:coreProperties>
</file>