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80" r:id="rId2"/>
    <p:sldId id="266" r:id="rId3"/>
    <p:sldId id="271" r:id="rId4"/>
    <p:sldId id="261" r:id="rId5"/>
    <p:sldId id="270" r:id="rId6"/>
    <p:sldId id="272" r:id="rId7"/>
    <p:sldId id="274" r:id="rId8"/>
    <p:sldId id="273" r:id="rId9"/>
    <p:sldId id="262" r:id="rId10"/>
    <p:sldId id="268" r:id="rId11"/>
    <p:sldId id="275" r:id="rId12"/>
    <p:sldId id="269" r:id="rId13"/>
    <p:sldId id="277" r:id="rId14"/>
    <p:sldId id="278" r:id="rId15"/>
    <p:sldId id="279" r:id="rId16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9"/>
      <p:bold r:id="rId20"/>
      <p:italic r:id="rId21"/>
      <p:boldItalic r:id="rId22"/>
    </p:embeddedFont>
    <p:embeddedFont>
      <p:font typeface="Dotum" panose="020B0600000101010101" pitchFamily="34" charset="-127"/>
      <p:regular r:id="rId23"/>
    </p:embeddedFont>
    <p:embeddedFont>
      <p:font typeface="Cordia New" panose="020B0304020202020204" pitchFamily="34" charset="-34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gang.net/plant_view.php?uid=3493&amp;id=11195" TargetMode="External"/><Relationship Id="rId2" Type="http://schemas.openxmlformats.org/officeDocument/2006/relationships/hyperlink" Target="http://www.greenclinic.in.th/dictyophora.html" TargetMode="Externa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biology.ipst.ac.th/?bwg_gallery=03-2557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645664"/>
            <a:ext cx="8159482" cy="5422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1789" y="1124744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277774" y="2492896"/>
            <a:ext cx="6912767" cy="2160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2006_iannnnnBKK" pitchFamily="2" charset="0"/>
                <a:ea typeface="Dotum" pitchFamily="34" charset="-127"/>
                <a:cs typeface="DS-Ampun" pitchFamily="18" charset="-34"/>
              </a:rPr>
              <a:t>เห็ดก้อนกรวด</a:t>
            </a:r>
            <a:endParaRPr lang="th-TH" sz="9600" dirty="0">
              <a:solidFill>
                <a:srgbClr val="FFFF00"/>
              </a:solidFill>
              <a:latin typeface="2006_iannnnnBKK" pitchFamily="2" charset="0"/>
              <a:ea typeface="Dotum" pitchFamily="34" charset="-127"/>
              <a:cs typeface="DS-Ampun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4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933056"/>
            <a:ext cx="3600400" cy="268529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8"/>
            <a:ext cx="4677587" cy="31105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3933056"/>
            <a:ext cx="4092205" cy="2719611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5436096" y="980728"/>
            <a:ext cx="27363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/>
              <a:t>เห็ดก้อนกรวด_หั่นตากแดดให้แห้งเก็บ</a:t>
            </a:r>
            <a:r>
              <a:rPr lang="th-TH" sz="2800" dirty="0" smtClean="0"/>
              <a:t>ไว้ทำซอส(เยอรมัน นิยมและราคาสูง)ผสมอาหารปรุงแต่งสีและกลิ่นได้</a:t>
            </a:r>
            <a:r>
              <a:rPr lang="th-TH" sz="2800" dirty="0"/>
              <a:t>คะ</a:t>
            </a: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03" y="836712"/>
            <a:ext cx="4660068" cy="31105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68480"/>
            <a:ext cx="3888432" cy="2584187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5410562" y="692696"/>
            <a:ext cx="3052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u="sng" dirty="0">
                <a:solidFill>
                  <a:srgbClr val="00B050"/>
                </a:solidFill>
              </a:rPr>
              <a:t>ประโยชน์</a:t>
            </a:r>
            <a:r>
              <a:rPr lang="th-TH" sz="2800" dirty="0"/>
              <a:t> เห็ดก้อนกรวดนิยมรับประทานกันในระยะที่</a:t>
            </a:r>
            <a:r>
              <a:rPr lang="th-TH" sz="2800" dirty="0" smtClean="0"/>
              <a:t>เป็น </a:t>
            </a:r>
            <a:r>
              <a:rPr lang="th-TH" sz="2800" dirty="0" smtClean="0">
                <a:solidFill>
                  <a:srgbClr val="FF0000"/>
                </a:solidFill>
              </a:rPr>
              <a:t>เห็ด</a:t>
            </a:r>
            <a:r>
              <a:rPr lang="th-TH" sz="2800" dirty="0">
                <a:solidFill>
                  <a:srgbClr val="FF0000"/>
                </a:solidFill>
              </a:rPr>
              <a:t>อ่อน </a:t>
            </a:r>
            <a:endParaRPr lang="th-TH" sz="2800" dirty="0" smtClean="0">
              <a:solidFill>
                <a:srgbClr val="FF0000"/>
              </a:solidFill>
            </a:endParaRPr>
          </a:p>
          <a:p>
            <a:pPr algn="thaiDist"/>
            <a:r>
              <a:rPr lang="th-TH" sz="2800" dirty="0"/>
              <a:t> </a:t>
            </a:r>
            <a:r>
              <a:rPr lang="th-TH" sz="2800" dirty="0" smtClean="0"/>
              <a:t>       ส่วนมาก</a:t>
            </a:r>
            <a:r>
              <a:rPr lang="th-TH" sz="2800" dirty="0"/>
              <a:t>ใช้เป็น</a:t>
            </a:r>
            <a:r>
              <a:rPr lang="th-TH" sz="2800" dirty="0">
                <a:solidFill>
                  <a:srgbClr val="FF0000"/>
                </a:solidFill>
              </a:rPr>
              <a:t>เครื่องปรุงแต่งรสอาหาร </a:t>
            </a:r>
            <a:r>
              <a:rPr lang="th-TH" sz="2800" dirty="0"/>
              <a:t>เห็ดชนิดนี้มี</a:t>
            </a:r>
            <a:r>
              <a:rPr lang="th-TH" sz="2800" dirty="0">
                <a:solidFill>
                  <a:srgbClr val="FF0000"/>
                </a:solidFill>
              </a:rPr>
              <a:t>กลิ่นแรงมาก </a:t>
            </a:r>
            <a:r>
              <a:rPr lang="th-TH" sz="2800" dirty="0"/>
              <a:t>จึงใช้เพียงเล็กน้อยในการหุงต้ม เพื่อให้อาหารมีกลิ่นเห็ดและสีเหลืองอมน้ำตาล ทำให้อาหารน่ารับประทานยิ่งขึ้น </a:t>
            </a:r>
            <a:r>
              <a:rPr lang="th-TH" sz="2800" dirty="0" smtClean="0"/>
              <a:t>หรือใส่แกงรวมกับเห็ดชนิดอื่นเป็น</a:t>
            </a:r>
            <a:r>
              <a:rPr lang="th-TH" sz="2800" dirty="0"/>
              <a:t>เห็ดที่รับประทานได้</a:t>
            </a:r>
          </a:p>
        </p:txBody>
      </p:sp>
    </p:spTree>
    <p:extLst>
      <p:ext uri="{BB962C8B-B14F-4D97-AF65-F5344CB8AC3E}">
        <p14:creationId xmlns:p14="http://schemas.microsoft.com/office/powerpoint/2010/main" val="286917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87" y="4365104"/>
            <a:ext cx="2855887" cy="191344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064" y="4455316"/>
            <a:ext cx="2674222" cy="177835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365104"/>
            <a:ext cx="2139667" cy="1872208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5326736" y="692696"/>
            <a:ext cx="31336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4000" u="sng" dirty="0" smtClean="0"/>
              <a:t>ประโยชน์</a:t>
            </a:r>
            <a:r>
              <a:rPr lang="th-TH" sz="4000" dirty="0" smtClean="0"/>
              <a:t> </a:t>
            </a:r>
            <a:r>
              <a:rPr lang="th-TH" sz="4000" dirty="0"/>
              <a:t>เห็ดก้อน</a:t>
            </a:r>
            <a:r>
              <a:rPr lang="th-TH" sz="4000" dirty="0" smtClean="0"/>
              <a:t>กรวดที่ยุโรป </a:t>
            </a:r>
            <a:r>
              <a:rPr lang="th-TH" sz="4000" dirty="0"/>
              <a:t>ราคาค่อนข้างแพงทำซอสน้ำซุป สะเต๊ก ทำรสชาติให้เข้มข้น และมีโปรตีนสูง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788" y="980729"/>
            <a:ext cx="4323461" cy="2783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52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971600" y="764704"/>
            <a:ext cx="7249590" cy="482453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</a:rPr>
              <a:t>แหล่งค้นคว้าข้อมูล</a:t>
            </a:r>
          </a:p>
          <a:p>
            <a:pPr algn="thaiDist"/>
            <a:endParaRPr lang="th-TH" sz="2600" b="1" dirty="0" smtClean="0">
              <a:solidFill>
                <a:srgbClr val="FF0000"/>
              </a:solidFill>
            </a:endParaRPr>
          </a:p>
          <a:p>
            <a:pPr algn="thaiDist"/>
            <a:r>
              <a:rPr lang="th-TH" sz="2800" b="1" dirty="0" smtClean="0"/>
              <a:t>บัญชีภาพถ่าย กรมป่าไม้</a:t>
            </a:r>
          </a:p>
          <a:p>
            <a:pPr algn="thaiDist"/>
            <a:r>
              <a:rPr lang="th-TH" sz="2800" dirty="0" smtClean="0">
                <a:hlinkClick r:id="rId2"/>
              </a:rPr>
              <a:t> </a:t>
            </a:r>
            <a:r>
              <a:rPr lang="en-US" sz="2800" dirty="0" smtClean="0">
                <a:hlinkClick r:id="rId2"/>
              </a:rPr>
              <a:t>http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www.greenclinic.in.th/dictyophora.html</a:t>
            </a:r>
            <a:endParaRPr lang="en-US" sz="2800" dirty="0" smtClean="0"/>
          </a:p>
          <a:p>
            <a:pPr algn="thaiDist"/>
            <a:r>
              <a:rPr lang="th-TH" sz="2800" dirty="0" smtClean="0"/>
              <a:t>กลุ่มเพาะเลี้ยงเห็ดปลวก ข้อมูลและภาพบางส่วน</a:t>
            </a:r>
          </a:p>
          <a:p>
            <a:pPr algn="thaiDist"/>
            <a:r>
              <a:rPr lang="en-US" sz="2400" dirty="0" smtClean="0">
                <a:hlinkClick r:id="rId3"/>
              </a:rPr>
              <a:t>www.biogang.net/plant_view.php?uid=3493&amp;id=11195</a:t>
            </a:r>
            <a:endParaRPr lang="en-US" sz="2400" dirty="0" smtClean="0"/>
          </a:p>
          <a:p>
            <a:pPr algn="thaiDist"/>
            <a:r>
              <a:rPr lang="en-US" sz="2800" dirty="0"/>
              <a:t> </a:t>
            </a:r>
            <a:r>
              <a:rPr lang="en-US" sz="2800" dirty="0">
                <a:hlinkClick r:id="rId4"/>
              </a:rPr>
              <a:t>http://biology.ipst.ac.th/?</a:t>
            </a:r>
            <a:r>
              <a:rPr lang="en-US" sz="2800" dirty="0" smtClean="0">
                <a:hlinkClick r:id="rId4"/>
              </a:rPr>
              <a:t>bwg_gallery=03-2557</a:t>
            </a:r>
            <a:r>
              <a:rPr lang="en-US" sz="2800" dirty="0" smtClean="0"/>
              <a:t> </a:t>
            </a:r>
            <a:r>
              <a:rPr lang="th-TH" sz="2800" dirty="0" err="1" smtClean="0"/>
              <a:t>สสวท</a:t>
            </a:r>
            <a:r>
              <a:rPr lang="en-US" sz="2800" dirty="0" smtClean="0"/>
              <a:t>.</a:t>
            </a:r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86030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074" y="722893"/>
            <a:ext cx="8146729" cy="54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722893"/>
            <a:ext cx="759684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>
                <a:solidFill>
                  <a:schemeClr val="bg1"/>
                </a:solidFill>
              </a:rPr>
              <a:t>ส่วนมากใช้เป็นเครื่องปรุงแต่งรสอาหาร </a:t>
            </a:r>
            <a:endParaRPr lang="th-TH" sz="5400" dirty="0" smtClean="0">
              <a:solidFill>
                <a:schemeClr val="bg1"/>
              </a:solidFill>
            </a:endParaRPr>
          </a:p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เห็ด</a:t>
            </a:r>
            <a:r>
              <a:rPr lang="th-TH" sz="5400" dirty="0">
                <a:solidFill>
                  <a:schemeClr val="bg1"/>
                </a:solidFill>
              </a:rPr>
              <a:t>ชนิดนี้มี</a:t>
            </a:r>
            <a:r>
              <a:rPr lang="th-TH" sz="5400" dirty="0">
                <a:solidFill>
                  <a:srgbClr val="FF0000"/>
                </a:solidFill>
              </a:rPr>
              <a:t>กลิ่นแรงมาก </a:t>
            </a:r>
            <a:r>
              <a:rPr lang="th-TH" sz="5400" dirty="0">
                <a:solidFill>
                  <a:schemeClr val="bg1"/>
                </a:solidFill>
              </a:rPr>
              <a:t>จึงใช้เพียงเล็กน้อย </a:t>
            </a:r>
            <a:endParaRPr lang="th-TH" sz="5400" dirty="0" smtClean="0">
              <a:solidFill>
                <a:schemeClr val="bg1"/>
              </a:solidFill>
            </a:endParaRPr>
          </a:p>
          <a:p>
            <a:pPr algn="ctr"/>
            <a:endParaRPr lang="th-TH" sz="5400" dirty="0" smtClean="0">
              <a:solidFill>
                <a:srgbClr val="FF0000"/>
              </a:solidFill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ประโยชน์ </a:t>
            </a:r>
            <a:r>
              <a:rPr lang="th-TH" sz="6000" dirty="0" smtClean="0">
                <a:solidFill>
                  <a:srgbClr val="FFFF00"/>
                </a:solidFill>
              </a:rPr>
              <a:t>มีโปรตีนค่อนข้างสูง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153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222" y="980728"/>
            <a:ext cx="8014202" cy="532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422108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0251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6624735" cy="440268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1520" y="4725144"/>
            <a:ext cx="8672946" cy="1980456"/>
          </a:xfrm>
        </p:spPr>
        <p:txBody>
          <a:bodyPr/>
          <a:lstStyle/>
          <a:p>
            <a:r>
              <a:rPr lang="th-TH" dirty="0" smtClean="0"/>
              <a:t>เห็ดก้อนกรวด</a:t>
            </a:r>
            <a:r>
              <a:rPr lang="en-US" dirty="0" smtClean="0"/>
              <a:t> </a:t>
            </a:r>
            <a:r>
              <a:rPr lang="en-US" sz="2400" dirty="0" err="1" smtClean="0"/>
              <a:t>Gemeiner</a:t>
            </a:r>
            <a:r>
              <a:rPr lang="en-US" sz="2400" dirty="0" smtClean="0"/>
              <a:t> </a:t>
            </a:r>
            <a:r>
              <a:rPr lang="en-US" sz="2400" dirty="0" err="1" smtClean="0"/>
              <a:t>Erbsenstreuling</a:t>
            </a:r>
            <a:endParaRPr lang="th-TH" dirty="0"/>
          </a:p>
          <a:p>
            <a:r>
              <a:rPr lang="th-TH" sz="2400" dirty="0"/>
              <a:t>ชื่อวิทยาศาสตร์: </a:t>
            </a:r>
            <a:r>
              <a:rPr lang="en-US" sz="2400" dirty="0" smtClean="0"/>
              <a:t> </a:t>
            </a:r>
            <a:r>
              <a:rPr lang="en-US" sz="2400" dirty="0" err="1" smtClean="0"/>
              <a:t>Pisolithus</a:t>
            </a:r>
            <a:r>
              <a:rPr lang="en-US" sz="2400" dirty="0" smtClean="0"/>
              <a:t> </a:t>
            </a:r>
            <a:r>
              <a:rPr lang="en-US" sz="2400" dirty="0" err="1"/>
              <a:t>tinctorius</a:t>
            </a:r>
            <a:r>
              <a:rPr lang="en-US" sz="2400" dirty="0"/>
              <a:t> </a:t>
            </a:r>
            <a:r>
              <a:rPr lang="en-US" sz="2400" dirty="0" err="1" smtClean="0"/>
              <a:t>Pers</a:t>
            </a:r>
            <a:endParaRPr lang="en-US" sz="2400" dirty="0" smtClean="0"/>
          </a:p>
          <a:p>
            <a:r>
              <a:rPr lang="th-TH" sz="2400" dirty="0"/>
              <a:t>ชื่ออื่นๆ: </a:t>
            </a:r>
            <a:r>
              <a:rPr lang="th-TH" sz="2400" dirty="0" smtClean="0"/>
              <a:t>              เห็ด</a:t>
            </a:r>
            <a:r>
              <a:rPr lang="th-TH" sz="2400" dirty="0"/>
              <a:t>ก้อนกรวด, </a:t>
            </a:r>
            <a:r>
              <a:rPr lang="th-TH" sz="2400" dirty="0" smtClean="0"/>
              <a:t> เห็ด</a:t>
            </a:r>
            <a:r>
              <a:rPr lang="th-TH" sz="2400" dirty="0"/>
              <a:t>ก้นทั่ง </a:t>
            </a:r>
            <a:r>
              <a:rPr lang="en-US" sz="2400" dirty="0" smtClean="0"/>
              <a:t>, </a:t>
            </a:r>
            <a:r>
              <a:rPr lang="th-TH" sz="2400" dirty="0" smtClean="0"/>
              <a:t>เห็ดหัวเข่า</a:t>
            </a:r>
            <a:endParaRPr lang="th-TH" sz="2400" dirty="0"/>
          </a:p>
          <a:p>
            <a:r>
              <a:rPr lang="th-TH" sz="2400" dirty="0" smtClean="0"/>
              <a:t>การ</a:t>
            </a:r>
            <a:r>
              <a:rPr lang="th-TH" sz="2400" dirty="0"/>
              <a:t>ใช้ประโยชน์</a:t>
            </a:r>
            <a:r>
              <a:rPr lang="th-TH" sz="2400" dirty="0" smtClean="0"/>
              <a:t>:  </a:t>
            </a:r>
            <a:r>
              <a:rPr lang="th-TH" sz="2400" dirty="0"/>
              <a:t>นำมารับประทานได้ มีโปรตีนสูง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43385" y="332656"/>
            <a:ext cx="7657230" cy="648072"/>
          </a:xfrm>
        </p:spPr>
        <p:txBody>
          <a:bodyPr/>
          <a:lstStyle>
            <a:extLst/>
          </a:lstStyle>
          <a:p>
            <a:pPr algn="thaiDist"/>
            <a:r>
              <a:rPr lang="th-TH" sz="3600" dirty="0">
                <a:solidFill>
                  <a:srgbClr val="FF0000"/>
                </a:solidFill>
              </a:rPr>
              <a:t>แหล่งที่พบ </a:t>
            </a:r>
            <a:r>
              <a:rPr lang="th-TH" sz="3600" dirty="0" smtClean="0">
                <a:solidFill>
                  <a:srgbClr val="FF0000"/>
                </a:solidFill>
              </a:rPr>
              <a:t>  </a:t>
            </a:r>
            <a:r>
              <a:rPr lang="th-TH" sz="3200" dirty="0" smtClean="0"/>
              <a:t>พบ</a:t>
            </a:r>
            <a:r>
              <a:rPr lang="th-TH" sz="3200" dirty="0"/>
              <a:t>ในเขตป่าเต็งรัง  เกิดบนพื้นดินลักษณะดินเป็นดินร่วนปนทราย  เกิดดอกเดี่ยวแต่อยู่เป็นกลุ่ม  กลุ่มละ 2-5</a:t>
            </a:r>
            <a:endParaRPr lang="th-TH" sz="3200" b="1" u="sng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4162856"/>
            <a:ext cx="3528392" cy="2344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75658" y="2297949"/>
            <a:ext cx="509010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1386772"/>
            <a:ext cx="3528392" cy="264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35925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355976" y="692696"/>
            <a:ext cx="3888432" cy="2376264"/>
          </a:xfrm>
        </p:spPr>
        <p:txBody>
          <a:bodyPr/>
          <a:lstStyle>
            <a:extLst/>
          </a:lstStyle>
          <a:p>
            <a:pPr algn="thaiDist"/>
            <a:r>
              <a:rPr lang="th-TH" sz="2800" b="1" u="sng" dirty="0" smtClean="0"/>
              <a:t>ลักษณะ</a:t>
            </a:r>
            <a:r>
              <a:rPr lang="th-TH" sz="2400" b="1" dirty="0" smtClean="0"/>
              <a:t> </a:t>
            </a:r>
            <a:r>
              <a:rPr lang="th-TH" sz="2800" dirty="0"/>
              <a:t>ดอกเห็ดมีลักษณะเป็นทรงกลม  สีน้ำตาลอมเหลือง  ผิวด้านนอกดอกเห็ดมีลักษณะขรุขระ  ก้านดอกฝังอยู่ใต้ดิน   ดอกเห็ดโผล่บน</a:t>
            </a:r>
            <a:r>
              <a:rPr lang="th-TH" sz="2800" dirty="0" smtClean="0"/>
              <a:t>ดิน</a:t>
            </a:r>
            <a:endParaRPr lang="th-TH" sz="28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84284" y="1813076"/>
            <a:ext cx="5314738" cy="3533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364654"/>
            <a:ext cx="4104455" cy="2729026"/>
          </a:xfrm>
        </p:spPr>
      </p:pic>
      <p:sp>
        <p:nvSpPr>
          <p:cNvPr id="7" name="TextBox 6"/>
          <p:cNvSpPr txBox="1"/>
          <p:nvPr/>
        </p:nvSpPr>
        <p:spPr>
          <a:xfrm>
            <a:off x="1421650" y="5724651"/>
            <a:ext cx="237626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</a:rPr>
              <a:t>ก้านดอกฝังอยู่ใต้ดิน</a:t>
            </a:r>
            <a:endParaRPr lang="th-TH" sz="2400" dirty="0">
              <a:solidFill>
                <a:srgbClr val="FF0000"/>
              </a:solidFill>
            </a:endParaRP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 flipH="1" flipV="1">
            <a:off x="2519772" y="4653137"/>
            <a:ext cx="180020" cy="107151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1483359"/>
            <a:ext cx="6984776" cy="4467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517076" y="5513984"/>
            <a:ext cx="4248472" cy="1200329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th-TH" sz="2400" b="1" u="sng" dirty="0">
                <a:solidFill>
                  <a:schemeClr val="bg1"/>
                </a:solidFill>
              </a:rPr>
              <a:t>ดอกเห็ด</a:t>
            </a:r>
            <a:r>
              <a:rPr lang="th-TH" sz="2400" b="1" u="sng" dirty="0" smtClean="0">
                <a:solidFill>
                  <a:schemeClr val="bg1"/>
                </a:solidFill>
              </a:rPr>
              <a:t>ด้านล่าง   </a:t>
            </a:r>
            <a:r>
              <a:rPr lang="th-TH" sz="2400" dirty="0" smtClean="0"/>
              <a:t>มี</a:t>
            </a:r>
            <a:r>
              <a:rPr lang="th-TH" sz="2400" dirty="0"/>
              <a:t>ลักษณะต่อเป็นแผ่นเดียวกับก้านดอกและมีลักษณะเป็นกลุ่มเส้นใยจับตัวกันอย่างหลวมๆ มีสีเหลืองอมดำ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09064" y="692696"/>
            <a:ext cx="40549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solidFill>
                  <a:srgbClr val="00B050"/>
                </a:solidFill>
              </a:rPr>
              <a:t>ลักษณะภายในดอก</a:t>
            </a:r>
            <a:r>
              <a:rPr lang="th-TH" sz="3600" b="1" dirty="0" smtClean="0">
                <a:solidFill>
                  <a:srgbClr val="00B050"/>
                </a:solidFill>
              </a:rPr>
              <a:t>เห็ด</a:t>
            </a:r>
          </a:p>
          <a:p>
            <a:r>
              <a:rPr lang="th-TH" sz="2800" dirty="0" smtClean="0"/>
              <a:t>แบ่ง</a:t>
            </a:r>
            <a:r>
              <a:rPr lang="th-TH" sz="2800" dirty="0"/>
              <a:t>ออกเป็น 2 ส่วน </a:t>
            </a:r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3"/>
          </p:nvPr>
        </p:nvSpPr>
        <p:spPr>
          <a:xfrm>
            <a:off x="4211960" y="692696"/>
            <a:ext cx="4248472" cy="1242137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thaiDist"/>
            <a:r>
              <a:rPr lang="th-TH" sz="2400" b="1" dirty="0" smtClean="0">
                <a:solidFill>
                  <a:srgbClr val="0070C0"/>
                </a:solidFill>
              </a:rPr>
              <a:t>ดอก</a:t>
            </a:r>
            <a:r>
              <a:rPr lang="th-TH" sz="2400" b="1" dirty="0">
                <a:solidFill>
                  <a:srgbClr val="0070C0"/>
                </a:solidFill>
              </a:rPr>
              <a:t>เห็ด</a:t>
            </a:r>
            <a:r>
              <a:rPr lang="th-TH" sz="2400" b="1" dirty="0" smtClean="0">
                <a:solidFill>
                  <a:srgbClr val="0070C0"/>
                </a:solidFill>
              </a:rPr>
              <a:t>ด้านบน </a:t>
            </a:r>
            <a:r>
              <a:rPr lang="th-TH" sz="2400" dirty="0" smtClean="0">
                <a:solidFill>
                  <a:srgbClr val="00B050"/>
                </a:solidFill>
              </a:rPr>
              <a:t>ประกอบด้วย  </a:t>
            </a:r>
            <a:r>
              <a:rPr lang="th-TH" sz="2400" dirty="0">
                <a:solidFill>
                  <a:srgbClr val="00B050"/>
                </a:solidFill>
              </a:rPr>
              <a:t>เนื้อเยื่อกำเนิดสปอร์ (</a:t>
            </a:r>
            <a:r>
              <a:rPr lang="en-US" sz="2400" dirty="0" smtClean="0">
                <a:solidFill>
                  <a:srgbClr val="00B050"/>
                </a:solidFill>
              </a:rPr>
              <a:t>hymenium)  </a:t>
            </a:r>
            <a:r>
              <a:rPr lang="th-TH" sz="2400" dirty="0">
                <a:solidFill>
                  <a:srgbClr val="00B050"/>
                </a:solidFill>
              </a:rPr>
              <a:t>และเส้นใยที่อัดกันแน่นมีสีน้ำตาลอม</a:t>
            </a:r>
            <a:r>
              <a:rPr lang="th-TH" sz="2400" dirty="0" smtClean="0">
                <a:solidFill>
                  <a:srgbClr val="00B050"/>
                </a:solidFill>
              </a:rPr>
              <a:t>เหลือง(คล้ายเม็ดกรวดอัดแน่น)</a:t>
            </a:r>
            <a:endParaRPr lang="th-TH" sz="2400" b="1" u="sng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5047773"/>
            <a:ext cx="1224136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dirty="0" smtClean="0"/>
              <a:t>ผนังดอก</a:t>
            </a:r>
            <a:endParaRPr lang="th-TH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862539" y="4133437"/>
            <a:ext cx="18002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เนื้อเยื่อหุ้มด้านใน</a:t>
            </a:r>
            <a:endParaRPr lang="th-TH" sz="2400" dirty="0"/>
          </a:p>
        </p:txBody>
      </p:sp>
      <p:cxnSp>
        <p:nvCxnSpPr>
          <p:cNvPr id="6" name="ลูกศรเชื่อมต่อแบบตรง 5"/>
          <p:cNvCxnSpPr>
            <a:stCxn id="4" idx="0"/>
          </p:cNvCxnSpPr>
          <p:nvPr/>
        </p:nvCxnSpPr>
        <p:spPr>
          <a:xfrm flipH="1" flipV="1">
            <a:off x="5076056" y="3717032"/>
            <a:ext cx="468052" cy="13307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/>
          <p:nvPr/>
        </p:nvCxnSpPr>
        <p:spPr>
          <a:xfrm flipH="1" flipV="1">
            <a:off x="6862539" y="2780928"/>
            <a:ext cx="900100" cy="135250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21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11560" y="404664"/>
            <a:ext cx="3456384" cy="612068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thaiDist"/>
            <a:r>
              <a:rPr lang="th-TH" sz="3600" dirty="0" smtClean="0">
                <a:cs typeface="+mj-cs"/>
              </a:rPr>
              <a:t>      ภายใน</a:t>
            </a:r>
            <a:r>
              <a:rPr lang="th-TH" sz="3600" dirty="0">
                <a:cs typeface="+mj-cs"/>
              </a:rPr>
              <a:t>มีวัตถุสีเหลืองบรรจุอยู่ในระยะที่เป็นเห็ดอ่อนแต่จะค่อย ๆ เปลี่ยนไปเป็นผงน้ำตาลเมื่อดอกเห็ดแก่เต็มที่ การเปลี่ยนแปลงจะเริ่มจากตอนบนลงมาตอนล่าง วัตถุสีเหลืองที่</a:t>
            </a:r>
            <a:r>
              <a:rPr lang="th-TH" sz="3600" dirty="0" smtClean="0">
                <a:cs typeface="+mj-cs"/>
              </a:rPr>
              <a:t>เปลี่ยนเป็นฝุ่นผง</a:t>
            </a:r>
            <a:r>
              <a:rPr lang="th-TH" sz="3600" dirty="0">
                <a:cs typeface="+mj-cs"/>
              </a:rPr>
              <a:t>สีน้ำตาล</a:t>
            </a:r>
            <a:r>
              <a:rPr lang="th-TH" sz="3600" dirty="0" smtClean="0">
                <a:cs typeface="+mj-cs"/>
              </a:rPr>
              <a:t>คือ</a:t>
            </a:r>
            <a:r>
              <a:rPr lang="th-TH" sz="3600" dirty="0" smtClean="0">
                <a:solidFill>
                  <a:srgbClr val="FF0000"/>
                </a:solidFill>
                <a:cs typeface="+mj-cs"/>
              </a:rPr>
              <a:t>สปอร์</a:t>
            </a:r>
            <a:r>
              <a:rPr lang="th-TH" sz="3600" dirty="0">
                <a:solidFill>
                  <a:srgbClr val="FF0000"/>
                </a:solidFill>
                <a:cs typeface="+mj-cs"/>
              </a:rPr>
              <a:t>ของเห็ด</a:t>
            </a:r>
            <a:r>
              <a:rPr lang="th-TH" sz="3600" dirty="0">
                <a:cs typeface="+mj-cs"/>
              </a:rPr>
              <a:t>ชนิดนี้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9206" y="3702191"/>
            <a:ext cx="4291226" cy="285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9206" y="404663"/>
            <a:ext cx="4147209" cy="311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844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827584" y="620688"/>
            <a:ext cx="7416824" cy="86409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ctr"/>
            <a:r>
              <a:rPr lang="th-TH" sz="3600" dirty="0" smtClean="0">
                <a:cs typeface="+mj-cs"/>
              </a:rPr>
              <a:t>ด้านในมีเส้น</a:t>
            </a:r>
            <a:r>
              <a:rPr lang="th-TH" sz="3600" dirty="0">
                <a:cs typeface="+mj-cs"/>
              </a:rPr>
              <a:t>ใยที่อัดกันแน่นมีสีน้ำตาลอมเหลือง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1484784"/>
            <a:ext cx="7416824" cy="493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2936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22" y="620688"/>
            <a:ext cx="4046802" cy="30224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861047"/>
            <a:ext cx="3854448" cy="2572845"/>
          </a:xfrm>
        </p:spPr>
      </p:pic>
      <p:sp>
        <p:nvSpPr>
          <p:cNvPr id="6" name="สี่เหลี่ยมผืนผ้า 5"/>
          <p:cNvSpPr/>
          <p:nvPr/>
        </p:nvSpPr>
        <p:spPr>
          <a:xfrm>
            <a:off x="5076055" y="1037928"/>
            <a:ext cx="352839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dirty="0">
                <a:solidFill>
                  <a:srgbClr val="FF0000"/>
                </a:solidFill>
              </a:rPr>
              <a:t>ดอก</a:t>
            </a:r>
            <a:r>
              <a:rPr lang="th-TH" sz="3200" dirty="0" smtClean="0">
                <a:solidFill>
                  <a:srgbClr val="FF0000"/>
                </a:solidFill>
              </a:rPr>
              <a:t>อ่อน</a:t>
            </a:r>
          </a:p>
          <a:p>
            <a:pPr algn="ctr"/>
            <a:r>
              <a:rPr lang="th-TH" sz="3200" dirty="0" smtClean="0"/>
              <a:t>มีลักษณะแน่นและ</a:t>
            </a:r>
            <a:r>
              <a:rPr lang="th-TH" sz="3200" dirty="0"/>
              <a:t>เหนียว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4005064"/>
            <a:ext cx="3652961" cy="2428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271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3" y="332658"/>
            <a:ext cx="5040560" cy="334987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672" y="3789040"/>
            <a:ext cx="4339953" cy="2884260"/>
          </a:xfrm>
        </p:spPr>
      </p:pic>
      <p:sp>
        <p:nvSpPr>
          <p:cNvPr id="9" name="Rectangle 8"/>
          <p:cNvSpPr txBox="1">
            <a:spLocks/>
          </p:cNvSpPr>
          <p:nvPr/>
        </p:nvSpPr>
        <p:spPr>
          <a:xfrm>
            <a:off x="5940152" y="3158412"/>
            <a:ext cx="2520280" cy="5040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Font typeface="Arial"/>
              <a:buChar char="»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thaiDist">
              <a:buNone/>
            </a:pPr>
            <a:r>
              <a:rPr lang="th-TH" sz="2800" dirty="0" smtClean="0">
                <a:solidFill>
                  <a:srgbClr val="00B050"/>
                </a:solidFill>
              </a:rPr>
              <a:t>มีสปอร์  อยู่ด้านใน</a:t>
            </a:r>
            <a:endParaRPr lang="th-TH" sz="2800" b="1" u="sng" dirty="0">
              <a:solidFill>
                <a:srgbClr val="00B050"/>
              </a:solidFill>
            </a:endParaRPr>
          </a:p>
        </p:txBody>
      </p:sp>
      <p:cxnSp>
        <p:nvCxnSpPr>
          <p:cNvPr id="10" name="ลูกศรเชื่อมต่อแบบตรง 9"/>
          <p:cNvCxnSpPr/>
          <p:nvPr/>
        </p:nvCxnSpPr>
        <p:spPr>
          <a:xfrm>
            <a:off x="6175649" y="3410440"/>
            <a:ext cx="268559" cy="10441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หักมุม 16"/>
          <p:cNvCxnSpPr>
            <a:stCxn id="9" idx="1"/>
          </p:cNvCxnSpPr>
          <p:nvPr/>
        </p:nvCxnSpPr>
        <p:spPr>
          <a:xfrm rot="10800000">
            <a:off x="3802528" y="1814940"/>
            <a:ext cx="2137624" cy="1595500"/>
          </a:xfrm>
          <a:prstGeom prst="bent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สี่เหลี่ยมผืนผ้า 20"/>
          <p:cNvSpPr/>
          <p:nvPr/>
        </p:nvSpPr>
        <p:spPr>
          <a:xfrm>
            <a:off x="5940152" y="389127"/>
            <a:ext cx="25202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u="sng" dirty="0"/>
              <a:t>ดอก</a:t>
            </a:r>
            <a:r>
              <a:rPr lang="th-TH" sz="3200" b="1" u="sng" dirty="0" smtClean="0"/>
              <a:t>แก่</a:t>
            </a:r>
            <a:r>
              <a:rPr lang="th-TH" sz="3200" b="1" dirty="0" smtClean="0"/>
              <a:t>   </a:t>
            </a:r>
            <a:r>
              <a:rPr lang="th-TH" sz="3200" dirty="0" smtClean="0"/>
              <a:t>มี</a:t>
            </a:r>
            <a:r>
              <a:rPr lang="th-TH" sz="3200" dirty="0"/>
              <a:t>ลักษณะแห้งและกรอบ ข้างในเต็มไปด้วยผงสปอร์สีน้ำตาล </a:t>
            </a: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775350" y="4293096"/>
            <a:ext cx="30271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/>
              <a:t>สปอร์ (</a:t>
            </a:r>
            <a:r>
              <a:rPr lang="en-US" sz="2800" dirty="0" err="1"/>
              <a:t>Basidiospore</a:t>
            </a:r>
            <a:r>
              <a:rPr lang="en-US" sz="2800" dirty="0"/>
              <a:t>) </a:t>
            </a:r>
            <a:r>
              <a:rPr lang="th-TH" sz="2800" dirty="0"/>
              <a:t>สปอร์มีรูปร่างกลม ผิวสปอร์ขรุขระมีหนามโดยรอบ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479</Words>
  <Application>Microsoft Office PowerPoint</Application>
  <PresentationFormat>นำเสนอทางหน้าจอ (4:3)</PresentationFormat>
  <Paragraphs>57</Paragraphs>
  <Slides>15</Slides>
  <Notes>11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7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23" baseType="lpstr">
      <vt:lpstr>Arial</vt:lpstr>
      <vt:lpstr>Angsana New</vt:lpstr>
      <vt:lpstr>Dotum</vt:lpstr>
      <vt:lpstr>DS-Ampun</vt:lpstr>
      <vt:lpstr>Cordia New</vt:lpstr>
      <vt:lpstr>Calibri</vt:lpstr>
      <vt:lpstr>2006_iannnnnBKK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2017-12-19T09:44:12Z</dcterms:modified>
  <dc:title>เห็ดก้อนกรวด</dc:title>
</cp:coreProperties>
</file>