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72" r:id="rId2"/>
    <p:sldId id="266" r:id="rId3"/>
    <p:sldId id="271" r:id="rId4"/>
    <p:sldId id="270" r:id="rId5"/>
    <p:sldId id="268" r:id="rId6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9"/>
      <p:bold r:id="rId10"/>
      <p:italic r:id="rId11"/>
      <p:boldItalic r:id="rId12"/>
    </p:embeddedFont>
    <p:embeddedFont>
      <p:font typeface="Dotum" panose="020B0600000101010101" pitchFamily="34" charset="-127"/>
      <p:regular r:id="rId13"/>
    </p:embeddedFont>
    <p:embeddedFont>
      <p:font typeface="TH Sarabun New" panose="020B0500040200020003" pitchFamily="34" charset="-34"/>
      <p:regular r:id="rId14"/>
      <p:bold r:id="rId15"/>
      <p:italic r:id="rId16"/>
      <p:boldItalic r:id="rId17"/>
    </p:embeddedFont>
    <p:embeddedFont>
      <p:font typeface="Cordia New" panose="020B0304020202020204" pitchFamily="34" charset="-34"/>
      <p:regular r:id="rId18"/>
      <p:bold r:id="rId19"/>
      <p:italic r:id="rId20"/>
      <p:boldItalic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19/12/60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19/12/60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19/12/60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19/12/60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5" Type="http://schemas.openxmlformats.org/officeDocument/2006/relationships/hyperlink" Target="https://www.google.co.th/url?sa=t&amp;rct=j&amp;q=&amp;esrc=s&amp;source=web&amp;cd=1&amp;cad=rja&amp;uact=8&amp;ved=0ahUKEwiqrcrDpv7XAhXJN48KHQWoAvAQFggmMAA&amp;url=http://www.bedo.or.th/lcdb/biodiversity/view3.aspx?id%3D12264&amp;usg=AOvVaw2Uxb8GIPxnPqN9a_kPF6iv" TargetMode="Externa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s://www.google.co.th/url?sa=t&amp;rct=j&amp;q=&amp;esrc=s&amp;source=web&amp;cd=1&amp;cad=rja&amp;uact=8&amp;ved=0ahUKEwiqrcrDpv7XAhXJN48KHQWoAvAQFggmMAA&amp;url=http://www.bedo.or.th/lcdb/biodiversity/view3.aspx?id%3D12264&amp;usg=AOvVaw2Uxb8GIPxnPqN9a_kPF6iv" TargetMode="Externa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s://www.google.co.th/url?sa=t&amp;rct=j&amp;q=&amp;esrc=s&amp;source=web&amp;cd=1&amp;cad=rja&amp;uact=8&amp;ved=0ahUKEwiqrcrDpv7XAhXJN48KHQWoAvAQFggmMAA&amp;url=http://www.bedo.or.th/lcdb/biodiversity/view3.aspx?id%3D12264&amp;usg=AOvVaw2Uxb8GIPxnPqN9a_kPF6iv" TargetMode="Externa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6053" y="597433"/>
            <a:ext cx="8149444" cy="5495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3" y="597432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9600" dirty="0" smtClean="0">
              <a:solidFill>
                <a:srgbClr val="FFFF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539552" y="1772816"/>
            <a:ext cx="7704856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96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เห็ดไข่หงส์</a:t>
            </a:r>
          </a:p>
          <a:p>
            <a:pPr algn="ctr"/>
            <a:r>
              <a:rPr lang="th-TH" sz="60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หรือ</a:t>
            </a:r>
          </a:p>
          <a:p>
            <a:pPr algn="ctr"/>
            <a:r>
              <a:rPr lang="th-TH" sz="80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เห็ดก้อนฝุ่นเหลืองทอง</a:t>
            </a:r>
            <a:endParaRPr lang="th-TH" sz="8000" dirty="0">
              <a:solidFill>
                <a:srgbClr val="FFFF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24122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6498001" cy="4320480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67544" y="4581128"/>
            <a:ext cx="8496944" cy="2052464"/>
          </a:xfrm>
        </p:spPr>
        <p:txBody>
          <a:bodyPr/>
          <a:lstStyle/>
          <a:p>
            <a:r>
              <a:rPr lang="th-TH" dirty="0" smtClean="0"/>
              <a:t>เห็ดก้อนฝุ่นเหลืองทอง หรือ เห็ดไข่หงส์</a:t>
            </a:r>
            <a:endParaRPr lang="th-TH" dirty="0"/>
          </a:p>
          <a:p>
            <a:r>
              <a:rPr lang="th-TH" sz="2000" dirty="0"/>
              <a:t>ชื่อวิทยาศาสตร์: </a:t>
            </a:r>
            <a:r>
              <a:rPr lang="en-US" sz="2000" dirty="0" smtClean="0"/>
              <a:t>   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Scleroderma  </a:t>
            </a:r>
            <a:r>
              <a:rPr lang="en-US" sz="24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sinnamariense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Mont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Scleroderma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citrinum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Pers.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เห็ดไข่หงส์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  <a:endParaRPr lang="th-TH" sz="2400" dirty="0">
              <a:solidFill>
                <a:srgbClr val="1D2129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/>
              <a:t>การ</a:t>
            </a:r>
            <a:r>
              <a:rPr lang="th-TH" sz="2000" dirty="0"/>
              <a:t>ใช้ประโยชน์</a:t>
            </a:r>
            <a:r>
              <a:rPr lang="th-TH" sz="2000" dirty="0" smtClean="0"/>
              <a:t>:     </a:t>
            </a:r>
            <a:r>
              <a:rPr lang="th-TH" sz="2400" dirty="0" smtClean="0"/>
              <a:t>รับประทานไม่ได้ จัดอยู่ในกลุ่มเห็ดพิษ</a:t>
            </a:r>
            <a:endParaRPr lang="th-TH" sz="2400" dirty="0"/>
          </a:p>
          <a:p>
            <a:endParaRPr lang="th-TH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631703" y="404664"/>
            <a:ext cx="74686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รูปกลม สีน้ำตาลอ่อนอมเหลือง เส้นผ่าศูนย์กลาง 2 – 6 เซนติเมตร สูง2 – 3 เซนติเมตร ด้านบนแบนลงเล็กน้อย</a:t>
            </a: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ผิวแตกเป็นเกล็ดใหญ่ โคนมีเส้นใยหยาบเป็นกระจุกยึดติดกับดิน(สีนวลขาว) เปลือกหนา 3 – 4 มิลลิเมตร เมื่อดอกเห็ดแก่ด้านบนปริแตกออก</a:t>
            </a:r>
          </a:p>
          <a:p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สปอร์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ภายในดอกเห็ดสีม่วงน้ำตาลบรรจุอยู่ รูปกลม ผิวขรุขระเป็นร่องแห เห็ดชนิดนี้ขึ้นเป็นดอกเดี่ยวใกล้กัน และกระจายทั่วไปใน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ป่า 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เป็นเห็ดพิษทำให้เกิดอาการคลื่นไส้และอาเจียน ไม่ควรรับประทานทั้งดิบและสุก</a:t>
            </a:r>
          </a:p>
        </p:txBody>
      </p:sp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667275"/>
            <a:ext cx="4695955" cy="312231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6" name="สี่เหลี่ยมผืนผ้า 5"/>
          <p:cNvSpPr/>
          <p:nvPr/>
        </p:nvSpPr>
        <p:spPr>
          <a:xfrm>
            <a:off x="827584" y="6216969"/>
            <a:ext cx="72728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แหล่งที่มาของข้อมูล 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:http://www.bedo.or.th/lcdb/biodiversity/view3.aspx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?id=12264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0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7084" y="3191933"/>
            <a:ext cx="3225839" cy="2144839"/>
          </a:xfrm>
        </p:spPr>
      </p:pic>
      <p:sp>
        <p:nvSpPr>
          <p:cNvPr id="9" name="สี่เหลี่ยมผืนผ้า 8"/>
          <p:cNvSpPr/>
          <p:nvPr/>
        </p:nvSpPr>
        <p:spPr>
          <a:xfrm>
            <a:off x="4860032" y="5854278"/>
            <a:ext cx="29514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u="sng" dirty="0" smtClean="0">
                <a:hlinkClick r:id="rId5"/>
              </a:rPr>
              <a:t>เห็ด</a:t>
            </a:r>
            <a:r>
              <a:rPr lang="th-TH" u="sng" dirty="0">
                <a:hlinkClick r:id="rId5"/>
              </a:rPr>
              <a:t>ไข่หงส์ - ข้อมูลทรัพยากรชีวภาพจุลินท</a:t>
            </a:r>
            <a:r>
              <a:rPr lang="th-TH" u="sng" dirty="0" err="1">
                <a:hlinkClick r:id="rId5"/>
              </a:rPr>
              <a:t>รีย์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4770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989" y="356403"/>
            <a:ext cx="4103363" cy="272830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977" y="3212977"/>
            <a:ext cx="3996367" cy="265716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165" y="2875415"/>
            <a:ext cx="3603433" cy="2395900"/>
          </a:xfrm>
        </p:spPr>
      </p:pic>
      <p:sp>
        <p:nvSpPr>
          <p:cNvPr id="5" name="สี่เหลี่ยมผืนผ้า 4"/>
          <p:cNvSpPr/>
          <p:nvPr/>
        </p:nvSpPr>
        <p:spPr>
          <a:xfrm>
            <a:off x="638490" y="332656"/>
            <a:ext cx="27363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เมื่อดอกเห็ดแก่ด้านบนปริแตก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ออก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ภายในดอกเห็ดสีม่วงน้ำตาลบรรจุอยู่ รูปกลม ผิวขรุขระเป็นร่องแห เห็ดชนิดนี้ขึ้นเป็นดอกเดี่ยวใกล้กัน และกระจายทั่วไป</a:t>
            </a: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827584" y="6417024"/>
            <a:ext cx="72728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แหล่งที่มาของข้อมูล 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:http://www.bedo.or.th/lcdb/biodiversity/view3.aspx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?id=12264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4932040" y="6165304"/>
            <a:ext cx="29514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u="sng" dirty="0" smtClean="0">
                <a:hlinkClick r:id="rId6"/>
              </a:rPr>
              <a:t>เห็ด</a:t>
            </a:r>
            <a:r>
              <a:rPr lang="th-TH" u="sng" dirty="0">
                <a:hlinkClick r:id="rId6"/>
              </a:rPr>
              <a:t>ไข่หงส์ - ข้อมูลทรัพยากรชีวภาพจุลินท</a:t>
            </a:r>
            <a:r>
              <a:rPr lang="th-TH" u="sng" dirty="0" err="1">
                <a:hlinkClick r:id="rId6"/>
              </a:rPr>
              <a:t>รีย์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08373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476672"/>
            <a:ext cx="4103880" cy="272864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990" y="3284984"/>
            <a:ext cx="4115401" cy="273630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4635" y="2960621"/>
            <a:ext cx="3682202" cy="2448272"/>
          </a:xfrm>
        </p:spPr>
      </p:pic>
      <p:sp>
        <p:nvSpPr>
          <p:cNvPr id="2" name="สี่เหลี่ยมผืนผ้า 1"/>
          <p:cNvSpPr/>
          <p:nvPr/>
        </p:nvSpPr>
        <p:spPr>
          <a:xfrm>
            <a:off x="611560" y="404664"/>
            <a:ext cx="30243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เป็นเห็ด</a:t>
            </a:r>
            <a:r>
              <a:rPr lang="th-TH" sz="24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พิษ 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ทำ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ให้เกิดอาการคลื่นไส้และอาเจียน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ห้ามรับประทาน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ทั้งดิบและ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สุก(ดอกเห็ดคล้ายเห็ดหำฟานที่รับประทานได้ ต้องระมัดระวังในการเก็บ)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827584" y="6417024"/>
            <a:ext cx="72728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แหล่งที่มาของข้อมูล 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:http://www.bedo.or.th/lcdb/biodiversity/view3.aspx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?id=12264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4932040" y="6165304"/>
            <a:ext cx="29514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u="sng" dirty="0" smtClean="0">
                <a:hlinkClick r:id="rId6"/>
              </a:rPr>
              <a:t>เห็ด</a:t>
            </a:r>
            <a:r>
              <a:rPr lang="th-TH" u="sng" dirty="0">
                <a:hlinkClick r:id="rId6"/>
              </a:rPr>
              <a:t>ไข่หงส์ - ข้อมูลทรัพยากรชีวภาพจุลินท</a:t>
            </a:r>
            <a:r>
              <a:rPr lang="th-TH" u="sng" dirty="0" err="1">
                <a:hlinkClick r:id="rId6"/>
              </a:rPr>
              <a:t>รีย์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8970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273</Words>
  <Application>Microsoft Office PowerPoint</Application>
  <PresentationFormat>นำเสนอทางหน้าจอ (4:3)</PresentationFormat>
  <Paragraphs>25</Paragraphs>
  <Slides>5</Slides>
  <Notes>4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6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5</vt:i4>
      </vt:variant>
    </vt:vector>
  </HeadingPairs>
  <TitlesOfParts>
    <vt:vector size="12" baseType="lpstr">
      <vt:lpstr>Arial</vt:lpstr>
      <vt:lpstr>Angsana New</vt:lpstr>
      <vt:lpstr>Dotum</vt:lpstr>
      <vt:lpstr>TH Sarabun New</vt:lpstr>
      <vt:lpstr>Cordia New</vt:lpstr>
      <vt:lpstr>Calibri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2017-12-19T09:45:14Z</dcterms:modified>
  <dc:title>เห็ดไข่หงส์ หรือ เห็ดก้อนฝุ่นเหลืองทอง</dc:title>
</cp:coreProperties>
</file>