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80" r:id="rId2"/>
    <p:sldId id="266" r:id="rId3"/>
    <p:sldId id="271" r:id="rId4"/>
    <p:sldId id="283" r:id="rId5"/>
    <p:sldId id="261" r:id="rId6"/>
    <p:sldId id="270" r:id="rId7"/>
    <p:sldId id="272" r:id="rId8"/>
    <p:sldId id="274" r:id="rId9"/>
    <p:sldId id="281" r:id="rId10"/>
    <p:sldId id="282" r:id="rId11"/>
    <p:sldId id="277" r:id="rId12"/>
    <p:sldId id="278" r:id="rId13"/>
    <p:sldId id="279" r:id="rId14"/>
  </p:sldIdLst>
  <p:sldSz cx="9144000" cy="6858000" type="screen4x3"/>
  <p:notesSz cx="6858000" cy="9144000"/>
  <p:embeddedFontLst>
    <p:embeddedFont>
      <p:font typeface="Angsana New" panose="02020603050405020304" pitchFamily="18" charset="-34"/>
      <p:regular r:id="rId17"/>
      <p:bold r:id="rId18"/>
      <p:italic r:id="rId19"/>
      <p:boldItalic r:id="rId20"/>
    </p:embeddedFont>
    <p:embeddedFont>
      <p:font typeface="Dotum" panose="020B0600000101010101" pitchFamily="34" charset="-127"/>
      <p:regular r:id="rId21"/>
    </p:embeddedFont>
    <p:embeddedFont>
      <p:font typeface="Cordia New" panose="020B0304020202020204" pitchFamily="34" charset="-34"/>
      <p:regular r:id="rId22"/>
      <p:bold r:id="rId23"/>
      <p:italic r:id="rId24"/>
      <p:boldItalic r:id="rId25"/>
    </p:embeddedFont>
    <p:embeddedFont>
      <p:font typeface="TH Sarabun New" panose="020B0500040200020003" pitchFamily="34" charset="-34"/>
      <p:regular r:id="rId26"/>
      <p:bold r:id="rId27"/>
      <p:italic r:id="rId28"/>
      <p:boldItalic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</p:embeddedFontLst>
  <p:defaultTextStyle>
    <a:lvl1pPr marL="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9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21" autoAdjust="0"/>
    <p:restoredTop sz="94660"/>
  </p:normalViewPr>
  <p:slideViewPr>
    <p:cSldViewPr>
      <p:cViewPr>
        <p:scale>
          <a:sx n="81" d="100"/>
          <a:sy n="81" d="100"/>
        </p:scale>
        <p:origin x="-1098" y="-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font" Target="fonts/font16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6E7D018D-748F-47BF-843A-40349A141CAC}" type="datetimeFigureOut">
              <a:rPr lang="th-TH" smtClean="0"/>
              <a:pPr/>
              <a:t>19/12/60</a:t>
            </a:fld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04AC5213-BACC-41AB-9B61-B40CF6C5296E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1874147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23E9B8FB-2ABD-42C9-A6DA-A6789EAF441D}" type="datetimeFigureOut">
              <a:pPr/>
              <a:t>19/12/60</a:t>
            </a:fld>
            <a:endParaRPr lang="th-TH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th-TH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th-TH"/>
              <a:t>คลิกเพื่อแก้ไขลักษณะข้อความต้นแบบ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BE2A7042-DEED-4AA1-9E89-4A16B2572577}" type="slidenum"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76079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th-TH" smtClean="0"/>
              <a:pPr/>
              <a:t>2</a:t>
            </a:fld>
            <a:endParaRPr lang="th-TH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3</a:t>
            </a:fld>
            <a:endParaRPr lang="th-TH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4</a:t>
            </a:fld>
            <a:endParaRPr lang="th-TH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5</a:t>
            </a:fld>
            <a:endParaRPr lang="th-TH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6</a:t>
            </a:fld>
            <a:endParaRPr lang="th-TH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7</a:t>
            </a:fld>
            <a:endParaRPr lang="th-TH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8</a:t>
            </a:fld>
            <a:endParaRPr lang="th-TH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9</a:t>
            </a:fld>
            <a:endParaRPr lang="th-TH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10</a:t>
            </a:fld>
            <a:endParaRPr lang="th-TH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ปก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h-TH"/>
          </a:p>
        </p:txBody>
      </p:sp>
      <p:sp>
        <p:nvSpPr>
          <p:cNvPr id="15" name="Rectangle 14"/>
          <p:cNvSpPr/>
          <p:nvPr userDrawn="1"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5467350"/>
            <a:ext cx="8672946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 eaLnBrk="1" latinLnBrk="0" hangingPunct="1">
              <a:buFontTx/>
              <a:buNone/>
              <a:defRPr kumimoji="0" lang="th-TH" sz="48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คลิกเพื่อเพิ่มชื่ออัลบั้มรูป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52400"/>
            <a:ext cx="6858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296150" y="3698878"/>
            <a:ext cx="2933700" cy="365125"/>
          </a:xfrm>
        </p:spPr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372100" y="2247900"/>
            <a:ext cx="5181600" cy="990600"/>
          </a:xfrm>
        </p:spPr>
        <p:txBody>
          <a:bodyPr/>
          <a:lstStyle>
            <a:lvl1pPr marL="0" indent="0" algn="r" eaLnBrk="1" latinLnBrk="0" hangingPunct="1">
              <a:buNone/>
              <a:defRPr kumimoji="0" lang="th-TH" sz="2000">
                <a:solidFill>
                  <a:srgbClr val="FFFFFF"/>
                </a:solidFill>
              </a:defRPr>
            </a:lvl1pPr>
          </a:lstStyle>
          <a:p>
            <a:pPr lvl="0"/>
            <a:r>
              <a:rPr kumimoji="0" lang="th-TH"/>
              <a:t>คลิกเพื่อเพิ่มวันที่หรือรายละเอียด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3 ภาพขึ้นไ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648200" y="3124962"/>
            <a:ext cx="3697224" cy="2772918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228600"/>
            <a:ext cx="4251960" cy="566928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228600"/>
            <a:ext cx="3672840" cy="275463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8669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66900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3053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4306086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228600"/>
            <a:ext cx="1676400" cy="27432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629400" y="2286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152400" y="4724400"/>
            <a:ext cx="1676400" cy="190500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6629400" y="4724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533400" y="685800"/>
            <a:ext cx="3653297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267200" y="6858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5334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2672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334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2672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42672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ขนาดใหญ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 noChangeAspect="1"/>
          </p:cNvSpPr>
          <p:nvPr>
            <p:ph type="pic" sz="quarter" idx="14"/>
          </p:nvPr>
        </p:nvSpPr>
        <p:spPr>
          <a:xfrm>
            <a:off x="2286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8" name="Picture Placeholder 27"/>
          <p:cNvSpPr>
            <a:spLocks noGrp="1" noChangeAspect="1"/>
          </p:cNvSpPr>
          <p:nvPr>
            <p:ph type="pic" sz="quarter" idx="31"/>
          </p:nvPr>
        </p:nvSpPr>
        <p:spPr>
          <a:xfrm>
            <a:off x="43434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30"/>
          </p:nvPr>
        </p:nvSpPr>
        <p:spPr>
          <a:xfrm>
            <a:off x="22860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32"/>
          </p:nvPr>
        </p:nvSpPr>
        <p:spPr>
          <a:xfrm>
            <a:off x="64008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352800"/>
            <a:ext cx="8153400" cy="3048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ภาพขึ้นไป คือ ภาพแนวตั้ง 1 ภาพพร้อมภาพแนวนอน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43292" y="257665"/>
            <a:ext cx="4764388" cy="63525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5446340" y="257665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446340" y="2432657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3"/>
          </p:nvPr>
        </p:nvSpPr>
        <p:spPr>
          <a:xfrm>
            <a:off x="5446340" y="4607649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Rectangle 5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3 ภาพพร้อมภาพแนวตั้ง 2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228600" y="34290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2 ภาพพร้อมภาพแนวตั้ง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228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30"/>
          </p:nvPr>
        </p:nvSpPr>
        <p:spPr>
          <a:xfrm>
            <a:off x="4419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30099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57912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2133600" y="762000"/>
            <a:ext cx="4873334" cy="4876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133600" y="5715000"/>
            <a:ext cx="4876800" cy="8382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95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th-TH" sz="24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114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533400" y="218390"/>
            <a:ext cx="7467600" cy="56007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5943600"/>
            <a:ext cx="7467600" cy="762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2400" i="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 Panorama 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>
          <a:xfrm>
            <a:off x="228600" y="1524000"/>
            <a:ext cx="8229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228600" y="4343400"/>
            <a:ext cx="8229600" cy="1676400"/>
          </a:xfrm>
        </p:spPr>
        <p:txBody>
          <a:bodyPr tIns="91440" rIns="9144" bIns="91440" anchor="t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th-TH" smtClean="0"/>
              <a:t>คลิกเพื่อแก้ไขลักษณะชื่อเรื่องต้นแบบ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19/12/60</a:t>
            </a:fld>
            <a:endParaRPr kumimoji="0"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19/12/60</a:t>
            </a:fld>
            <a:endParaRPr kumimoji="0"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304800" y="228600"/>
            <a:ext cx="4754880" cy="63246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105400" y="228600"/>
            <a:ext cx="3200400" cy="3810000"/>
          </a:xfrm>
        </p:spPr>
        <p:txBody>
          <a:bodyPr tIns="91440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แบบเต็มหน้าจ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t"/>
          <a:lstStyle>
            <a:extLst/>
          </a:lstStyle>
          <a:p>
            <a:pPr marL="0" marR="0" indent="0" algn="ctr">
              <a:buFontTx/>
              <a:buNone/>
            </a:pPr>
            <a:r>
              <a:rPr kumimoji="0" lang="th-TH" i="0"/>
              <a:t>คลิกไอคอนเพื่อเพิ่มรูปภาพแบบเต็มหน้า</a:t>
            </a:r>
            <a:endParaRPr kumimoji="0" lang="th-TH" i="0" baseline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ส่วน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4" name="Rectangle 23"/>
          <p:cNvSpPr/>
          <p:nvPr userDrawn="1"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2146300"/>
            <a:ext cx="23622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435429" y="6172200"/>
            <a:ext cx="7086600" cy="6858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2" name="Rectangle 21"/>
          <p:cNvSpPr/>
          <p:nvPr userDrawn="1"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5791200"/>
            <a:ext cx="70866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คลิกเพื่อเพิ่มชื่อเรื่องรอง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4495800"/>
            <a:ext cx="70866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คลิกเพื่อเพิ่มชื่อส่วน</a:t>
            </a: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 noChangeAspect="1"/>
          </p:cNvSpPr>
          <p:nvPr>
            <p:ph type="pic" sz="quarter" idx="10"/>
          </p:nvPr>
        </p:nvSpPr>
        <p:spPr>
          <a:xfrm>
            <a:off x="4341047" y="533400"/>
            <a:ext cx="3431353" cy="4575141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 noChangeAspect="1"/>
          </p:cNvSpPr>
          <p:nvPr>
            <p:ph type="pic" sz="quarter" idx="11"/>
          </p:nvPr>
        </p:nvSpPr>
        <p:spPr>
          <a:xfrm>
            <a:off x="685800" y="533400"/>
            <a:ext cx="3429000" cy="45720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434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152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4343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 noChangeAspect="1"/>
          </p:cNvSpPr>
          <p:nvPr>
            <p:ph type="pic" sz="quarter" idx="11"/>
          </p:nvPr>
        </p:nvSpPr>
        <p:spPr>
          <a:xfrm>
            <a:off x="4724401" y="225552"/>
            <a:ext cx="3694176" cy="2770632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152400" y="222504"/>
            <a:ext cx="4368557" cy="5824743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124200"/>
            <a:ext cx="3694177" cy="2983987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30480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8674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8674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889273" y="0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8" name="Rectangle 7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extLst/>
          </a:lstStyle>
          <a:p>
            <a:pPr eaLnBrk="1" latinLnBrk="0" hangingPunct="1"/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7848600" cy="4525963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l"/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lang="th-TH"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kumimoji="0" lang="th-TH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kumimoji="0" lang="th-TH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kumimoji="0" lang="th-TH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biodiversity.forest.go.th/index.php?option=com_doffungus&amp;id=656&amp;view=showone&amp;Itemid=37" TargetMode="Externa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28" y="476672"/>
            <a:ext cx="8155673" cy="5422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21789" y="620688"/>
            <a:ext cx="66247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chemeClr val="bg1"/>
                </a:solidFill>
              </a:rPr>
              <a:t>มาทำความรู้จักกับ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1043608" y="4005064"/>
            <a:ext cx="6912767" cy="21604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9600" dirty="0" smtClean="0">
                <a:solidFill>
                  <a:srgbClr val="FFFF00"/>
                </a:solidFill>
                <a:latin typeface="2006_iannnnnBKK" pitchFamily="2" charset="0"/>
                <a:ea typeface="Dotum" pitchFamily="34" charset="-127"/>
                <a:cs typeface="DS-Ampun" pitchFamily="18" charset="-34"/>
              </a:rPr>
              <a:t>เห็ดขี้เถ้า</a:t>
            </a:r>
            <a:endParaRPr lang="th-TH" sz="9600" dirty="0">
              <a:solidFill>
                <a:srgbClr val="FFFF00"/>
              </a:solidFill>
              <a:latin typeface="2006_iannnnnBKK" pitchFamily="2" charset="0"/>
              <a:ea typeface="Dotum" pitchFamily="34" charset="-127"/>
              <a:cs typeface="DS-Ampun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5400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24017" y="1091746"/>
            <a:ext cx="3404367" cy="255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98408" y="3907503"/>
            <a:ext cx="3583554" cy="2687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-367749" y="2087468"/>
            <a:ext cx="5415002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สี่เหลี่ยมผืนผ้า 8"/>
          <p:cNvSpPr/>
          <p:nvPr/>
        </p:nvSpPr>
        <p:spPr>
          <a:xfrm>
            <a:off x="971598" y="235967"/>
            <a:ext cx="749284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400" dirty="0" smtClean="0"/>
              <a:t>ชื่อเรียกอีกอย่างคือ เห็ดกะทิ (ภาคกลาง)</a:t>
            </a:r>
            <a:endParaRPr lang="th-TH" sz="4400" dirty="0"/>
          </a:p>
        </p:txBody>
      </p:sp>
    </p:spTree>
    <p:extLst>
      <p:ext uri="{BB962C8B-B14F-4D97-AF65-F5344CB8AC3E}">
        <p14:creationId xmlns:p14="http://schemas.microsoft.com/office/powerpoint/2010/main" val="261947806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ข้อความ 4"/>
          <p:cNvSpPr>
            <a:spLocks noGrp="1"/>
          </p:cNvSpPr>
          <p:nvPr>
            <p:ph type="body" sz="quarter" idx="14"/>
          </p:nvPr>
        </p:nvSpPr>
        <p:spPr>
          <a:xfrm>
            <a:off x="611560" y="332656"/>
            <a:ext cx="7632848" cy="4824536"/>
          </a:xfrm>
        </p:spPr>
        <p:txBody>
          <a:bodyPr>
            <a:normAutofit/>
          </a:bodyPr>
          <a:lstStyle/>
          <a:p>
            <a:pPr algn="thaiDist"/>
            <a:r>
              <a:rPr lang="th-TH" sz="3600" b="1" dirty="0" smtClean="0">
                <a:solidFill>
                  <a:srgbClr val="FF0000"/>
                </a:solidFill>
              </a:rPr>
              <a:t>แหล่งค้นคว้าข้อมูล</a:t>
            </a:r>
          </a:p>
          <a:p>
            <a:pPr algn="thaiDist"/>
            <a:r>
              <a:rPr lang="th-TH" sz="2800" u="sng" dirty="0" smtClean="0"/>
              <a:t> </a:t>
            </a:r>
            <a:r>
              <a:rPr lang="en-US" sz="1800" u="sng" dirty="0"/>
              <a:t>http://biodiversity.forest.go.th/index.php?option=com_doffungus&amp;id=656&amp;view=showone&amp;Itemid=37</a:t>
            </a:r>
            <a:endParaRPr lang="th-TH" sz="1800" b="1" dirty="0" smtClean="0">
              <a:solidFill>
                <a:srgbClr val="FF0000"/>
              </a:solidFill>
            </a:endParaRPr>
          </a:p>
          <a:p>
            <a:pPr algn="thaiDist"/>
            <a:endParaRPr lang="en-US" b="1" dirty="0" smtClean="0">
              <a:latin typeface="TH Sarabun New" panose="020B0500040200020003" pitchFamily="34" charset="-34"/>
              <a:cs typeface="TH Sarabun New" panose="020B0500040200020003" pitchFamily="34" charset="-34"/>
              <a:hlinkClick r:id="rId2"/>
            </a:endParaRPr>
          </a:p>
          <a:p>
            <a:pPr algn="thaiDist"/>
            <a:r>
              <a:rPr lang="en-US" b="1" dirty="0" smtClean="0"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http</a:t>
            </a:r>
            <a:r>
              <a:rPr lang="en-US" b="1" dirty="0"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://</a:t>
            </a:r>
            <a:r>
              <a:rPr lang="en-US" b="1" dirty="0" smtClean="0"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biodiversity.forest.go.th/index.php?option=com_doffungus&amp;id=656&amp;view=showone&amp;Itemid=37</a:t>
            </a:r>
            <a:endParaRPr lang="th-TH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sz="2800" dirty="0" smtClean="0"/>
              <a:t>ข้อมูล  ลุงหนวดกลุ่มเพาะเลี้ยงเห็ดปลวก   </a:t>
            </a:r>
          </a:p>
          <a:p>
            <a:pPr algn="thaiDist"/>
            <a:r>
              <a:rPr lang="en-US" sz="2400" dirty="0" smtClean="0"/>
              <a:t> </a:t>
            </a:r>
            <a:endParaRPr lang="en-US" sz="2800" dirty="0" smtClean="0"/>
          </a:p>
          <a:p>
            <a:pPr algn="thaiDist"/>
            <a:endParaRPr lang="th-TH" sz="3000" dirty="0"/>
          </a:p>
        </p:txBody>
      </p:sp>
    </p:spTree>
    <p:extLst>
      <p:ext uri="{BB962C8B-B14F-4D97-AF65-F5344CB8AC3E}">
        <p14:creationId xmlns:p14="http://schemas.microsoft.com/office/powerpoint/2010/main" val="860301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52" y="692696"/>
            <a:ext cx="7882911" cy="5912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3568" y="2348880"/>
            <a:ext cx="762239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5400" dirty="0" smtClean="0">
                <a:solidFill>
                  <a:schemeClr val="bg1"/>
                </a:solidFill>
              </a:rPr>
              <a:t>เมื่อจะนำไปทำอาหารล้างเอาขี้เถ้าออกก่อนก็จะลื่นๆเหมือนเห็ดระโงก </a:t>
            </a:r>
          </a:p>
          <a:p>
            <a:pPr algn="ctr"/>
            <a:r>
              <a:rPr lang="th-TH" sz="6000" dirty="0" smtClean="0">
                <a:solidFill>
                  <a:srgbClr val="FFFF00"/>
                </a:solidFill>
              </a:rPr>
              <a:t>รสชาติจะคล้ายกับเห็ดระโงก</a:t>
            </a:r>
          </a:p>
          <a:p>
            <a:pPr algn="ctr"/>
            <a:endParaRPr lang="th-TH" sz="6000" dirty="0" smtClean="0">
              <a:solidFill>
                <a:srgbClr val="FFFF00"/>
              </a:solidFill>
            </a:endParaRPr>
          </a:p>
          <a:p>
            <a:pPr algn="ctr"/>
            <a:r>
              <a:rPr lang="th-TH" sz="6000" dirty="0" smtClean="0">
                <a:solidFill>
                  <a:schemeClr val="bg1"/>
                </a:solidFill>
              </a:rPr>
              <a:t> </a:t>
            </a:r>
            <a:endParaRPr lang="th-TH" sz="60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515380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692696"/>
            <a:ext cx="8230802" cy="5472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3568" y="980728"/>
            <a:ext cx="75968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chemeClr val="bg1"/>
                </a:solidFill>
              </a:rPr>
              <a:t>ขอบคุณคะ</a:t>
            </a:r>
          </a:p>
          <a:p>
            <a:pPr algn="ctr"/>
            <a:r>
              <a:rPr lang="th-TH" sz="7200" dirty="0" smtClean="0">
                <a:solidFill>
                  <a:schemeClr val="bg1"/>
                </a:solidFill>
              </a:rPr>
              <a:t>ไว้ติดตามชมชุดต่อไป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902517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178459.jpg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074" y="260647"/>
            <a:ext cx="6621644" cy="4402689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98113" y="4733528"/>
            <a:ext cx="8672946" cy="1935832"/>
          </a:xfrm>
        </p:spPr>
        <p:txBody>
          <a:bodyPr/>
          <a:lstStyle/>
          <a:p>
            <a:r>
              <a:rPr lang="th-TH" sz="4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เห็ดดอกเลา หรือ </a:t>
            </a:r>
            <a:r>
              <a:rPr lang="th-TH" sz="4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4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ขี้เถ้า 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(</a:t>
            </a:r>
            <a:r>
              <a:rPr lang="en-US" sz="20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Cortinarius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0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alboviolaceus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) </a:t>
            </a:r>
            <a:endParaRPr lang="th-TH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   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Amanita </a:t>
            </a:r>
            <a:r>
              <a:rPr lang="en-US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griseofarinosa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Hongo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 Taxonomy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</a:p>
          <a:p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     เห็ดกะทิ (ภาคกลาง)   เห็ดขี้เถ้า(ภาคอีสาน) </a:t>
            </a:r>
            <a:endParaRPr lang="en-US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การใช้ประโยชน์:   นำมารับประทานได้  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4525256" y="4097299"/>
            <a:ext cx="25857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800" dirty="0">
                <a:solidFill>
                  <a:schemeClr val="bg1"/>
                </a:solidFill>
              </a:rPr>
              <a:t>เห็ดกลุ่มไม</a:t>
            </a:r>
            <a:r>
              <a:rPr lang="th-TH" sz="2800" dirty="0" err="1">
                <a:solidFill>
                  <a:schemeClr val="bg1"/>
                </a:solidFill>
              </a:rPr>
              <a:t>คอร์</a:t>
            </a:r>
            <a:r>
              <a:rPr lang="th-TH" sz="2800" dirty="0">
                <a:solidFill>
                  <a:schemeClr val="bg1"/>
                </a:solidFill>
              </a:rPr>
              <a:t>ไรซ่า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5004048" y="476672"/>
            <a:ext cx="3528392" cy="2952328"/>
          </a:xfrm>
        </p:spPr>
        <p:txBody>
          <a:bodyPr/>
          <a:lstStyle>
            <a:extLst/>
          </a:lstStyle>
          <a:p>
            <a:pPr algn="thaiDist"/>
            <a:r>
              <a:rPr lang="th-TH" sz="24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แหล่งที่พบ </a:t>
            </a:r>
            <a:r>
              <a:rPr lang="th-TH" sz="24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เป็นเห็ดกลุ่มไม</a:t>
            </a:r>
            <a:r>
              <a:rPr lang="th-TH" sz="24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คอร์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ไรซ่าเป็นเห็ดราที่อาศัยอยู่กับรากพืชโดยที่ไม่ทำอันตรายต้นไม้ แต่จะพึ่งพาอาศัยซึ่งกันและกัน ได้รับผลประโยชน์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ร่วมกัน  ต้นไม้กลุ่มไม</a:t>
            </a:r>
            <a:r>
              <a:rPr lang="th-TH" sz="24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คอร์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ไรซา เช่นต้นพะยอม ต้นยางนา ต้นก่อ เป็นต้น</a:t>
            </a:r>
            <a:endParaRPr lang="th-TH" sz="2400" b="1" u="sng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4008" y="3501008"/>
            <a:ext cx="3785028" cy="2838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5652" y="349465"/>
            <a:ext cx="4202057" cy="3151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ตัวแทนรูปภาพ 2"/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653" y="3614004"/>
            <a:ext cx="3634368" cy="2725776"/>
          </a:xfrm>
        </p:spPr>
      </p:pic>
    </p:spTree>
    <p:extLst>
      <p:ext uri="{BB962C8B-B14F-4D97-AF65-F5344CB8AC3E}">
        <p14:creationId xmlns:p14="http://schemas.microsoft.com/office/powerpoint/2010/main" val="149359253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5044008" y="975332"/>
            <a:ext cx="3352980" cy="1899808"/>
          </a:xfrm>
        </p:spPr>
        <p:txBody>
          <a:bodyPr/>
          <a:lstStyle>
            <a:extLst/>
          </a:lstStyle>
          <a:p>
            <a:pPr algn="thaiDist"/>
            <a:r>
              <a:rPr lang="th-TH" sz="2800" dirty="0">
                <a:solidFill>
                  <a:srgbClr val="FF0000"/>
                </a:solidFill>
              </a:rPr>
              <a:t>แหล่งที่พบ </a:t>
            </a:r>
            <a:r>
              <a:rPr lang="th-TH" sz="2800" dirty="0" smtClean="0">
                <a:solidFill>
                  <a:srgbClr val="FF0000"/>
                </a:solidFill>
              </a:rPr>
              <a:t>  </a:t>
            </a:r>
            <a:r>
              <a:rPr lang="th-TH" sz="2800" dirty="0" smtClean="0"/>
              <a:t> ใต้ต้นไม้กลุ่มวงศ์ยาง เช่นต้นพะยอม ต้นยางนา ต้นก่อ เป็นต้น</a:t>
            </a:r>
            <a:endParaRPr lang="th-TH" sz="2800" b="1" u="sng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4008" y="3501008"/>
            <a:ext cx="3785028" cy="2838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5652" y="349465"/>
            <a:ext cx="4202057" cy="3151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ตัวแทนรูปภาพ 2"/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653" y="3614004"/>
            <a:ext cx="3634368" cy="2725776"/>
          </a:xfrm>
        </p:spPr>
      </p:pic>
    </p:spTree>
    <p:extLst>
      <p:ext uri="{BB962C8B-B14F-4D97-AF65-F5344CB8AC3E}">
        <p14:creationId xmlns:p14="http://schemas.microsoft.com/office/powerpoint/2010/main" val="402336038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827584" y="476672"/>
            <a:ext cx="7272808" cy="864096"/>
          </a:xfrm>
        </p:spPr>
        <p:txBody>
          <a:bodyPr/>
          <a:lstStyle>
            <a:extLst/>
          </a:lstStyle>
          <a:p>
            <a:pPr algn="thaiDist"/>
            <a:r>
              <a:rPr lang="th-TH" sz="2800" b="1" u="sng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</a:t>
            </a:r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หมวกดอก  ขาดอก มีลักษณะคล้ายฝุ่นแป้งเคลือบ</a:t>
            </a:r>
          </a:p>
          <a:p>
            <a:pPr algn="thaiDist"/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ใต้ดอกมีลักษณะเป็นกลีบ  โคนตีนดอกมีลักษณะอูมเป็นตุ้ม</a:t>
            </a:r>
            <a:endParaRPr lang="th-TH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52" y="1844824"/>
            <a:ext cx="3567947" cy="4757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ตัวแทนรูปภาพ 2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1947" y="1628800"/>
            <a:ext cx="3715207" cy="2470216"/>
          </a:xfrm>
        </p:spPr>
      </p:pic>
      <p:sp>
        <p:nvSpPr>
          <p:cNvPr id="7" name="TextBox 6"/>
          <p:cNvSpPr txBox="1"/>
          <p:nvPr/>
        </p:nvSpPr>
        <p:spPr>
          <a:xfrm>
            <a:off x="4897383" y="1844824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 smtClean="0">
                <a:solidFill>
                  <a:schemeClr val="bg1"/>
                </a:solidFill>
              </a:rPr>
              <a:t>เหมือนมีขี้เถ้าอยู่บนหมวก</a:t>
            </a:r>
            <a:endParaRPr lang="th-TH" sz="2800" dirty="0">
              <a:solidFill>
                <a:schemeClr val="bg1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11419" y="4223455"/>
            <a:ext cx="3596264" cy="2391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6433" y="1755738"/>
            <a:ext cx="2569165" cy="3865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สี่เหลี่ยมผืนผ้า 2"/>
          <p:cNvSpPr/>
          <p:nvPr/>
        </p:nvSpPr>
        <p:spPr>
          <a:xfrm>
            <a:off x="409064" y="692696"/>
            <a:ext cx="81953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600" b="1" dirty="0" smtClean="0">
                <a:solidFill>
                  <a:srgbClr val="00B050"/>
                </a:solidFill>
              </a:rPr>
              <a:t> </a:t>
            </a:r>
            <a:r>
              <a:rPr lang="th-TH" sz="3200" b="1" dirty="0" smtClean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ดอกยังอ่อนมีฝุ่นแป้งคล้ายขี้เถ้าเคลือบทั้งดอก</a:t>
            </a:r>
          </a:p>
          <a:p>
            <a:r>
              <a:rPr lang="th-TH" sz="2800" dirty="0" smtClean="0"/>
              <a:t> </a:t>
            </a:r>
            <a:endParaRPr lang="th-TH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75856" y="1779042"/>
            <a:ext cx="2113389" cy="384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72270" y="1769914"/>
            <a:ext cx="2888741" cy="3851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5214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3805190" y="2107580"/>
            <a:ext cx="5006279" cy="3328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-89844" y="2120510"/>
            <a:ext cx="5083446" cy="337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สี่เหลี่ยมผืนผ้า 2"/>
          <p:cNvSpPr/>
          <p:nvPr/>
        </p:nvSpPr>
        <p:spPr>
          <a:xfrm>
            <a:off x="971598" y="235967"/>
            <a:ext cx="700105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400" dirty="0" smtClean="0"/>
              <a:t>ดอกบาน  </a:t>
            </a:r>
            <a:endParaRPr lang="th-TH" sz="4400" dirty="0"/>
          </a:p>
        </p:txBody>
      </p:sp>
    </p:spTree>
    <p:extLst>
      <p:ext uri="{BB962C8B-B14F-4D97-AF65-F5344CB8AC3E}">
        <p14:creationId xmlns:p14="http://schemas.microsoft.com/office/powerpoint/2010/main" val="878442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827584" y="620688"/>
            <a:ext cx="7416824" cy="864096"/>
          </a:xfrm>
          <a:solidFill>
            <a:schemeClr val="accent3">
              <a:lumMod val="40000"/>
              <a:lumOff val="60000"/>
            </a:schemeClr>
          </a:solidFill>
        </p:spPr>
        <p:txBody>
          <a:bodyPr/>
          <a:lstStyle>
            <a:extLst/>
          </a:lstStyle>
          <a:p>
            <a:pPr algn="ctr"/>
            <a:r>
              <a:rPr lang="th-TH" sz="3600" dirty="0" smtClean="0">
                <a:cs typeface="+mj-cs"/>
              </a:rPr>
              <a:t> ใต้</a:t>
            </a:r>
            <a:r>
              <a:rPr lang="th-TH" sz="3600" dirty="0">
                <a:cs typeface="+mj-cs"/>
              </a:rPr>
              <a:t>ดอกมีลักษณะเป็นกลีบ 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7584" y="1484785"/>
            <a:ext cx="7416824" cy="4931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72936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827584" y="620688"/>
            <a:ext cx="7416824" cy="864096"/>
          </a:xfrm>
          <a:solidFill>
            <a:schemeClr val="accent3">
              <a:lumMod val="40000"/>
              <a:lumOff val="60000"/>
            </a:schemeClr>
          </a:solidFill>
        </p:spPr>
        <p:txBody>
          <a:bodyPr/>
          <a:lstStyle>
            <a:extLst/>
          </a:lstStyle>
          <a:p>
            <a:pPr algn="ctr"/>
            <a:r>
              <a:rPr lang="th-TH" sz="3600" dirty="0" smtClean="0">
                <a:cs typeface="+mj-cs"/>
              </a:rPr>
              <a:t>บนหมวกดอกมีลักษณะคล้ายขี้เถ้าเคลือบอยู่</a:t>
            </a:r>
            <a:endParaRPr lang="th-TH" sz="3600" dirty="0">
              <a:cs typeface="+mj-cs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7584" y="1485935"/>
            <a:ext cx="7416824" cy="4929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96739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อัลบั้มรูปแบบร่วมสมัย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ContemporaryPhotoAlbum</Template>
  <TotalTime>0</TotalTime>
  <Words>260</Words>
  <Application>Microsoft Office PowerPoint</Application>
  <PresentationFormat>นำเสนอทางหน้าจอ (4:3)</PresentationFormat>
  <Paragraphs>45</Paragraphs>
  <Slides>13</Slides>
  <Notes>9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8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13</vt:i4>
      </vt:variant>
    </vt:vector>
  </HeadingPairs>
  <TitlesOfParts>
    <vt:vector size="22" baseType="lpstr">
      <vt:lpstr>Arial</vt:lpstr>
      <vt:lpstr>Angsana New</vt:lpstr>
      <vt:lpstr>Dotum</vt:lpstr>
      <vt:lpstr>DS-Ampun</vt:lpstr>
      <vt:lpstr>Cordia New</vt:lpstr>
      <vt:lpstr>TH Sarabun New</vt:lpstr>
      <vt:lpstr>Calibri</vt:lpstr>
      <vt:lpstr>2006_iannnnnBKK</vt:lpstr>
      <vt:lpstr>อัลบั้มรูปแบบร่วมสมัย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กัลยา กาญจนรุ่ง</dc:creator>
  <cp:lastModifiedBy/>
  <cp:revision>1</cp:revision>
  <dcterms:created xsi:type="dcterms:W3CDTF">2017-07-27T06:10:19Z</dcterms:created>
  <dcterms:modified xsi:type="dcterms:W3CDTF">2017-12-19T09:48:44Z</dcterms:modified>
  <dc:title>เห็ดขี้เถ้า</dc:title>
</cp:coreProperties>
</file>