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0" r:id="rId2"/>
    <p:sldId id="266" r:id="rId3"/>
    <p:sldId id="271" r:id="rId4"/>
    <p:sldId id="261" r:id="rId5"/>
    <p:sldId id="270" r:id="rId6"/>
    <p:sldId id="273" r:id="rId7"/>
    <p:sldId id="268" r:id="rId8"/>
    <p:sldId id="277" r:id="rId9"/>
    <p:sldId id="269" r:id="rId10"/>
    <p:sldId id="279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Dotum" panose="020B0600000101010101" pitchFamily="34" charset="-127"/>
      <p:regular r:id="rId18"/>
    </p:embeddedFont>
    <p:embeddedFont>
      <p:font typeface="TH Sarabun New" panose="020B0500040200020003" pitchFamily="34" charset="-34"/>
      <p:regular r:id="rId19"/>
      <p:bold r:id="rId20"/>
      <p:italic r:id="rId21"/>
      <p:boldItalic r:id="rId22"/>
    </p:embeddedFont>
    <p:embeddedFont>
      <p:font typeface="Cordia New" panose="020B0304020202020204" pitchFamily="34" charset="-3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gang.net/plant_view.php?uid=3493&amp;id=11195" TargetMode="External"/><Relationship Id="rId2" Type="http://schemas.openxmlformats.org/officeDocument/2006/relationships/hyperlink" Target="http://www.greenclinic.in.th/dictyophora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biology.ipst.ac.th/?bwg_gallery=03-255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243" y="620688"/>
            <a:ext cx="8159480" cy="542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2508" y="764704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971600" y="3717032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เห็ดข</a:t>
            </a:r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รำฟาน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08720"/>
            <a:ext cx="8136903" cy="54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980728"/>
            <a:ext cx="61206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6624734" cy="44026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รำฟาน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Mycoamaranthus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cambodgensis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(Pat.) Trap.,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Lumyong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เห็ดหำฟาน,  เห็ดหำพระ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ลำหมา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นำมารับประทานได้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76279" y="476672"/>
            <a:ext cx="4109652" cy="2666928"/>
          </a:xfrm>
          <a:solidFill>
            <a:schemeClr val="bg1"/>
          </a:solidFill>
        </p:spPr>
        <p:txBody>
          <a:bodyPr/>
          <a:lstStyle>
            <a:extLst/>
          </a:lstStyle>
          <a:p>
            <a:pPr algn="thaiDist"/>
            <a:r>
              <a:rPr lang="th-TH" sz="240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เห็ดชนิดนี้พบเป็นดอกเดี่ยวกระจัดกระจายหรือเกาะเป็นกลุ่ม 3-4 ลูกบนพื้นดินที่มีใบไม้ผุพังทับถมอยู่ตามป่าโคก ป่าเบญจพรรณ ป่าแดงและป่าเต็งรัง ทั้งทางภาคอีสานและเหนือ</a:t>
            </a:r>
          </a:p>
          <a:p>
            <a:pPr algn="thaiDist"/>
            <a:r>
              <a:rPr lang="th-TH" sz="24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เนื่องจาก</a:t>
            </a:r>
            <a:r>
              <a:rPr lang="th-TH" sz="240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เห็ดเป็นลูกสีเหลืองสังเกตเห็นได้</a:t>
            </a:r>
            <a:r>
              <a:rPr lang="th-TH" sz="24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ง่ายเรียงราย</a:t>
            </a:r>
            <a:r>
              <a:rPr lang="th-TH" sz="240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อยู่กลางดินสวยงาม จึงมีคนโรแมน</a:t>
            </a:r>
            <a:r>
              <a:rPr lang="th-TH" sz="2400" dirty="0" err="1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ติก</a:t>
            </a:r>
            <a:r>
              <a:rPr lang="th-TH" sz="240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ตั้งชื่อให้ใหม่ว่า </a:t>
            </a:r>
            <a:r>
              <a:rPr lang="th-TH" sz="2400" dirty="0">
                <a:solidFill>
                  <a:schemeClr val="accent6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“ลูกทองคำแห่งแผ่นดินอีสาน”</a:t>
            </a:r>
          </a:p>
          <a:p>
            <a:pPr algn="thaiDist"/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6756" y="1556792"/>
            <a:ext cx="3499224" cy="241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3143600"/>
            <a:ext cx="3744416" cy="334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5931" y="4090121"/>
            <a:ext cx="3600875" cy="239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054373" y="476672"/>
            <a:ext cx="3401559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ช่วงหาเห็ดชนิดนี้คือช่วงหน้าฝนตั้งแต่เดือนมิถุนายน-กันยายน</a:t>
            </a:r>
          </a:p>
        </p:txBody>
      </p:sp>
      <p:sp>
        <p:nvSpPr>
          <p:cNvPr id="7" name="Rectangle 8"/>
          <p:cNvSpPr txBox="1">
            <a:spLocks/>
          </p:cNvSpPr>
          <p:nvPr/>
        </p:nvSpPr>
        <p:spPr>
          <a:xfrm>
            <a:off x="899592" y="6232292"/>
            <a:ext cx="7587214" cy="5040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r">
              <a:buNone/>
            </a:pPr>
            <a:r>
              <a:rPr lang="th-TH" sz="2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ขอบคุณข้อมูลจาก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http://www.sookjai.com/index.php?topic=154304.0</a:t>
            </a:r>
            <a:endParaRPr lang="th-TH" sz="2000" b="1" u="sng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7909595" cy="5256584"/>
          </a:xfrm>
        </p:spPr>
      </p:pic>
      <p:sp>
        <p:nvSpPr>
          <p:cNvPr id="10" name="Rectangle 8"/>
          <p:cNvSpPr>
            <a:spLocks noGrp="1"/>
          </p:cNvSpPr>
          <p:nvPr>
            <p:ph type="body" sz="quarter" idx="13"/>
          </p:nvPr>
        </p:nvSpPr>
        <p:spPr>
          <a:xfrm>
            <a:off x="3923928" y="1052736"/>
            <a:ext cx="4392488" cy="2304256"/>
          </a:xfrm>
        </p:spPr>
        <p:txBody>
          <a:bodyPr/>
          <a:lstStyle>
            <a:extLst/>
          </a:lstStyle>
          <a:p>
            <a:pPr algn="thaiDist"/>
            <a:r>
              <a:rPr lang="th-TH" sz="2400" b="1" u="sng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มีเหลือง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อม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ส้ม รูปร่าง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ค่อนข้าง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กลม โคน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มีเส้นใยสี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เหลืองอ่อน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เชือก ผิว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บาง เมื่อ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แก่จะปริ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แตก หลุด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ปลิว</a:t>
            </a:r>
            <a:r>
              <a:rPr lang="th-TH" sz="24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ไป</a:t>
            </a:r>
            <a:endParaRPr lang="th-TH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39552" y="4631241"/>
            <a:ext cx="78764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u="sng" dirty="0" smtClean="0">
                <a:solidFill>
                  <a:srgbClr val="FFFFFF"/>
                </a:solidFill>
              </a:rPr>
              <a:t>ที่มาของชื่อ </a:t>
            </a:r>
            <a:r>
              <a:rPr lang="th-TH" sz="2800" dirty="0" smtClean="0">
                <a:solidFill>
                  <a:srgbClr val="FFFFFF"/>
                </a:solidFill>
              </a:rPr>
              <a:t>  เป็นเห็ดที่ไม่</a:t>
            </a:r>
            <a:r>
              <a:rPr lang="th-TH" sz="2800" dirty="0">
                <a:solidFill>
                  <a:srgbClr val="FFFFFF"/>
                </a:solidFill>
              </a:rPr>
              <a:t>มีครีบ ไม่มีโคนขาเหมือนฟองไข่ จึงเป็นที่มาของชื่อ </a:t>
            </a:r>
            <a:r>
              <a:rPr lang="th-TH" sz="2800" dirty="0">
                <a:solidFill>
                  <a:schemeClr val="bg1"/>
                </a:solidFill>
              </a:rPr>
              <a:t>“หำ” </a:t>
            </a:r>
            <a:r>
              <a:rPr lang="th-TH" sz="2800" dirty="0">
                <a:solidFill>
                  <a:srgbClr val="FFFFFF"/>
                </a:solidFill>
              </a:rPr>
              <a:t>ในภาษา</a:t>
            </a:r>
            <a:r>
              <a:rPr lang="th-TH" sz="2800" dirty="0" smtClean="0">
                <a:solidFill>
                  <a:srgbClr val="FFFFFF"/>
                </a:solidFill>
              </a:rPr>
              <a:t>อีสาน และ</a:t>
            </a:r>
            <a:r>
              <a:rPr lang="th-TH" sz="2800" dirty="0">
                <a:solidFill>
                  <a:srgbClr val="FFFFFF"/>
                </a:solidFill>
              </a:rPr>
              <a:t>เอกลักษณ์ที่โดนตาที่สุดคือ สี</a:t>
            </a:r>
            <a:r>
              <a:rPr lang="th-TH" sz="2800" dirty="0" smtClean="0">
                <a:solidFill>
                  <a:srgbClr val="FFFFFF"/>
                </a:solidFill>
              </a:rPr>
              <a:t>เหลืองเหมือน</a:t>
            </a:r>
            <a:r>
              <a:rPr lang="th-TH" sz="2800" dirty="0">
                <a:solidFill>
                  <a:srgbClr val="FFFFFF"/>
                </a:solidFill>
              </a:rPr>
              <a:t>สีจีวร</a:t>
            </a:r>
            <a:r>
              <a:rPr lang="th-TH" sz="2800" dirty="0" smtClean="0">
                <a:solidFill>
                  <a:srgbClr val="FFFFFF"/>
                </a:solidFill>
              </a:rPr>
              <a:t>พระ      เป็นเห็ดที่เริ่มจะหายากอีก</a:t>
            </a:r>
            <a:r>
              <a:rPr lang="th-TH" sz="2800" dirty="0" err="1" smtClean="0">
                <a:solidFill>
                  <a:srgbClr val="FFFFFF"/>
                </a:solidFill>
              </a:rPr>
              <a:t>ชนิดนึง</a:t>
            </a:r>
            <a:r>
              <a:rPr lang="th-TH" sz="2800" dirty="0" smtClean="0">
                <a:solidFill>
                  <a:srgbClr val="FFFFFF"/>
                </a:solidFill>
              </a:rPr>
              <a:t>  </a:t>
            </a:r>
            <a:endParaRPr lang="th-TH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609" y="1141261"/>
            <a:ext cx="7462757" cy="496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805108" y="404664"/>
            <a:ext cx="4054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solidFill>
                  <a:srgbClr val="00B050"/>
                </a:solidFill>
              </a:rPr>
              <a:t>ลักษณะภายในดอก</a:t>
            </a:r>
            <a:r>
              <a:rPr lang="th-TH" sz="3600" b="1" dirty="0" smtClean="0">
                <a:solidFill>
                  <a:srgbClr val="00B050"/>
                </a:solidFill>
              </a:rPr>
              <a:t>เห็ด</a:t>
            </a:r>
          </a:p>
          <a:p>
            <a:r>
              <a:rPr lang="th-TH" sz="2800" dirty="0" smtClean="0"/>
              <a:t> </a:t>
            </a:r>
            <a:endParaRPr lang="th-TH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162410" y="4120793"/>
            <a:ext cx="216024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dirty="0" smtClean="0"/>
              <a:t>ผิวดอกเห็ดบาง</a:t>
            </a:r>
            <a:endParaRPr lang="th-TH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5309383"/>
            <a:ext cx="374441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สปอร์เมื่อ</a:t>
            </a:r>
            <a:r>
              <a:rPr lang="th-TH" sz="2400" dirty="0"/>
              <a:t>แก่จะเปลี่ยนเป็นสีน้ำตาลเข้ม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 flipV="1">
            <a:off x="5694358" y="3123670"/>
            <a:ext cx="1757962" cy="9971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 flipV="1">
            <a:off x="2627784" y="3789040"/>
            <a:ext cx="729056" cy="15203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21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92696"/>
            <a:ext cx="3622337" cy="27167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08825" y="3115283"/>
            <a:ext cx="2862317" cy="3816424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965123" y="548679"/>
            <a:ext cx="38164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การนำมาทำอาหารล้าง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ดีๆขูดเปลือกเหลืองๆออกจะเห็นเป็นคล้ายๆก้อนเยลลี่หรือสาคูสีดำใสๆ เอาไม้เสียบแบบลูกชิ้น โรยเกลือนิดๆ ย่างไฟถ่านอ่อนๆ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หอมอร่อยอย่าบอกใคร (ตามที่คนเคยกินบอกไว้)</a:t>
            </a:r>
          </a:p>
          <a:p>
            <a:pPr algn="thaiDist"/>
            <a:r>
              <a:rPr lang="th-TH" sz="3200" dirty="0" smtClean="0"/>
              <a:t> </a:t>
            </a:r>
            <a:endParaRPr lang="th-TH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1904" y="2785285"/>
            <a:ext cx="2752024" cy="3669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7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528235"/>
            <a:ext cx="3888432" cy="29163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67544" y="476672"/>
            <a:ext cx="4104456" cy="57246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พื้นบ้านใช้เห็ดหำพระในการบำรุงรักษาสุขภาพ สตรีที่มีปัญหามดลูกหย่อนคล้อยและเต้านมหย่อนยาน ให้กลับมาฟิตและ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เฟิร์ม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ช่วยขับประจำเดือนให้เป็นปกติ ยิ่งไปกว่านั้นยังพบว่าเห็ดชนิดนี้ช่วยทำให้ก้อนเนื้อมะเร็งยุบลงได้ด้วย</a:t>
            </a: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การปรุงเห็ดหำพระเป็นยาก็ง่ายมาก คือเพียงนำเห็ดสด (ไม่ต้องขัดเอาสีเหลืองออก) หนัก 100 กรัม ต้มกับน้ำประมาณ 1 ลิตร จนเห็ดสุก เอาแต่น้ำดื่มเป็นยา ครั้งละ 30 ซีซี วันละ 2 เวลา ก่อนอาหารเช้า-เย็น</a:t>
            </a: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เห็ดหำพระไม่มีพิษข้างเคียงใดๆ สามารถนำมาต้มน้ำดื่มบำรุงสุขภาพได้ทุกวัน ส่วนเนื้อเห็ดก็นำไปปรุงอาหารได้</a:t>
            </a: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200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เห็ดหำพระเป็นเห็ดที่สามารถนำมากินสดได้ไม่มีโทษ แต่ต้องขัดเอาผิวสีเหลืองออกเสียก่อน มิฉะนั้นจะมีรสขม </a:t>
            </a: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94342"/>
            <a:ext cx="3882962" cy="258175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468830" y="6122506"/>
            <a:ext cx="253627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ขอบคุณข้อมูลจาก </a:t>
            </a:r>
            <a:r>
              <a:rPr lang="en-US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www.sookjai.com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148064" y="3106846"/>
            <a:ext cx="331052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</a:rPr>
              <a:t>ขอบคุณภาพจาก สมาชิก กลุ่มเพาะเลี้ยงเห็ดปลวก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249590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2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บัญชีภาพถ่าย กรมป่าไม้</a:t>
            </a:r>
          </a:p>
          <a:p>
            <a:pPr algn="thaiDist"/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http://www.sookjai.com/index.php?topic=154304.0</a:t>
            </a:r>
            <a:endParaRPr lang="en-US" sz="24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www.biogang.net/plant_view.php?uid=3493&amp;id=11195</a:t>
            </a:r>
            <a:endParaRPr lang="en-US" sz="24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http://biology.ipst.ac.th/?</a:t>
            </a:r>
            <a:r>
              <a:rPr lang="en-US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bwg_gallery=03-2557</a:t>
            </a:r>
            <a:r>
              <a:rPr lang="en-US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สสวท</a:t>
            </a:r>
            <a:r>
              <a:rPr lang="en-US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pPr algn="thaiDist"/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กลุ่มเพาะเลี้ยงเห็ดปลวก ข้อมูลและภาพบางส่วน</a:t>
            </a:r>
          </a:p>
          <a:p>
            <a:pPr algn="thaiDist"/>
            <a:endParaRPr lang="en-US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9258" y="722890"/>
            <a:ext cx="7513151" cy="563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947281" y="4414101"/>
            <a:ext cx="75131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ชาวบ้านมีวิธีง่ายๆ ในการกินเห็ดหำพระ โดยนำมาล้างน้ำให้สะอาดแล้วเสียบไม้ย่างไฟอ่อนๆ เหมือนลูกชิ้นปิ้งจนสุกได้ที่แล้วจึงลูบเอาเปลือกสีเหลืองออก ชุบน้ำเกลือแล้วนำไปย่างไฟต่อพอแห้ง จะได้เห็ดตำรับบาร์บิคิวที่หอมกรุ่น เนื้อนุ่ม เคี้ยวหนึบอร่อย</a:t>
            </a:r>
          </a:p>
          <a:p>
            <a:endParaRPr lang="th-TH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คนอีสานเขาเรียกสูตรตำรับนี้ว่า “</a:t>
            </a:r>
            <a:r>
              <a:rPr lang="th-TH" sz="2400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จ่าม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เห็ดหำพระ” หรือบาร์บิคิวอีสานนั่นเอง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228184" y="908720"/>
            <a:ext cx="1907895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rgbClr val="FF0000"/>
                </a:solidFill>
              </a:rPr>
              <a:t>“</a:t>
            </a:r>
            <a:r>
              <a:rPr lang="th-TH" sz="2800" dirty="0" err="1">
                <a:solidFill>
                  <a:srgbClr val="FF0000"/>
                </a:solidFill>
              </a:rPr>
              <a:t>จ่าม</a:t>
            </a:r>
            <a:r>
              <a:rPr lang="th-TH" sz="2800" dirty="0">
                <a:solidFill>
                  <a:srgbClr val="FF0000"/>
                </a:solidFill>
              </a:rPr>
              <a:t>เห็ดหำพระ” 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703856" y="6306272"/>
            <a:ext cx="358418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</a:rPr>
              <a:t>ขอบคุณข้อมูลและภาพจาก </a:t>
            </a:r>
            <a:r>
              <a:rPr lang="en-US" dirty="0" smtClean="0">
                <a:solidFill>
                  <a:srgbClr val="FF0000"/>
                </a:solidFill>
              </a:rPr>
              <a:t>www.sookjai.com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596</Words>
  <Application>Microsoft Office PowerPoint</Application>
  <PresentationFormat>นำเสนอทางหน้าจอ (4:3)</PresentationFormat>
  <Paragraphs>53</Paragraphs>
  <Slides>10</Slides>
  <Notes>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เห็ดขรำฟาน</dc:title>
  <dc:creator>กัลยา กาญจนรุ่ง</dc:creator>
  <cp:lastModifiedBy/>
  <cp:revision>1</cp:revision>
  <dcterms:created xsi:type="dcterms:W3CDTF">2017-07-27T06:10:19Z</dcterms:created>
  <dcterms:modified xsi:type="dcterms:W3CDTF">2017-12-19T09:53:03Z</dcterms:modified>
</cp:coreProperties>
</file>