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0" r:id="rId2"/>
    <p:sldId id="266" r:id="rId3"/>
    <p:sldId id="282" r:id="rId4"/>
    <p:sldId id="284" r:id="rId5"/>
    <p:sldId id="271" r:id="rId6"/>
    <p:sldId id="274" r:id="rId7"/>
    <p:sldId id="261" r:id="rId8"/>
    <p:sldId id="262" r:id="rId9"/>
    <p:sldId id="272" r:id="rId10"/>
    <p:sldId id="269" r:id="rId11"/>
    <p:sldId id="277" r:id="rId12"/>
    <p:sldId id="278" r:id="rId13"/>
    <p:sldId id="279" r:id="rId14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7"/>
      <p:bold r:id="rId18"/>
      <p:italic r:id="rId19"/>
      <p:boldItalic r:id="rId20"/>
    </p:embeddedFont>
    <p:embeddedFont>
      <p:font typeface="Dotum" panose="020B0600000101010101" pitchFamily="34" charset="-127"/>
      <p:regular r:id="rId21"/>
    </p:embeddedFont>
    <p:embeddedFont>
      <p:font typeface="TH Sarabun New" panose="020B0500040200020003" pitchFamily="34" charset="-34"/>
      <p:regular r:id="rId22"/>
      <p:bold r:id="rId23"/>
      <p:italic r:id="rId24"/>
      <p:boldItalic r:id="rId25"/>
    </p:embeddedFont>
    <p:embeddedFont>
      <p:font typeface="Cordia New" panose="020B0304020202020204" pitchFamily="34" charset="-34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iodiversity.forest.go.th/index.php?option=com_doffungus&amp;id=635&amp;view=showone&amp;Itemid=37" TargetMode="External"/><Relationship Id="rId2" Type="http://schemas.openxmlformats.org/officeDocument/2006/relationships/hyperlink" Target="https://www.google.co.th/url?sa=t&amp;rct=j&amp;q=&amp;esrc=s&amp;source=web&amp;cd=13&amp;cad=rja&amp;uact=8&amp;ved=0ahUKEwj9yIm6qYHYAhUMuY8KHV4cDHEQFghYMAw&amp;url=http://biodiversity.forest.go.th/index.php?option%3Dcom_doffungus%26id%3D635%26view%3Dshowone%26Itemid%3D37&amp;usg=AOvVaw0aNcA7bOtRauV-7zN-z0kK" TargetMode="Externa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www.google.co.th/url?sa=t&amp;rct=j&amp;q=&amp;esrc=s&amp;source=web&amp;cd=2&amp;cad=rja&amp;uact=8&amp;ved=0ahUKEwis3OrTqYHYAhWKo48KHVFwCG8QFggtMAE&amp;url=http://klarod.blogspot.com/2007/11/blog-post_6044.html&amp;usg=AOvVaw3dQ_mh8i0GxTBmsfPKsKST" TargetMode="External"/><Relationship Id="rId4" Type="http://schemas.openxmlformats.org/officeDocument/2006/relationships/hyperlink" Target="http://klarod.blogspot.com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ogger.com/profile/0863499495873058312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://klarod.blogspot.com/2007/11/blog-post_6044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440" y="645664"/>
            <a:ext cx="8155673" cy="5422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4288" y="980728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133758" y="3567522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</a:t>
            </a:r>
            <a:r>
              <a:rPr lang="th-TH" sz="9600" dirty="0" err="1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ตะปู้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40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885">
            <a:off x="4717194" y="1315401"/>
            <a:ext cx="3320514" cy="4994053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039619">
            <a:off x="171183" y="2134506"/>
            <a:ext cx="4994179" cy="332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2483768" y="593962"/>
            <a:ext cx="4824536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นำมาจัดแต่งเป็นแจกันเห็ดได้</a:t>
            </a:r>
            <a:endParaRPr lang="th-TH" sz="4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755576" y="764704"/>
            <a:ext cx="7465614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en-US" sz="2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2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l"/>
            <a:r>
              <a:rPr lang="th-TH" sz="2800" b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เห็ดรา - กรมป่าไม้</a:t>
            </a:r>
            <a:endParaRPr lang="th-TH" sz="28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http</a:t>
            </a:r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://</a:t>
            </a:r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biodiversity.forest.go.th/index.php?option=com_doffungus&amp;id=635&amp;view=showone&amp;Itemid=37</a:t>
            </a:r>
            <a:endParaRPr lang="en-US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b="1" u="sng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  <a:hlinkClick r:id="rId4"/>
            </a:endParaRPr>
          </a:p>
          <a:p>
            <a:pPr algn="l"/>
            <a:r>
              <a:rPr lang="th-TH" b="1" u="sng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ครูอนันท์</a:t>
            </a:r>
            <a:r>
              <a:rPr lang="th-TH" b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 กล้ารอด: เห็ดตาปุ๊</a:t>
            </a:r>
            <a:endParaRPr lang="th-TH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://klarod.blogspot.com/2007/11/blog-post_6044.html</a:t>
            </a:r>
            <a:endParaRPr lang="th-TH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8603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74" y="724590"/>
            <a:ext cx="8146728" cy="541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980728"/>
            <a:ext cx="79208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 เห็ด</a:t>
            </a:r>
            <a:r>
              <a:rPr lang="th-TH" sz="4400" dirty="0" err="1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ตะปู้</a:t>
            </a:r>
            <a:r>
              <a:rPr lang="th-TH" sz="4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นิยมรับประทานกันในระยะที่เป็น เห็ดอ่อน </a:t>
            </a:r>
          </a:p>
          <a:p>
            <a:pPr algn="ctr"/>
            <a:r>
              <a:rPr lang="th-TH" sz="4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    ทำได้หลายอย่างทั้งหมก และย่างแล้วแต่ความชอบเนื้อจะเนียนนุ่ม</a:t>
            </a:r>
          </a:p>
          <a:p>
            <a:pPr algn="ctr"/>
            <a:r>
              <a:rPr lang="th-TH" sz="44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153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025" y="602923"/>
            <a:ext cx="7936325" cy="5274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5576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96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251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6624734" cy="44026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ตะปู้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Calvatia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boninensis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S. Ito &amp; Imai.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อื่นๆ: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ตาปู้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หรือ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ตะปู้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นำมารับประทานได้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899592" y="692697"/>
            <a:ext cx="7200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ลักษณะทั่วไป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เห็ด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ตาปู้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หรือเห็ดจาวมะพร้าว เป็นเห็ดขนาดใหญ่ ดอกอ่อนของเห็ดจาวมะพร้าวมีลักษณะเป็นก้อนกลมสีขาว ซึ่งขยายโตขึ้นเรื่อย ๆ ตรงโคนเป็นเหมือนก้านดอก ขนาดของดอกประมาณ 5 – 12 เซนติเมตร และสูงประมาณ 4 – 10 เซนติเมตร ผิวด้านบนของดอกเห็ดอ่อนเรียบ เมื่อโตขึ้นจะค่อย ๆ เปลี่ยนเป็นผิวนูนขรุขระคล้ายผิวสมองคน และสีจะเปลี่ยนไปเป็นสีน้ำตาลอมชมพูจนเป็นสีน้ำตาลอ่อน ระยะนี้ถ้าผ่าเนื้อเห็ดจะพบว่า ดอกเห็ดมีเนื้อภายในแบ่งออกเป็น 2 ส่วน ครึ่งหนึ่งของดอกส่วนบนมีเนื้อละเอียดกว่าตอนล่าง ในระยะแรกจะมีสีขาวต่อไปจะเปลี่ยนเป็นสีเขียวหม่นอมเหลือง แล้วเปลี่ยนเป็นสีน้ำตาลอมเขียวหม่น เมื่อดอกเห็ดแก่เต็มที่เนื้อเยื่ออีกครึ่งหนึ่งที่อยู่ตอนล่าง มีลักษณะคล้ายฟองน้ำ ซึ่งหยาบกว่าส่วนบนมีสีขาวเช่นกัน ทำหน้าที่เป็นฐานของดอกเห็ดหรือก้านดอกเห็ด เมื่อเวลาดอกเห็ดแก่แล้วจะเปลี่ยนเป็นสีน้ำตาลอ่อน แตกต่างจากส่วนบน ระยะที่มีลักษณะเหี่ยวย่นคล้ายสมองคนนี้ ถ้าเอามือกดด้านบนของเห็ดจะรู้สึกอ่อนนุ่มและยืดหยุ่นกว่าระยะเป็นก้อนกลม ดอกเห็ดเมื่อแก่เต็มที่ผิวด้านบนจะแตกออก สปอร์ที่อยู่ภายในจะฟุ้งกระจายออก มาคล้ายฝุ่นสีน้ำตาลอมเขียว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99592" y="614034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:http://klarod.blogspot.com/2007/11/blog-post_6044.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148064" y="5782747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เขียนโดย </a:t>
            </a:r>
            <a:r>
              <a:rPr lang="th-TH" b="1" i="1" dirty="0">
                <a:latin typeface="TH Sarabun New" panose="020B0500040200020003" pitchFamily="34" charset="-34"/>
                <a:cs typeface="TH Sarabun New" panose="020B0500040200020003" pitchFamily="34" charset="-34"/>
                <a:hlinkClick r:id="rId3" tooltip="author profile"/>
              </a:rPr>
              <a:t>นาย</a:t>
            </a:r>
            <a:r>
              <a:rPr lang="th-TH" b="1" i="1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3" tooltip="author profile"/>
              </a:rPr>
              <a:t>อนันท์</a:t>
            </a:r>
            <a:r>
              <a:rPr lang="th-TH" b="1" i="1" dirty="0">
                <a:latin typeface="TH Sarabun New" panose="020B0500040200020003" pitchFamily="34" charset="-34"/>
                <a:cs typeface="TH Sarabun New" panose="020B0500040200020003" pitchFamily="34" charset="-34"/>
                <a:hlinkClick r:id="rId3" tooltip="author profile"/>
              </a:rPr>
              <a:t> กล้ารอด </a:t>
            </a:r>
            <a:r>
              <a:rPr lang="th-TH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 </a:t>
            </a:r>
            <a:r>
              <a:rPr lang="th-TH" b="1" i="1" dirty="0">
                <a:latin typeface="TH Sarabun New" panose="020B0500040200020003" pitchFamily="34" charset="-34"/>
                <a:cs typeface="TH Sarabun New" panose="020B0500040200020003" pitchFamily="34" charset="-34"/>
                <a:hlinkClick r:id="rId4" tooltip="permanent link"/>
              </a:rPr>
              <a:t>00:59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86658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11560" y="620688"/>
            <a:ext cx="3312368" cy="1080120"/>
          </a:xfrm>
        </p:spPr>
        <p:txBody>
          <a:bodyPr/>
          <a:lstStyle>
            <a:extLst/>
          </a:lstStyle>
          <a:p>
            <a:pPr algn="thaiDist"/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พบบนพื้นดิน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ทั่วไป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เห็ดและ ที่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เป็นดินทรายมีอินทรียวัตถุ</a:t>
            </a:r>
            <a:endParaRPr lang="th-TH" sz="24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7391" y="3496308"/>
            <a:ext cx="3988646" cy="265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43507" y="2371206"/>
            <a:ext cx="432048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7391" y="432474"/>
            <a:ext cx="3988646" cy="2991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1065237" y="6161625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:http://klarod.blogspot.com/2007/11/blog-post_6044.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42827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611560" y="620689"/>
            <a:ext cx="3672408" cy="2160240"/>
          </a:xfrm>
        </p:spPr>
        <p:txBody>
          <a:bodyPr/>
          <a:lstStyle>
            <a:extLst/>
          </a:lstStyle>
          <a:p>
            <a:pPr algn="thaiDist"/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ผิวด้านบนของดอกเห็ดอ่อนเรียบ เมื่อโตขึ้นจะค่อย ๆ เปลี่ยนเป็นผิวนูนขรุขระคล้ายผิวสมองคน และสีจะเปลี่ยนไปเป็นสีน้ำตาลอมชมพูจนเป็นสีน้ำตาลอ่อน </a:t>
            </a:r>
            <a:endParaRPr lang="th-TH" sz="2400" b="1" u="sng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130936"/>
            <a:ext cx="2008335" cy="302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060611" y="3746474"/>
            <a:ext cx="2780472" cy="208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037413" y="3760170"/>
            <a:ext cx="2910719" cy="1935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13800" y="3144910"/>
            <a:ext cx="2009923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528265"/>
            <a:ext cx="3888432" cy="25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1065237" y="6273404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:http://klarod.blogspot.com/2007/11/blog-post_6044.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35925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3985212" y="620688"/>
            <a:ext cx="4532646" cy="2592288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32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อ่อนมีลักษณะคล้ายจาวมะพร้าว  เป็นก้อนกลม ขนาด 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5-12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ซม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สูง 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4-10</a:t>
            </a: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ซม</a:t>
            </a:r>
            <a:r>
              <a:rPr lang="en-US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ตรงโคนเป็นเหมือน</a:t>
            </a:r>
            <a:r>
              <a:rPr lang="th-TH" sz="28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ก้านดอก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ผิวด้านบนของดอกเห็ดอ่อนเรียบ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330722"/>
            <a:ext cx="3301644" cy="496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5212" y="3284985"/>
            <a:ext cx="4532646" cy="3013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699293" y="1772816"/>
            <a:ext cx="3126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</a:rPr>
              <a:t>.  </a:t>
            </a:r>
            <a:r>
              <a:rPr lang="th-TH" sz="28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ตรงโคนเป็นเหมือนก้านดอก 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279153" y="3814717"/>
            <a:ext cx="18582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คล้ายจาวมะพร้าว</a:t>
            </a: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>
            <a:off x="2123728" y="2132856"/>
            <a:ext cx="1008113" cy="28803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2936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806523" y="404664"/>
            <a:ext cx="7344816" cy="1008112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เมื่อโตขึ้นจะเปลี่ยนเป็นผิวนูน ขรุขระ   และสีจะเปลี่ยนเป็นสีน้ำตาลอมชมพูจนเป็นสีน้ำตาลอ่อน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201" y="1628800"/>
            <a:ext cx="3272025" cy="492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69211"/>
            <a:ext cx="3888432" cy="2584185"/>
          </a:xfrm>
        </p:spPr>
      </p:pic>
      <p:pic>
        <p:nvPicPr>
          <p:cNvPr id="9" name="ตัวแทนรูปภาพ 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834" y="3967448"/>
            <a:ext cx="3887574" cy="2584824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3" y="357285"/>
            <a:ext cx="7547485" cy="5015931"/>
          </a:xfrm>
        </p:spPr>
      </p:pic>
      <p:sp>
        <p:nvSpPr>
          <p:cNvPr id="21" name="สี่เหลี่ยมผืนผ้า 20"/>
          <p:cNvSpPr/>
          <p:nvPr/>
        </p:nvSpPr>
        <p:spPr>
          <a:xfrm>
            <a:off x="669552" y="4869160"/>
            <a:ext cx="7560840" cy="156966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endParaRPr lang="th-TH" sz="3200" dirty="0" smtClean="0">
              <a:solidFill>
                <a:schemeClr val="bg1"/>
              </a:solidFill>
            </a:endParaRPr>
          </a:p>
          <a:p>
            <a:pPr algn="ctr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เนื้อในเป็นที่เกิดของสปอร์ เมื่อแก่สปอร์จะแตกออกทางด้านบน</a:t>
            </a:r>
          </a:p>
          <a:p>
            <a:endParaRPr lang="th-TH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719718" y="433388"/>
            <a:ext cx="3456384" cy="612068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3600" dirty="0" smtClean="0">
                <a:cs typeface="+mj-cs"/>
              </a:rPr>
              <a:t>    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ตะปู้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เนื้อจะเนียนเหมือนขนมปังบางทีก็เรียกเห็ดขนมปังตามลักษณะกายภาพ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9206" y="3702191"/>
            <a:ext cx="4291226" cy="285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41214" y="581784"/>
            <a:ext cx="4147209" cy="2756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ตัวแทนรูปภาพ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88" y="4221088"/>
            <a:ext cx="3312368" cy="220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4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281</Words>
  <Application>Microsoft Office PowerPoint</Application>
  <PresentationFormat>นำเสนอทางหน้าจอ (4:3)</PresentationFormat>
  <Paragraphs>48</Paragraphs>
  <Slides>13</Slides>
  <Notes>9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20" baseType="lpstr">
      <vt:lpstr>Arial</vt:lpstr>
      <vt:lpstr>Angsana New</vt:lpstr>
      <vt:lpstr>Dotum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2017-12-19T09:54:07Z</dcterms:modified>
  <dc:title>เห็ดตะปู้</dc:title>
</cp:coreProperties>
</file>