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2" r:id="rId2"/>
    <p:sldId id="266" r:id="rId3"/>
    <p:sldId id="279" r:id="rId4"/>
    <p:sldId id="268" r:id="rId5"/>
    <p:sldId id="270" r:id="rId6"/>
    <p:sldId id="276" r:id="rId7"/>
    <p:sldId id="277" r:id="rId8"/>
    <p:sldId id="278" r:id="rId9"/>
    <p:sldId id="273" r:id="rId10"/>
    <p:sldId id="275" r:id="rId11"/>
  </p:sldIdLst>
  <p:sldSz cx="9144000" cy="6858000" type="screen4x3"/>
  <p:notesSz cx="6858000" cy="9144000"/>
  <p:defaultTextStyle>
    <a:lvl1pPr marL="0" algn="l" rtl="0" latinLnBrk="0">
      <a:defRPr lang="th-TH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th-TH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th-TH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th-TH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th-TH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th-TH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th-TH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th-TH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th-TH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1" autoAdjust="0"/>
    <p:restoredTop sz="94660"/>
  </p:normalViewPr>
  <p:slideViewPr>
    <p:cSldViewPr>
      <p:cViewPr>
        <p:scale>
          <a:sx n="81" d="100"/>
          <a:sy n="81" d="100"/>
        </p:scale>
        <p:origin x="-1098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th-TH" sz="1200"/>
            </a:lvl1pPr>
            <a:extLst/>
          </a:lstStyle>
          <a:p>
            <a:endParaRPr lang="th-TH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th-TH" sz="1200"/>
            </a:lvl1pPr>
            <a:extLst/>
          </a:lstStyle>
          <a:p>
            <a:fld id="{6E7D018D-748F-47BF-843A-40349A141CAC}" type="datetimeFigureOut">
              <a:rPr lang="th-TH" smtClean="0"/>
              <a:pPr/>
              <a:t>14/12/60</a:t>
            </a:fld>
            <a:endParaRPr lang="th-TH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th-TH" sz="1200"/>
            </a:lvl1pPr>
            <a:extLst/>
          </a:lstStyle>
          <a:p>
            <a:endParaRPr lang="th-TH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th-TH" sz="1200"/>
            </a:lvl1pPr>
            <a:extLst/>
          </a:lstStyle>
          <a:p>
            <a:fld id="{04AC5213-BACC-41AB-9B61-B40CF6C5296E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187414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th-TH" sz="1200"/>
            </a:lvl1pPr>
            <a:extLst/>
          </a:lstStyle>
          <a:p>
            <a:endParaRPr lang="th-TH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th-TH" sz="1200"/>
            </a:lvl1pPr>
            <a:extLst/>
          </a:lstStyle>
          <a:p>
            <a:fld id="{23E9B8FB-2ABD-42C9-A6DA-A6789EAF441D}" type="datetimeFigureOut">
              <a:pPr/>
              <a:t>14/12/60</a:t>
            </a:fld>
            <a:endParaRPr lang="th-TH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th-TH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th-TH"/>
              <a:t>คลิกเพื่อแก้ไขลักษณะข้อความต้นแบบ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th-TH" sz="1200"/>
            </a:lvl1pPr>
            <a:extLst/>
          </a:lstStyle>
          <a:p>
            <a:endParaRPr lang="th-TH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th-TH" sz="1200"/>
            </a:lvl1pPr>
            <a:extLst/>
          </a:lstStyle>
          <a:p>
            <a:fld id="{BE2A7042-DEED-4AA1-9E89-4A16B2572577}" type="slidenum"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079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th-TH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th-TH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th-TH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th-TH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th-TH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th-TH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th-TH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th-TH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th-TH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th-TH" smtClean="0"/>
              <a:pPr/>
              <a:t>2</a:t>
            </a:fld>
            <a:endParaRPr lang="th-T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th-TH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th-TH" smtClean="0"/>
              <a:pPr/>
              <a:t>3</a:t>
            </a:fld>
            <a:endParaRPr lang="th-T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th-TH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th-TH" smtClean="0"/>
              <a:pPr/>
              <a:t>4</a:t>
            </a:fld>
            <a:endParaRPr lang="th-T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th-TH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th-TH" smtClean="0"/>
              <a:pPr/>
              <a:t>5</a:t>
            </a:fld>
            <a:endParaRPr lang="th-T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th-TH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th-TH" smtClean="0"/>
              <a:pPr/>
              <a:t>6</a:t>
            </a:fld>
            <a:endParaRPr lang="th-TH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th-TH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th-TH" smtClean="0"/>
              <a:pPr/>
              <a:t>7</a:t>
            </a:fld>
            <a:endParaRPr lang="th-TH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th-TH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th-TH" smtClean="0"/>
              <a:pPr/>
              <a:t>8</a:t>
            </a:fld>
            <a:endParaRPr lang="th-T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ปกอัลบั้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th-TH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th-TH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th-TH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th-TH"/>
              <a:t>คลิกเพื่อเพิ่มชื่ออัลบั้มรูป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chemeClr val="bg1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kumimoji="0" lang="th-TH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th-TH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th-TH"/>
              <a:t>คลิกเพื่อเพิ่มวันที่หรือรายละเอียด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แนวนอน 3 ภาพขึ้นไป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th-TH" sz="2000" i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ผสม 3 ภาพขึ้นไ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แนวตั้ง 4 ภาพขึ้นไป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th-TH" sz="16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th-TH" sz="16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th-TH" sz="16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th-TH" sz="16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แนวนอน 4 ภาพขึ้นไป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th-TH" sz="16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th-TH" sz="16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th-TH" sz="16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th-TH" sz="16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แนวตั้ง 4 ภาพขึ้นไปที่มีคำอธิบายภาพขนาดใหญ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th-TH" sz="28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ภาพขึ้นไป คือ ภาพแนวตั้ง 1 ภาพพร้อมภาพแนวนอน 3 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ภาพขึ้นไป คือ ภาพแนวนอน 3 ภาพพร้อมภาพแนวตั้ง 2 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ภาพขึ้นไป คือ ภาพแนวนอน 2 ภาพพร้อมภาพแนวตั้ง 3 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สี่เหลี่ยมจัตุรัส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th-TH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th-TH" sz="2000" i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สี่เหลี่ยมจัตุรัส 2 ภาพขึ้นไป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th-TH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th-TH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th-TH" sz="2000" i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th-TH" sz="2000" i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แนวนอน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th-TH" sz="2400" i="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 Panorama 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th-TH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th-TH" sz="2000" i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th-TH" smtClean="0"/>
              <a:t>คลิกเพื่อแก้ไขลักษณะชื่อเรื่องต้นแบบ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pPr/>
              <a:t>14/12/60</a:t>
            </a:fld>
            <a:endParaRPr kumimoji="0"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pPr/>
              <a:t>‹#›</a:t>
            </a:fld>
            <a:endParaRPr kumimoji="0" lang="th-TH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pPr/>
              <a:t>14/12/60</a:t>
            </a:fld>
            <a:endParaRPr kumimoji="0"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pPr/>
              <a:t>‹#›</a:t>
            </a:fld>
            <a:endParaRPr kumimoji="0"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แนวตั้ง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th-TH" sz="2000" i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แนวนอนแบบเต็มหน้าจ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kumimoji="0" lang="th-TH" i="0"/>
              <a:t>คลิกไอคอนเพื่อเพิ่มรูปภาพแบบเต็มหน้า</a:t>
            </a:r>
            <a:endParaRPr kumimoji="0" lang="th-TH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ส่วนอัลบั้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th-TH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th-TH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th-TH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th-TH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th-TH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th-TH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th-TH"/>
              <a:t>คลิกเพื่อเพิ่มชื่อเรื่องรอง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th-TH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th-TH"/>
              <a:t>คลิกเพื่อเพิ่มชื่อส่วน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แนวตั้ง 2 ภาพขึ้นไป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th-TH" sz="18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th-TH" sz="18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แนวนอน 2 ภาพขึ้นไป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th-TH" sz="18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th-TH" sz="18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ผสม 2 ภาพขึ้นไป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th-TH" sz="2000" i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ภาพแนวตั้ง 3 ภาพขึ้นไปที่มี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th-TH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th-TH" smtClean="0"/>
              <a:t>คลิกไอคอนเพื่อเพิ่มรูปภาพ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th-TH" sz="20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th-TH" sz="20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th-TH" sz="2000" baseline="0"/>
            </a:lvl1pPr>
            <a:extLst/>
          </a:lstStyle>
          <a:p>
            <a:pPr lvl="0"/>
            <a:r>
              <a:rPr kumimoji="0" lang="th-TH"/>
              <a:t>คลิกเพื่อเพิ่มคำอธิบายภาพ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th-TH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th-TH">
                <a:solidFill>
                  <a:srgbClr val="FFFFFF"/>
                </a:solidFill>
              </a:rPr>
              <a:pPr/>
              <a:t>‹#›</a:t>
            </a:fld>
            <a:endParaRPr kumimoji="0" lang="th-TH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th-TH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th-TH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th-TH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pPr eaLnBrk="1" latinLnBrk="0" hangingPunct="1"/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kumimoji="0" lang="th-TH" smtClean="0"/>
              <a:t>ระดับที่สอง</a:t>
            </a:r>
          </a:p>
          <a:p>
            <a:pPr lvl="2" eaLnBrk="1" latinLnBrk="0" hangingPunct="1"/>
            <a:r>
              <a:rPr kumimoji="0" lang="th-TH" smtClean="0"/>
              <a:t>ระดับที่สาม</a:t>
            </a:r>
          </a:p>
          <a:p>
            <a:pPr lvl="3" eaLnBrk="1" latinLnBrk="0" hangingPunct="1"/>
            <a:r>
              <a:rPr kumimoji="0" lang="th-TH" smtClean="0"/>
              <a:t>ระดับที่สี่</a:t>
            </a:r>
          </a:p>
          <a:p>
            <a:pPr lvl="4" eaLnBrk="1" latinLnBrk="0" hangingPunct="1"/>
            <a:r>
              <a:rPr kumimoji="0" lang="th-TH" smtClean="0"/>
              <a:t>ระดับที่ห้า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th-TH"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kumimoji="0" lang="th-TH">
                <a:solidFill>
                  <a:schemeClr val="bg1"/>
                </a:solidFill>
              </a:rPr>
              <a:pPr algn="r"/>
              <a:t>14/12/60</a:t>
            </a:fld>
            <a:endParaRPr kumimoji="0" lang="th-TH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lang="th-TH"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kumimoji="0" lang="th-TH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th-TH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th-TH">
                <a:solidFill>
                  <a:schemeClr val="bg1"/>
                </a:solidFill>
              </a:rPr>
              <a:pPr/>
              <a:t>‹#›</a:t>
            </a:fld>
            <a:endParaRPr kumimoji="0" lang="th-TH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lang="th-TH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lang="th-TH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kumimoji="0" lang="th-TH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kumimoji="0" lang="th-TH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kumimoji="0" lang="th-TH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kumimoji="0" lang="th-TH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th-TH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th-TH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th-TH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th-TH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th-TH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th-TH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th-TH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th-TH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th-TH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th-TH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th-TH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th-TH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th-TH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edo.or.th/lcdb/biodiversity/view3.aspx?id=9131" TargetMode="Externa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5723" y="692696"/>
            <a:ext cx="8234983" cy="547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3" y="597432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7200" dirty="0" smtClean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มาทำความรู้จักกับ</a:t>
            </a:r>
          </a:p>
          <a:p>
            <a:pPr algn="ctr"/>
            <a:r>
              <a:rPr lang="th-TH" dirty="0" smtClean="0"/>
              <a:t> </a:t>
            </a:r>
            <a:endParaRPr lang="th-TH" sz="9600" dirty="0" smtClean="0">
              <a:solidFill>
                <a:srgbClr val="FFFF00"/>
              </a:solidFill>
            </a:endParaRPr>
          </a:p>
          <a:p>
            <a:pPr algn="ctr"/>
            <a:r>
              <a:rPr lang="th-TH" dirty="0" smtClean="0"/>
              <a:t> </a:t>
            </a:r>
            <a:endParaRPr lang="th-TH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899592" y="4293096"/>
            <a:ext cx="69127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9600" dirty="0" smtClean="0">
                <a:solidFill>
                  <a:srgbClr val="FFFF00"/>
                </a:solidFill>
                <a:latin typeface="TH Sarabun New" panose="020B0500040200020003" pitchFamily="34" charset="-34"/>
                <a:ea typeface="Dotum" pitchFamily="34" charset="-127"/>
                <a:cs typeface="TH Sarabun New" panose="020B0500040200020003" pitchFamily="34" charset="-34"/>
              </a:rPr>
              <a:t>เห็ด</a:t>
            </a:r>
            <a:r>
              <a:rPr lang="th-TH" sz="9600" dirty="0">
                <a:solidFill>
                  <a:srgbClr val="FFFF00"/>
                </a:solidFill>
                <a:latin typeface="TH Sarabun New" panose="020B0500040200020003" pitchFamily="34" charset="-34"/>
                <a:ea typeface="Dotum" pitchFamily="34" charset="-127"/>
                <a:cs typeface="TH Sarabun New" panose="020B0500040200020003" pitchFamily="34" charset="-34"/>
              </a:rPr>
              <a:t>ไ</a:t>
            </a:r>
            <a:r>
              <a:rPr lang="th-TH" sz="9600" dirty="0" smtClean="0">
                <a:solidFill>
                  <a:srgbClr val="FFFF00"/>
                </a:solidFill>
                <a:latin typeface="TH Sarabun New" panose="020B0500040200020003" pitchFamily="34" charset="-34"/>
                <a:ea typeface="Dotum" pitchFamily="34" charset="-127"/>
                <a:cs typeface="TH Sarabun New" panose="020B0500040200020003" pitchFamily="34" charset="-34"/>
              </a:rPr>
              <a:t>ส้เดือน</a:t>
            </a:r>
            <a:endParaRPr lang="th-TH" sz="9600" dirty="0">
              <a:solidFill>
                <a:srgbClr val="FFFF00"/>
              </a:solidFill>
              <a:latin typeface="TH Sarabun New" panose="020B0500040200020003" pitchFamily="34" charset="-34"/>
              <a:ea typeface="Dotum" pitchFamily="34" charset="-127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7555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4307" y="803453"/>
            <a:ext cx="8172523" cy="5433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4059" y="3861048"/>
            <a:ext cx="75968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7200" dirty="0" smtClean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ขอบคุณคะ</a:t>
            </a:r>
          </a:p>
          <a:p>
            <a:pPr algn="ctr"/>
            <a:r>
              <a:rPr lang="th-TH" sz="7200" dirty="0" smtClean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ไว้ติดตามชมชุดต่อไป</a:t>
            </a:r>
          </a:p>
          <a:p>
            <a:pPr algn="ctr"/>
            <a:r>
              <a:rPr lang="th-TH" dirty="0" smtClean="0"/>
              <a:t> </a:t>
            </a:r>
            <a:endParaRPr lang="th-TH" sz="9600" dirty="0" smtClean="0">
              <a:solidFill>
                <a:srgbClr val="FFFF00"/>
              </a:solidFill>
            </a:endParaRPr>
          </a:p>
          <a:p>
            <a:pPr algn="ctr"/>
            <a:r>
              <a:rPr lang="th-TH" dirty="0" smtClean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75547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178459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6695143" cy="445155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28600" y="4797152"/>
            <a:ext cx="8672946" cy="1908448"/>
          </a:xfrm>
        </p:spPr>
        <p:txBody>
          <a:bodyPr/>
          <a:lstStyle/>
          <a:p>
            <a:r>
              <a:rPr lang="th-TH" sz="44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เห็ด</a:t>
            </a: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ไ</a:t>
            </a:r>
            <a:r>
              <a:rPr lang="th-TH" sz="44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ส้เดือน</a:t>
            </a:r>
            <a:endParaRPr lang="th-TH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ชื่อวิทยาศาสตร์: </a:t>
            </a:r>
            <a:r>
              <a:rPr lang="en-US" sz="20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  <a:r>
              <a:rPr lang="en-US" sz="2000" dirty="0">
                <a:solidFill>
                  <a:srgbClr val="1D212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Amanita </a:t>
            </a:r>
            <a:r>
              <a:rPr lang="en-US" sz="2000" dirty="0" err="1" smtClean="0">
                <a:solidFill>
                  <a:srgbClr val="1D212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Vaginata</a:t>
            </a:r>
            <a:r>
              <a:rPr lang="en-US" sz="2000" dirty="0" smtClean="0">
                <a:solidFill>
                  <a:srgbClr val="1D212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2000" dirty="0" err="1" smtClean="0">
                <a:solidFill>
                  <a:srgbClr val="1D212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Var</a:t>
            </a:r>
            <a:r>
              <a:rPr lang="en-US" sz="2000" dirty="0" smtClean="0">
                <a:solidFill>
                  <a:srgbClr val="1D212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&amp; </a:t>
            </a:r>
            <a:r>
              <a:rPr lang="en-US" sz="2000" dirty="0" err="1" smtClean="0">
                <a:solidFill>
                  <a:srgbClr val="1D212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Vaginata</a:t>
            </a:r>
            <a:r>
              <a:rPr lang="en-US" sz="2000" dirty="0" smtClean="0">
                <a:solidFill>
                  <a:srgbClr val="1D212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(Bull. &amp; Fr. </a:t>
            </a:r>
            <a:r>
              <a:rPr lang="en-US" sz="2000" dirty="0" err="1" smtClean="0">
                <a:solidFill>
                  <a:srgbClr val="1D212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Vitt</a:t>
            </a:r>
            <a:r>
              <a:rPr lang="en-US" sz="2000" dirty="0" smtClean="0">
                <a:solidFill>
                  <a:srgbClr val="1D212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.)</a:t>
            </a:r>
          </a:p>
          <a:p>
            <a:r>
              <a:rPr lang="th-TH" sz="20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ชื่ออื่น    </a:t>
            </a:r>
            <a:r>
              <a:rPr lang="en-US" sz="20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:  </a:t>
            </a:r>
            <a:r>
              <a:rPr lang="th-TH" sz="24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เห็ดขี้ไก่เดือน</a:t>
            </a:r>
            <a:endParaRPr lang="en-US" sz="2400" dirty="0" smtClean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การใช้ประโยชน์</a:t>
            </a:r>
            <a:r>
              <a:rPr lang="th-TH" sz="20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:    </a:t>
            </a:r>
            <a:r>
              <a:rPr lang="th-TH" sz="24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รับประทานได้</a:t>
            </a:r>
            <a:endParaRPr lang="th-TH" sz="2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611560" y="435839"/>
            <a:ext cx="468052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2400" u="sng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ลักษณะ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28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หมวกดอกมีสีขาวอมน้ำตาลอ่อนบริเวณกลางหมวกดอกมีสีน้ำตาลอมดำ ผิวหมวกดอกเรียบเวลาโดนน้ำจะลื่นมือหมวกดอกมีลักษณะโค้งงอลงคลุมก้านดอก ดอกแก่ที่บานเต็มที่หมวกดอกมีลักษณะเป็นทรงร่ม กางแผ่ออกขนานกับพื้นดิน บางดอกหมวกงอขึ้นด้านบนเล็กน้อย ลักษณะคล้ายรูปกรวยตื้นหรือรูปจาน ขอบหมวกดอกมีรอยขีดเส้นตรงเป็นรัศมีโดยรอบ เนื้อ</a:t>
            </a:r>
            <a:r>
              <a:rPr lang="th-TH" sz="20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ภายในห</a:t>
            </a:r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มวกดอกมีสีขาว ขนาดหมวกดอกกว้าง 3.5-5.0 เซนติเมตร ยาว 3.5-6.0 เซนติเมตร ครีบดอกมีสีขาวนวล บาง เปราะหักง่าย เรียงตัวตามยาวสม่ำเสมอ ก้านดอกมีสีขาวนวลยาวเรียวมีรูปทรงเป็นทรงกระบอก มีความกว้างเกือบเท่ากันตลอดทั้งก้าน เปราะหักง่าย ขนาดก้านดอกกว้าง 0.5-1.0 เซนติเมตร ยาว 6.0-10.0 เซนติเมตร  ลักษณะพิเศษ อื่นๆ ผิวหมวกดอกเรียบเวลาโดนน้ำจะลื่นมือ ก้านดอกมีความกว้างเกือบเท่ากันตลอดทั้งก้าน เปราะหักง่าย  นิเวศวิทยา พบในป่าเต็งรัง เกิดบนพื้นดินหรือพื้นหญ้า ลักษณะดินเป็นดินร่วนปน ใต้ต้นแดง ชาด และหญ้าเพ็ก พบในเดือน สิงหาคม - ตุลาคม การใช้ประโยชน์ นำมาประกอบอาหารรับประทานได้ โดยการแกง </a:t>
            </a:r>
          </a:p>
        </p:txBody>
      </p:sp>
      <p:pic>
        <p:nvPicPr>
          <p:cNvPr id="9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17600" y="1843240"/>
            <a:ext cx="4288162" cy="2851171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4" name="สี่เหลี่ยมผืนผ้า 3"/>
          <p:cNvSpPr/>
          <p:nvPr/>
        </p:nvSpPr>
        <p:spPr>
          <a:xfrm>
            <a:off x="755576" y="5882704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th-TH" dirty="0" smtClean="0"/>
              <a:t>แหล่งที่มาข้อมูล</a:t>
            </a:r>
            <a:r>
              <a:rPr lang="en-US" dirty="0" smtClean="0"/>
              <a:t> :http://www.bedo.or.th/lcdb/biodiversity/view3.aspx</a:t>
            </a:r>
            <a:r>
              <a:rPr lang="en-US" dirty="0"/>
              <a:t>?id=9131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06657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516" y="2318924"/>
            <a:ext cx="4548600" cy="30243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5" name="สี่เหลี่ยมผืนผ้า 4"/>
          <p:cNvSpPr/>
          <p:nvPr/>
        </p:nvSpPr>
        <p:spPr>
          <a:xfrm>
            <a:off x="1331640" y="435841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800" u="sng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ลักษณะ</a:t>
            </a: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28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 หมวก</a:t>
            </a: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ดอกมีสีขาวอมน้ำตาลอ่อนบริเวณกลางหมวกดอกมีสีน้ำตาลอมดำ ผิวหมวกดอกเรียบเวลาโดนน้ำจะลื่นมือ</a:t>
            </a:r>
          </a:p>
        </p:txBody>
      </p:sp>
      <p:pic>
        <p:nvPicPr>
          <p:cNvPr id="8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14389" y="2256955"/>
            <a:ext cx="4608513" cy="3064171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970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7895" y="2461536"/>
            <a:ext cx="4725279" cy="3141807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9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09500" y="2468302"/>
            <a:ext cx="4765670" cy="3168662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10" name="สี่เหลี่ยมผืนผ้า 9"/>
          <p:cNvSpPr/>
          <p:nvPr/>
        </p:nvSpPr>
        <p:spPr>
          <a:xfrm>
            <a:off x="1043608" y="715691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หมวก</a:t>
            </a:r>
            <a:r>
              <a:rPr lang="th-TH" sz="28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ดอก  </a:t>
            </a:r>
            <a:r>
              <a:rPr lang="th-TH" sz="28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มี</a:t>
            </a:r>
            <a:r>
              <a:rPr lang="th-TH" sz="2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ลักษณะโค้งงอลงคลุมก้านดอก ดอกแก่ที่บานเต็มที่หมวกดอกมีลักษณะเป็นทรงร่ม กางแผ่ออกขนานกับ</a:t>
            </a:r>
            <a:r>
              <a:rPr lang="th-TH" sz="28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พื้นดิน</a:t>
            </a: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5868144" y="2348880"/>
            <a:ext cx="986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>
                <a:solidFill>
                  <a:schemeClr val="bg1"/>
                </a:solidFill>
              </a:rPr>
              <a:t>ดอกแก่</a:t>
            </a:r>
          </a:p>
        </p:txBody>
      </p:sp>
    </p:spTree>
    <p:extLst>
      <p:ext uri="{BB962C8B-B14F-4D97-AF65-F5344CB8AC3E}">
        <p14:creationId xmlns:p14="http://schemas.microsoft.com/office/powerpoint/2010/main" val="87431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21017"/>
            <a:ext cx="2952328" cy="444237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10" name="สี่เหลี่ยมผืนผ้า 9"/>
          <p:cNvSpPr/>
          <p:nvPr/>
        </p:nvSpPr>
        <p:spPr>
          <a:xfrm>
            <a:off x="755576" y="620688"/>
            <a:ext cx="3024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หมวก</a:t>
            </a:r>
            <a:r>
              <a:rPr lang="th-TH" sz="24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ดอก  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บางดอกหมวกงอขึ้นด้านบนเล็กน้อย ลักษณะคล้ายรูปกรวยตื้นหรือรูปจาน</a:t>
            </a:r>
          </a:p>
        </p:txBody>
      </p:sp>
      <p:pic>
        <p:nvPicPr>
          <p:cNvPr id="7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243" y="3461762"/>
            <a:ext cx="4489351" cy="2984941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4" name="สี่เหลี่ยมผืนผ้า 3"/>
          <p:cNvSpPr/>
          <p:nvPr/>
        </p:nvSpPr>
        <p:spPr>
          <a:xfrm>
            <a:off x="4671813" y="4954233"/>
            <a:ext cx="29322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dirty="0">
                <a:solidFill>
                  <a:srgbClr val="FFFF00"/>
                </a:solidFill>
              </a:rPr>
              <a:t>เนื้อภายในหมวกดอกมีสีขาว</a:t>
            </a:r>
          </a:p>
        </p:txBody>
      </p:sp>
      <p:pic>
        <p:nvPicPr>
          <p:cNvPr id="11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7" y="269279"/>
            <a:ext cx="4489349" cy="298494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12" name="สี่เหลี่ยมผืนผ้า 11"/>
          <p:cNvSpPr/>
          <p:nvPr/>
        </p:nvSpPr>
        <p:spPr>
          <a:xfrm>
            <a:off x="4671813" y="2564904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dirty="0"/>
              <a:t>ขอบหมวกดอกมีรอยขีดเส้นตรงเป็นรัศมี</a:t>
            </a:r>
            <a:r>
              <a:rPr lang="th-TH" sz="2000" dirty="0" smtClean="0"/>
              <a:t>โดยรอบ</a:t>
            </a:r>
            <a:endParaRPr lang="th-TH" sz="2000" dirty="0"/>
          </a:p>
        </p:txBody>
      </p:sp>
    </p:spTree>
    <p:extLst>
      <p:ext uri="{BB962C8B-B14F-4D97-AF65-F5344CB8AC3E}">
        <p14:creationId xmlns:p14="http://schemas.microsoft.com/office/powerpoint/2010/main" val="329689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22054"/>
            <a:ext cx="2952328" cy="4440301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7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243" y="3461762"/>
            <a:ext cx="4489351" cy="298494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1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7" y="269279"/>
            <a:ext cx="4489349" cy="2984939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8" name="สี่เหลี่ยมผืนผ้า 7"/>
          <p:cNvSpPr/>
          <p:nvPr/>
        </p:nvSpPr>
        <p:spPr>
          <a:xfrm>
            <a:off x="899592" y="692696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แบบขาลาย</a:t>
            </a: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1003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3402379" cy="453650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7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645024"/>
            <a:ext cx="3600400" cy="2505279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1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20688"/>
            <a:ext cx="2184698" cy="2912931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6" name="สี่เหลี่ยมผืนผ้า 5"/>
          <p:cNvSpPr/>
          <p:nvPr/>
        </p:nvSpPr>
        <p:spPr>
          <a:xfrm>
            <a:off x="899592" y="620688"/>
            <a:ext cx="36407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จะมีเปลือกหุ้มที่โคนคล้ายเห็ดระโงก</a:t>
            </a:r>
            <a:endParaRPr lang="th-TH" sz="2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701391" y="6328901"/>
            <a:ext cx="34710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th-TH" sz="20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ขอบคุณภาพ จากกลุ่มเพาะเลี้ยงเห็ดปลวก</a:t>
            </a:r>
            <a:endParaRPr lang="th-TH" sz="2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5678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ตัวแทนข้อความ 4"/>
          <p:cNvSpPr>
            <a:spLocks noGrp="1"/>
          </p:cNvSpPr>
          <p:nvPr>
            <p:ph type="body" sz="quarter" idx="14"/>
          </p:nvPr>
        </p:nvSpPr>
        <p:spPr>
          <a:xfrm>
            <a:off x="1115616" y="980728"/>
            <a:ext cx="7128792" cy="3888432"/>
          </a:xfrm>
        </p:spPr>
        <p:txBody>
          <a:bodyPr>
            <a:normAutofit/>
          </a:bodyPr>
          <a:lstStyle/>
          <a:p>
            <a:pPr algn="thaiDist"/>
            <a:r>
              <a:rPr lang="th-TH" sz="3600" b="1" dirty="0" smtClean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แหล่งค้นคว้าข้อมูล</a:t>
            </a:r>
          </a:p>
          <a:p>
            <a:pPr algn="thaiDist"/>
            <a:endParaRPr lang="th-TH" sz="3600" b="1" dirty="0" smtClean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thaiDist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ระบบฐานข้อมูลทรัพยากรชีวภาพและภูมิปัญญาของท้องถิ่นและชุมชน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thaiDist"/>
            <a:r>
              <a:rPr lang="en-US" sz="1800" b="1" dirty="0" smtClean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  <a:hlinkClick r:id="rId2"/>
              </a:rPr>
              <a:t>http</a:t>
            </a:r>
            <a:r>
              <a:rPr lang="en-US" sz="18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  <a:hlinkClick r:id="rId2"/>
              </a:rPr>
              <a:t>://</a:t>
            </a:r>
            <a:r>
              <a:rPr lang="en-US" sz="1800" b="1" dirty="0" smtClean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  <a:hlinkClick r:id="rId2"/>
              </a:rPr>
              <a:t>www.bedo.or.th/lcdb/biodiversity/view3.aspx?id=9131</a:t>
            </a:r>
            <a:r>
              <a:rPr lang="en-US" sz="1800" b="1" dirty="0" smtClean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endParaRPr lang="th-TH" sz="1800" b="1" dirty="0" smtClean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thaiDist"/>
            <a:endParaRPr lang="en-US" sz="2200" b="1" dirty="0" smtClean="0">
              <a:solidFill>
                <a:schemeClr val="tx1"/>
              </a:solidFill>
            </a:endParaRPr>
          </a:p>
          <a:p>
            <a:pPr algn="thaiDist"/>
            <a:endParaRPr lang="th-TH" sz="3000" dirty="0"/>
          </a:p>
        </p:txBody>
      </p:sp>
    </p:spTree>
    <p:extLst>
      <p:ext uri="{BB962C8B-B14F-4D97-AF65-F5344CB8AC3E}">
        <p14:creationId xmlns:p14="http://schemas.microsoft.com/office/powerpoint/2010/main" val="293450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อัลบั้มรูปแบบร่วมสมัย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229</Words>
  <Application>Microsoft Office PowerPoint</Application>
  <PresentationFormat>นำเสนอทางหน้าจอ (4:3)</PresentationFormat>
  <Paragraphs>34</Paragraphs>
  <Slides>10</Slides>
  <Notes>7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10</vt:i4>
      </vt:variant>
    </vt:vector>
  </HeadingPairs>
  <TitlesOfParts>
    <vt:vector size="11" baseType="lpstr">
      <vt:lpstr>อัลบั้มรูปแบบร่วมสมัย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กัลยา กาญจนรุ่ง</dc:creator>
  <cp:lastModifiedBy/>
  <cp:revision>1</cp:revision>
  <dcterms:created xsi:type="dcterms:W3CDTF">2017-07-27T06:10:19Z</dcterms:created>
  <dcterms:modified xsi:type="dcterms:W3CDTF">2017-12-13T21:57:00Z</dcterms:modified>
  <dc:title>เห็ดไส้เดือน</dc:title>
</cp:coreProperties>
</file>