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9" r:id="rId2"/>
    <p:sldId id="271" r:id="rId3"/>
    <p:sldId id="256" r:id="rId4"/>
    <p:sldId id="274" r:id="rId5"/>
    <p:sldId id="259" r:id="rId6"/>
    <p:sldId id="261" r:id="rId7"/>
    <p:sldId id="262" r:id="rId8"/>
    <p:sldId id="267" r:id="rId9"/>
    <p:sldId id="273" r:id="rId10"/>
    <p:sldId id="268" r:id="rId11"/>
  </p:sldIdLst>
  <p:sldSz cx="9144000" cy="6858000" type="screen4x3"/>
  <p:notesSz cx="6858000" cy="9144000"/>
  <p:photoAlbum/>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DF9EF3-7989-4055-A677-2CE64CD9C44E}" type="datetimeFigureOut">
              <a:rPr lang="th-TH" smtClean="0"/>
              <a:t>14/12/60</a:t>
            </a:fld>
            <a:endParaRPr lang="th-TH"/>
          </a:p>
        </p:txBody>
      </p:sp>
      <p:sp>
        <p:nvSpPr>
          <p:cNvPr id="4" name="ตัวแทนรูปบนภาพนิ่ง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4798E6-C7DF-43CB-AB9A-09DF907C5974}" type="slidenum">
              <a:rPr lang="th-TH" smtClean="0"/>
              <a:t>‹#›</a:t>
            </a:fld>
            <a:endParaRPr lang="th-TH"/>
          </a:p>
        </p:txBody>
      </p:sp>
    </p:spTree>
    <p:extLst>
      <p:ext uri="{BB962C8B-B14F-4D97-AF65-F5344CB8AC3E}">
        <p14:creationId xmlns:p14="http://schemas.microsoft.com/office/powerpoint/2010/main" val="1896701228"/>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4B4798E6-C7DF-43CB-AB9A-09DF907C5974}" type="slidenum">
              <a:rPr lang="th-TH" smtClean="0"/>
              <a:t>8</a:t>
            </a:fld>
            <a:endParaRPr lang="th-TH"/>
          </a:p>
        </p:txBody>
      </p:sp>
    </p:spTree>
    <p:extLst>
      <p:ext uri="{BB962C8B-B14F-4D97-AF65-F5344CB8AC3E}">
        <p14:creationId xmlns:p14="http://schemas.microsoft.com/office/powerpoint/2010/main" val="2160264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ภาพนิ่งชื่อเรื่อง">
    <p:spTree>
      <p:nvGrpSpPr>
        <p:cNvPr id="1" name=""/>
        <p:cNvGrpSpPr/>
        <p:nvPr/>
      </p:nvGrpSpPr>
      <p:grpSpPr>
        <a:xfrm>
          <a:off x="0" y="0"/>
          <a:ext cx="0" cy="0"/>
          <a:chOff x="0" y="0"/>
          <a:chExt cx="0" cy="0"/>
        </a:xfrm>
      </p:grpSpPr>
      <p:sp>
        <p:nvSpPr>
          <p:cNvPr id="2" name="ชื่อเรื่อง 1"/>
          <p:cNvSpPr>
            <a:spLocks noGrp="1"/>
          </p:cNvSpPr>
          <p:nvPr>
            <p:ph type="ctrTitle"/>
          </p:nvPr>
        </p:nvSpPr>
        <p:spPr>
          <a:xfrm>
            <a:off x="685800" y="2130425"/>
            <a:ext cx="7772400" cy="1470025"/>
          </a:xfrm>
        </p:spPr>
        <p:txBody>
          <a:bodyPr/>
          <a:lstStyle/>
          <a:p>
            <a:r>
              <a:rPr lang="th-TH" smtClean="0"/>
              <a:t>คลิกเพื่อแก้ไขลักษณะชื่อเรื่องต้นแบบ</a:t>
            </a:r>
            <a:endParaRPr lang="th-TH"/>
          </a:p>
        </p:txBody>
      </p:sp>
      <p:sp>
        <p:nvSpPr>
          <p:cNvPr id="3" name="ชื่อเรื่องรอง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h-TH" smtClean="0"/>
              <a:t>คลิกเพื่อแก้ไขลักษณะชื่อเรื่องรองต้นแบบ</a:t>
            </a:r>
            <a:endParaRPr lang="th-TH"/>
          </a:p>
        </p:txBody>
      </p:sp>
      <p:sp>
        <p:nvSpPr>
          <p:cNvPr id="4" name="ตัวแทนวันที่ 3"/>
          <p:cNvSpPr>
            <a:spLocks noGrp="1"/>
          </p:cNvSpPr>
          <p:nvPr>
            <p:ph type="dt" sz="half" idx="10"/>
          </p:nvPr>
        </p:nvSpPr>
        <p:spPr/>
        <p:txBody>
          <a:bodyPr/>
          <a:lstStyle/>
          <a:p>
            <a:fld id="{2BAB8344-395B-4920-A3D2-49DE4D42C853}" type="datetimeFigureOut">
              <a:rPr lang="th-TH" smtClean="0"/>
              <a:t>14/12/60</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19727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ชื่อเรื่องและข้อความแนวตั้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ข้อความแนวตั้ง 2"/>
          <p:cNvSpPr>
            <a:spLocks noGrp="1"/>
          </p:cNvSpPr>
          <p:nvPr>
            <p:ph type="body" orient="vert" idx="1"/>
          </p:nvPr>
        </p:nvSpPr>
        <p:spPr/>
        <p:txBody>
          <a:bodyPr vert="eaVert"/>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10"/>
          </p:nvPr>
        </p:nvSpPr>
        <p:spPr/>
        <p:txBody>
          <a:bodyPr/>
          <a:lstStyle/>
          <a:p>
            <a:fld id="{2BAB8344-395B-4920-A3D2-49DE4D42C853}" type="datetimeFigureOut">
              <a:rPr lang="th-TH" smtClean="0"/>
              <a:t>14/12/60</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2081840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ข้อความและชื่อเรื่องแนวตั้ง">
    <p:spTree>
      <p:nvGrpSpPr>
        <p:cNvPr id="1" name=""/>
        <p:cNvGrpSpPr/>
        <p:nvPr/>
      </p:nvGrpSpPr>
      <p:grpSpPr>
        <a:xfrm>
          <a:off x="0" y="0"/>
          <a:ext cx="0" cy="0"/>
          <a:chOff x="0" y="0"/>
          <a:chExt cx="0" cy="0"/>
        </a:xfrm>
      </p:grpSpPr>
      <p:sp>
        <p:nvSpPr>
          <p:cNvPr id="2" name="ชื่อเรื่องแนวตั้ง 1"/>
          <p:cNvSpPr>
            <a:spLocks noGrp="1"/>
          </p:cNvSpPr>
          <p:nvPr>
            <p:ph type="title" orient="vert"/>
          </p:nvPr>
        </p:nvSpPr>
        <p:spPr>
          <a:xfrm>
            <a:off x="6629400" y="274638"/>
            <a:ext cx="2057400" cy="5851525"/>
          </a:xfrm>
        </p:spPr>
        <p:txBody>
          <a:bodyPr vert="eaVert"/>
          <a:lstStyle/>
          <a:p>
            <a:r>
              <a:rPr lang="th-TH" smtClean="0"/>
              <a:t>คลิกเพื่อแก้ไขลักษณะชื่อเรื่องต้นแบบ</a:t>
            </a:r>
            <a:endParaRPr lang="th-TH"/>
          </a:p>
        </p:txBody>
      </p:sp>
      <p:sp>
        <p:nvSpPr>
          <p:cNvPr id="3" name="ตัวแทนข้อความแนวตั้ง 2"/>
          <p:cNvSpPr>
            <a:spLocks noGrp="1"/>
          </p:cNvSpPr>
          <p:nvPr>
            <p:ph type="body" orient="vert" idx="1"/>
          </p:nvPr>
        </p:nvSpPr>
        <p:spPr>
          <a:xfrm>
            <a:off x="457200" y="274638"/>
            <a:ext cx="6019800" cy="5851525"/>
          </a:xfrm>
        </p:spPr>
        <p:txBody>
          <a:bodyPr vert="eaVert"/>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10"/>
          </p:nvPr>
        </p:nvSpPr>
        <p:spPr/>
        <p:txBody>
          <a:bodyPr/>
          <a:lstStyle/>
          <a:p>
            <a:fld id="{2BAB8344-395B-4920-A3D2-49DE4D42C853}" type="datetimeFigureOut">
              <a:rPr lang="th-TH" smtClean="0"/>
              <a:t>14/12/60</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3383748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ภาพแนวนอน 3 ภาพขึ้นไปที่มีคำอธิบายภาพ">
    <p:spTree>
      <p:nvGrpSpPr>
        <p:cNvPr id="1" name=""/>
        <p:cNvGrpSpPr/>
        <p:nvPr/>
      </p:nvGrpSpPr>
      <p:grpSpPr>
        <a:xfrm>
          <a:off x="0" y="0"/>
          <a:ext cx="0" cy="0"/>
          <a:chOff x="0" y="0"/>
          <a:chExt cx="0" cy="0"/>
        </a:xfrm>
      </p:grpSpPr>
      <p:sp>
        <p:nvSpPr>
          <p:cNvPr id="11" name="Picture Placeholder 10"/>
          <p:cNvSpPr>
            <a:spLocks noGrp="1" noChangeAspect="1"/>
          </p:cNvSpPr>
          <p:nvPr>
            <p:ph type="pic" sz="quarter" idx="11"/>
          </p:nvPr>
        </p:nvSpPr>
        <p:spPr>
          <a:xfrm>
            <a:off x="4343400" y="3352800"/>
            <a:ext cx="3947160" cy="296037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vert="horz">
            <a:normAutofit/>
          </a:bodyPr>
          <a:lstStyle>
            <a:lvl1pPr marL="342900" indent="-342900" algn="ctr" rtl="0" eaLnBrk="1" latinLnBrk="0" hangingPunct="1">
              <a:spcBef>
                <a:spcPct val="20000"/>
              </a:spcBef>
              <a:defRPr kumimoji="0" lang="th-TH" sz="2000">
                <a:solidFill>
                  <a:schemeClr val="tx2"/>
                </a:solidFill>
                <a:latin typeface="+mn-lt"/>
                <a:ea typeface="+mn-ea"/>
                <a:cs typeface="+mn-cs"/>
              </a:defRPr>
            </a:lvl1pPr>
            <a:extLst/>
          </a:lstStyle>
          <a:p>
            <a:pPr marL="342900" indent="-342900" algn="ctr" eaLnBrk="1" latinLnBrk="0" hangingPunct="1"/>
            <a:r>
              <a:rPr lang="th-TH" smtClean="0"/>
              <a:t>คลิกไอคอนเพื่อเพิ่มรูปภาพ</a:t>
            </a:r>
            <a:endParaRPr/>
          </a:p>
        </p:txBody>
      </p:sp>
      <p:sp>
        <p:nvSpPr>
          <p:cNvPr id="26" name="Picture Placeholder 25"/>
          <p:cNvSpPr>
            <a:spLocks noGrp="1" noChangeAspect="1"/>
          </p:cNvSpPr>
          <p:nvPr>
            <p:ph type="pic" sz="quarter" idx="12"/>
          </p:nvPr>
        </p:nvSpPr>
        <p:spPr>
          <a:xfrm>
            <a:off x="228600" y="3352800"/>
            <a:ext cx="3947160" cy="296037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vert="horz">
            <a:normAutofit/>
          </a:bodyPr>
          <a:lstStyle>
            <a:lvl1pPr marL="342900" indent="-342900" algn="ctr" rtl="0" eaLnBrk="1" latinLnBrk="0" hangingPunct="1">
              <a:spcBef>
                <a:spcPct val="20000"/>
              </a:spcBef>
              <a:defRPr kumimoji="0" lang="th-TH" sz="2000">
                <a:solidFill>
                  <a:schemeClr val="tx2"/>
                </a:solidFill>
                <a:latin typeface="+mn-lt"/>
                <a:ea typeface="+mn-ea"/>
                <a:cs typeface="+mn-cs"/>
              </a:defRPr>
            </a:lvl1pPr>
            <a:extLst/>
          </a:lstStyle>
          <a:p>
            <a:pPr marL="342900" indent="-342900" algn="ctr" eaLnBrk="1" latinLnBrk="0" hangingPunct="1"/>
            <a:r>
              <a:rPr lang="th-TH" smtClean="0"/>
              <a:t>คลิกไอคอนเพื่อเพิ่มรูปภาพ</a:t>
            </a:r>
            <a:endParaRPr/>
          </a:p>
        </p:txBody>
      </p:sp>
      <p:sp>
        <p:nvSpPr>
          <p:cNvPr id="13" name="Picture Placeholder 12"/>
          <p:cNvSpPr>
            <a:spLocks noGrp="1" noChangeAspect="1"/>
          </p:cNvSpPr>
          <p:nvPr>
            <p:ph type="pic" sz="quarter" idx="13"/>
          </p:nvPr>
        </p:nvSpPr>
        <p:spPr>
          <a:xfrm>
            <a:off x="4343400" y="228600"/>
            <a:ext cx="3947160" cy="296037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th-TH" sz="2000">
                <a:solidFill>
                  <a:schemeClr val="tx2"/>
                </a:solidFill>
                <a:latin typeface="+mn-lt"/>
                <a:ea typeface="+mn-ea"/>
                <a:cs typeface="+mn-cs"/>
              </a:defRPr>
            </a:lvl1pPr>
            <a:extLst/>
          </a:lstStyle>
          <a:p>
            <a:pPr marL="342900" indent="-342900" algn="ctr" eaLnBrk="1" latinLnBrk="0" hangingPunct="1"/>
            <a:r>
              <a:rPr lang="th-TH" smtClean="0"/>
              <a:t>คลิกไอคอนเพื่อเพิ่มรูปภาพ</a:t>
            </a:r>
            <a:endParaRPr/>
          </a:p>
        </p:txBody>
      </p:sp>
      <p:sp>
        <p:nvSpPr>
          <p:cNvPr id="12" name="Text Placeholder 11"/>
          <p:cNvSpPr>
            <a:spLocks noGrp="1"/>
          </p:cNvSpPr>
          <p:nvPr>
            <p:ph type="body" sz="quarter" idx="14" hasCustomPrompt="1"/>
          </p:nvPr>
        </p:nvSpPr>
        <p:spPr>
          <a:xfrm>
            <a:off x="228600" y="228600"/>
            <a:ext cx="3947160" cy="2960370"/>
          </a:xfrm>
        </p:spPr>
        <p:txBody>
          <a:bodyPr anchor="b" anchorCtr="0"/>
          <a:lstStyle>
            <a:lvl1pPr marL="0" marR="0" indent="0" algn="r" eaLnBrk="1" latinLnBrk="0" hangingPunct="1">
              <a:buFontTx/>
              <a:buNone/>
              <a:defRPr kumimoji="0" lang="th-TH" sz="2000" i="0"/>
            </a:lvl1pPr>
            <a:extLst/>
          </a:lstStyle>
          <a:p>
            <a:pPr lvl="0"/>
            <a:r>
              <a:rPr kumimoji="0" lang="th-TH"/>
              <a:t>คลิกเพื่อเพิ่มคำอธิบายภาพ</a:t>
            </a:r>
          </a:p>
        </p:txBody>
      </p:sp>
      <p:sp>
        <p:nvSpPr>
          <p:cNvPr id="6" name="Rectangle 5"/>
          <p:cNvSpPr>
            <a:spLocks noGrp="1"/>
          </p:cNvSpPr>
          <p:nvPr>
            <p:ph type="dt" sz="half" idx="15"/>
          </p:nvPr>
        </p:nvSpPr>
        <p:spPr/>
        <p:txBody>
          <a:bodyPr/>
          <a:lstStyle>
            <a:extLst/>
          </a:lstStyle>
          <a:p>
            <a:pPr algn="r"/>
            <a:fld id="{9668B50E-0B48-4566-8609-C51CF752A7DF}" type="datetimeFigureOut">
              <a:rPr kumimoji="0" lang="th-TH">
                <a:solidFill>
                  <a:schemeClr val="bg1"/>
                </a:solidFill>
              </a:rPr>
              <a:pPr algn="r"/>
              <a:t>14/12/60</a:t>
            </a:fld>
            <a:endParaRPr kumimoji="0" lang="th-TH"/>
          </a:p>
        </p:txBody>
      </p:sp>
      <p:sp>
        <p:nvSpPr>
          <p:cNvPr id="7" name="Rectangle 6"/>
          <p:cNvSpPr>
            <a:spLocks noGrp="1"/>
          </p:cNvSpPr>
          <p:nvPr>
            <p:ph type="sldNum" sz="quarter" idx="16"/>
          </p:nvPr>
        </p:nvSpPr>
        <p:spPr/>
        <p:txBody>
          <a:bodyPr/>
          <a:lstStyle>
            <a:extLst/>
          </a:lstStyle>
          <a:p>
            <a:fld id="{8A4431D5-1B33-458B-8AFD-CECCB0FA18CB}" type="slidenum">
              <a:rPr kumimoji="0" lang="th-TH">
                <a:solidFill>
                  <a:srgbClr val="FFFFFF"/>
                </a:solidFill>
              </a:rPr>
              <a:pPr/>
              <a:t>‹#›</a:t>
            </a:fld>
            <a:endParaRPr kumimoji="0" lang="th-TH"/>
          </a:p>
        </p:txBody>
      </p:sp>
      <p:sp>
        <p:nvSpPr>
          <p:cNvPr id="8" name="Rectangle 7"/>
          <p:cNvSpPr>
            <a:spLocks noGrp="1"/>
          </p:cNvSpPr>
          <p:nvPr>
            <p:ph type="ftr" sz="quarter" idx="17"/>
          </p:nvPr>
        </p:nvSpPr>
        <p:spPr/>
        <p:txBody>
          <a:bodyPr/>
          <a:lstStyle>
            <a:extLst/>
          </a:lstStyle>
          <a:p>
            <a:endParaRPr kumimoji="0" lang="th-TH"/>
          </a:p>
        </p:txBody>
      </p:sp>
    </p:spTree>
    <p:extLst>
      <p:ext uri="{BB962C8B-B14F-4D97-AF65-F5344CB8AC3E}">
        <p14:creationId xmlns:p14="http://schemas.microsoft.com/office/powerpoint/2010/main" val="348739068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ชื่อเรื่องและเนื้อหา">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เนื้อหา 2"/>
          <p:cNvSpPr>
            <a:spLocks noGrp="1"/>
          </p:cNvSpPr>
          <p:nvPr>
            <p:ph idx="1"/>
          </p:nvPr>
        </p:nvSpPr>
        <p:spPr/>
        <p:txBody>
          <a:body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10"/>
          </p:nvPr>
        </p:nvSpPr>
        <p:spPr/>
        <p:txBody>
          <a:bodyPr/>
          <a:lstStyle/>
          <a:p>
            <a:fld id="{2BAB8344-395B-4920-A3D2-49DE4D42C853}" type="datetimeFigureOut">
              <a:rPr lang="th-TH" smtClean="0"/>
              <a:t>14/12/60</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1774928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ส่วนหัวของส่วน">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722313" y="4406900"/>
            <a:ext cx="7772400" cy="1362075"/>
          </a:xfrm>
        </p:spPr>
        <p:txBody>
          <a:bodyPr anchor="t"/>
          <a:lstStyle>
            <a:lvl1pPr algn="l">
              <a:defRPr sz="4000" b="1" cap="all"/>
            </a:lvl1pPr>
          </a:lstStyle>
          <a:p>
            <a:r>
              <a:rPr lang="th-TH" smtClean="0"/>
              <a:t>คลิกเพื่อแก้ไขลักษณะชื่อเรื่องต้นแบบ</a:t>
            </a:r>
            <a:endParaRPr lang="th-TH"/>
          </a:p>
        </p:txBody>
      </p:sp>
      <p:sp>
        <p:nvSpPr>
          <p:cNvPr id="3" name="ตัวแทนข้อความ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h-TH" smtClean="0"/>
              <a:t>คลิกเพื่อแก้ไขลักษณะของข้อความต้นแบบ</a:t>
            </a:r>
          </a:p>
        </p:txBody>
      </p:sp>
      <p:sp>
        <p:nvSpPr>
          <p:cNvPr id="4" name="ตัวแทนวันที่ 3"/>
          <p:cNvSpPr>
            <a:spLocks noGrp="1"/>
          </p:cNvSpPr>
          <p:nvPr>
            <p:ph type="dt" sz="half" idx="10"/>
          </p:nvPr>
        </p:nvSpPr>
        <p:spPr/>
        <p:txBody>
          <a:bodyPr/>
          <a:lstStyle/>
          <a:p>
            <a:fld id="{2BAB8344-395B-4920-A3D2-49DE4D42C853}" type="datetimeFigureOut">
              <a:rPr lang="th-TH" smtClean="0"/>
              <a:t>14/12/60</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3602581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เนื้อหา 2 ส่วน">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เนื้อหา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เนื้อหา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5" name="ตัวแทนวันที่ 4"/>
          <p:cNvSpPr>
            <a:spLocks noGrp="1"/>
          </p:cNvSpPr>
          <p:nvPr>
            <p:ph type="dt" sz="half" idx="10"/>
          </p:nvPr>
        </p:nvSpPr>
        <p:spPr/>
        <p:txBody>
          <a:bodyPr/>
          <a:lstStyle/>
          <a:p>
            <a:fld id="{2BAB8344-395B-4920-A3D2-49DE4D42C853}" type="datetimeFigureOut">
              <a:rPr lang="th-TH" smtClean="0"/>
              <a:t>14/12/60</a:t>
            </a:fld>
            <a:endParaRPr lang="th-TH"/>
          </a:p>
        </p:txBody>
      </p:sp>
      <p:sp>
        <p:nvSpPr>
          <p:cNvPr id="6" name="ตัวแทนท้ายกระดาษ 5"/>
          <p:cNvSpPr>
            <a:spLocks noGrp="1"/>
          </p:cNvSpPr>
          <p:nvPr>
            <p:ph type="ftr" sz="quarter" idx="11"/>
          </p:nvPr>
        </p:nvSpPr>
        <p:spPr/>
        <p:txBody>
          <a:bodyPr/>
          <a:lstStyle/>
          <a:p>
            <a:endParaRPr lang="th-TH"/>
          </a:p>
        </p:txBody>
      </p:sp>
      <p:sp>
        <p:nvSpPr>
          <p:cNvPr id="7" name="ตัวแทนหมายเลขภาพนิ่ง 6"/>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964313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การเปรียบเทียบ">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lvl1pPr>
              <a:defRPr/>
            </a:lvl1pPr>
          </a:lstStyle>
          <a:p>
            <a:r>
              <a:rPr lang="th-TH" smtClean="0"/>
              <a:t>คลิกเพื่อแก้ไขลักษณะชื่อเรื่องต้นแบบ</a:t>
            </a:r>
            <a:endParaRPr lang="th-TH"/>
          </a:p>
        </p:txBody>
      </p:sp>
      <p:sp>
        <p:nvSpPr>
          <p:cNvPr id="3" name="ตัวแทนข้อความ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smtClean="0"/>
              <a:t>คลิกเพื่อแก้ไขลักษณะของข้อความต้นแบบ</a:t>
            </a:r>
          </a:p>
        </p:txBody>
      </p:sp>
      <p:sp>
        <p:nvSpPr>
          <p:cNvPr id="4" name="ตัวแทนเนื้อหา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5" name="ตัวแทนข้อความ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smtClean="0"/>
              <a:t>คลิกเพื่อแก้ไขลักษณะของข้อความต้นแบบ</a:t>
            </a:r>
          </a:p>
        </p:txBody>
      </p:sp>
      <p:sp>
        <p:nvSpPr>
          <p:cNvPr id="6" name="ตัวแทนเนื้อหา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7" name="ตัวแทนวันที่ 6"/>
          <p:cNvSpPr>
            <a:spLocks noGrp="1"/>
          </p:cNvSpPr>
          <p:nvPr>
            <p:ph type="dt" sz="half" idx="10"/>
          </p:nvPr>
        </p:nvSpPr>
        <p:spPr/>
        <p:txBody>
          <a:bodyPr/>
          <a:lstStyle/>
          <a:p>
            <a:fld id="{2BAB8344-395B-4920-A3D2-49DE4D42C853}" type="datetimeFigureOut">
              <a:rPr lang="th-TH" smtClean="0"/>
              <a:t>14/12/60</a:t>
            </a:fld>
            <a:endParaRPr lang="th-TH"/>
          </a:p>
        </p:txBody>
      </p:sp>
      <p:sp>
        <p:nvSpPr>
          <p:cNvPr id="8" name="ตัวแทนท้ายกระดาษ 7"/>
          <p:cNvSpPr>
            <a:spLocks noGrp="1"/>
          </p:cNvSpPr>
          <p:nvPr>
            <p:ph type="ftr" sz="quarter" idx="11"/>
          </p:nvPr>
        </p:nvSpPr>
        <p:spPr/>
        <p:txBody>
          <a:bodyPr/>
          <a:lstStyle/>
          <a:p>
            <a:endParaRPr lang="th-TH"/>
          </a:p>
        </p:txBody>
      </p:sp>
      <p:sp>
        <p:nvSpPr>
          <p:cNvPr id="9" name="ตัวแทนหมายเลขภาพนิ่ง 8"/>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1914188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เฉพาะชื่อเรื่อ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วันที่ 2"/>
          <p:cNvSpPr>
            <a:spLocks noGrp="1"/>
          </p:cNvSpPr>
          <p:nvPr>
            <p:ph type="dt" sz="half" idx="10"/>
          </p:nvPr>
        </p:nvSpPr>
        <p:spPr/>
        <p:txBody>
          <a:bodyPr/>
          <a:lstStyle/>
          <a:p>
            <a:fld id="{2BAB8344-395B-4920-A3D2-49DE4D42C853}" type="datetimeFigureOut">
              <a:rPr lang="th-TH" smtClean="0"/>
              <a:t>14/12/60</a:t>
            </a:fld>
            <a:endParaRPr lang="th-TH"/>
          </a:p>
        </p:txBody>
      </p:sp>
      <p:sp>
        <p:nvSpPr>
          <p:cNvPr id="4" name="ตัวแทนท้ายกระดาษ 3"/>
          <p:cNvSpPr>
            <a:spLocks noGrp="1"/>
          </p:cNvSpPr>
          <p:nvPr>
            <p:ph type="ftr" sz="quarter" idx="11"/>
          </p:nvPr>
        </p:nvSpPr>
        <p:spPr/>
        <p:txBody>
          <a:bodyPr/>
          <a:lstStyle/>
          <a:p>
            <a:endParaRPr lang="th-TH"/>
          </a:p>
        </p:txBody>
      </p:sp>
      <p:sp>
        <p:nvSpPr>
          <p:cNvPr id="5" name="ตัวแทนหมายเลขภาพนิ่ง 4"/>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2133440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ว่างเปล่า">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2BAB8344-395B-4920-A3D2-49DE4D42C853}" type="datetimeFigureOut">
              <a:rPr lang="th-TH" smtClean="0"/>
              <a:t>14/12/60</a:t>
            </a:fld>
            <a:endParaRPr lang="th-TH"/>
          </a:p>
        </p:txBody>
      </p:sp>
      <p:sp>
        <p:nvSpPr>
          <p:cNvPr id="3" name="ตัวแทนท้ายกระดาษ 2"/>
          <p:cNvSpPr>
            <a:spLocks noGrp="1"/>
          </p:cNvSpPr>
          <p:nvPr>
            <p:ph type="ftr" sz="quarter" idx="11"/>
          </p:nvPr>
        </p:nvSpPr>
        <p:spPr/>
        <p:txBody>
          <a:bodyPr/>
          <a:lstStyle/>
          <a:p>
            <a:endParaRPr lang="th-TH"/>
          </a:p>
        </p:txBody>
      </p:sp>
      <p:sp>
        <p:nvSpPr>
          <p:cNvPr id="4" name="ตัวแทนหมายเลขภาพนิ่ง 3"/>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2684377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เนื้อหา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457200" y="273050"/>
            <a:ext cx="3008313" cy="1162050"/>
          </a:xfrm>
        </p:spPr>
        <p:txBody>
          <a:bodyPr anchor="b"/>
          <a:lstStyle>
            <a:lvl1pPr algn="l">
              <a:defRPr sz="2000" b="1"/>
            </a:lvl1pPr>
          </a:lstStyle>
          <a:p>
            <a:r>
              <a:rPr lang="th-TH" smtClean="0"/>
              <a:t>คลิกเพื่อแก้ไขลักษณะชื่อเรื่องต้นแบบ</a:t>
            </a:r>
            <a:endParaRPr lang="th-TH"/>
          </a:p>
        </p:txBody>
      </p:sp>
      <p:sp>
        <p:nvSpPr>
          <p:cNvPr id="3" name="ตัวแทนเนื้อหา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ข้อความ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smtClean="0"/>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2BAB8344-395B-4920-A3D2-49DE4D42C853}" type="datetimeFigureOut">
              <a:rPr lang="th-TH" smtClean="0"/>
              <a:t>14/12/60</a:t>
            </a:fld>
            <a:endParaRPr lang="th-TH"/>
          </a:p>
        </p:txBody>
      </p:sp>
      <p:sp>
        <p:nvSpPr>
          <p:cNvPr id="6" name="ตัวแทนท้ายกระดาษ 5"/>
          <p:cNvSpPr>
            <a:spLocks noGrp="1"/>
          </p:cNvSpPr>
          <p:nvPr>
            <p:ph type="ftr" sz="quarter" idx="11"/>
          </p:nvPr>
        </p:nvSpPr>
        <p:spPr/>
        <p:txBody>
          <a:bodyPr/>
          <a:lstStyle/>
          <a:p>
            <a:endParaRPr lang="th-TH"/>
          </a:p>
        </p:txBody>
      </p:sp>
      <p:sp>
        <p:nvSpPr>
          <p:cNvPr id="7" name="ตัวแทนหมายเลขภาพนิ่ง 6"/>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4270028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รูปภาพ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792288" y="4800600"/>
            <a:ext cx="5486400" cy="566738"/>
          </a:xfrm>
        </p:spPr>
        <p:txBody>
          <a:bodyPr anchor="b"/>
          <a:lstStyle>
            <a:lvl1pPr algn="l">
              <a:defRPr sz="2000" b="1"/>
            </a:lvl1pPr>
          </a:lstStyle>
          <a:p>
            <a:r>
              <a:rPr lang="th-TH" smtClean="0"/>
              <a:t>คลิกเพื่อแก้ไขลักษณะชื่อเรื่องต้นแบบ</a:t>
            </a:r>
            <a:endParaRPr lang="th-TH"/>
          </a:p>
        </p:txBody>
      </p:sp>
      <p:sp>
        <p:nvSpPr>
          <p:cNvPr id="3" name="ตัวแทนรูปภาพ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ตัวแทนข้อความ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smtClean="0"/>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2BAB8344-395B-4920-A3D2-49DE4D42C853}" type="datetimeFigureOut">
              <a:rPr lang="th-TH" smtClean="0"/>
              <a:t>14/12/60</a:t>
            </a:fld>
            <a:endParaRPr lang="th-TH"/>
          </a:p>
        </p:txBody>
      </p:sp>
      <p:sp>
        <p:nvSpPr>
          <p:cNvPr id="6" name="ตัวแทนท้ายกระดาษ 5"/>
          <p:cNvSpPr>
            <a:spLocks noGrp="1"/>
          </p:cNvSpPr>
          <p:nvPr>
            <p:ph type="ftr" sz="quarter" idx="11"/>
          </p:nvPr>
        </p:nvSpPr>
        <p:spPr/>
        <p:txBody>
          <a:bodyPr/>
          <a:lstStyle/>
          <a:p>
            <a:endParaRPr lang="th-TH"/>
          </a:p>
        </p:txBody>
      </p:sp>
      <p:sp>
        <p:nvSpPr>
          <p:cNvPr id="7" name="ตัวแทนหมายเลขภาพนิ่ง 6"/>
          <p:cNvSpPr>
            <a:spLocks noGrp="1"/>
          </p:cNvSpPr>
          <p:nvPr>
            <p:ph type="sldNum" sz="quarter" idx="12"/>
          </p:nvPr>
        </p:nvSpPr>
        <p:spPr/>
        <p:txBody>
          <a:bodyPr/>
          <a:lstStyle/>
          <a:p>
            <a:fld id="{69392D4B-C471-4AE3-8124-CADD5790F227}" type="slidenum">
              <a:rPr lang="th-TH" smtClean="0"/>
              <a:t>‹#›</a:t>
            </a:fld>
            <a:endParaRPr lang="th-TH"/>
          </a:p>
        </p:txBody>
      </p:sp>
    </p:spTree>
    <p:extLst>
      <p:ext uri="{BB962C8B-B14F-4D97-AF65-F5344CB8AC3E}">
        <p14:creationId xmlns:p14="http://schemas.microsoft.com/office/powerpoint/2010/main" val="1040599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ชื่อเรื่อง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h-TH" smtClean="0"/>
              <a:t>คลิกเพื่อแก้ไขลักษณะชื่อเรื่องต้นแบบ</a:t>
            </a:r>
            <a:endParaRPr lang="th-TH"/>
          </a:p>
        </p:txBody>
      </p:sp>
      <p:sp>
        <p:nvSpPr>
          <p:cNvPr id="3" name="ตัวแทนข้อความ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AB8344-395B-4920-A3D2-49DE4D42C853}" type="datetimeFigureOut">
              <a:rPr lang="th-TH" smtClean="0"/>
              <a:t>14/12/60</a:t>
            </a:fld>
            <a:endParaRPr lang="th-TH"/>
          </a:p>
        </p:txBody>
      </p:sp>
      <p:sp>
        <p:nvSpPr>
          <p:cNvPr id="5" name="ตัวแทนท้ายกระดา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ตัวแทนหมายเลขภาพนิ่ง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392D4B-C471-4AE3-8124-CADD5790F227}" type="slidenum">
              <a:rPr lang="th-TH" smtClean="0"/>
              <a:t>‹#›</a:t>
            </a:fld>
            <a:endParaRPr lang="th-TH"/>
          </a:p>
        </p:txBody>
      </p:sp>
    </p:spTree>
    <p:extLst>
      <p:ext uri="{BB962C8B-B14F-4D97-AF65-F5344CB8AC3E}">
        <p14:creationId xmlns:p14="http://schemas.microsoft.com/office/powerpoint/2010/main" val="1704621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th.wikipedia.org/wiki"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th.wikipedia.org/wiki"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ww.bedo.or.th/lcdb/biodiversity/view3.aspx?id=9228" TargetMode="External"/><Relationship Id="rId2" Type="http://schemas.openxmlformats.org/officeDocument/2006/relationships/hyperlink" Target="https://www.google.co.th/url?sa=t&amp;rct=j&amp;q=&amp;esrc=s&amp;source=web&amp;cd=8&amp;cad=rja&amp;uact=8&amp;ved=0ahUKEwjOor-t5YLYAhULs48KHaruBoAQFghQMAc&amp;url=http://www.bedo.or.th/lcdb/biodiversity/view3.aspx?id%3D9228&amp;usg=AOvVaw37jKOZRKi95obwMGnr-EIF"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87623" y="597432"/>
            <a:ext cx="6624736" cy="2062103"/>
          </a:xfrm>
          <a:prstGeom prst="rect">
            <a:avLst/>
          </a:prstGeom>
          <a:noFill/>
        </p:spPr>
        <p:txBody>
          <a:bodyPr wrap="square" rtlCol="0">
            <a:spAutoFit/>
          </a:bodyPr>
          <a:lstStyle/>
          <a:p>
            <a:pPr algn="ctr"/>
            <a:r>
              <a:rPr lang="th-TH" sz="7200" dirty="0" smtClean="0">
                <a:solidFill>
                  <a:schemeClr val="bg1"/>
                </a:solidFill>
              </a:rPr>
              <a:t>มาทำความรู้จักกับ</a:t>
            </a:r>
          </a:p>
          <a:p>
            <a:pPr algn="ctr"/>
            <a:r>
              <a:rPr lang="th-TH" dirty="0" smtClean="0"/>
              <a:t> </a:t>
            </a:r>
            <a:endParaRPr lang="th-TH" sz="9600" dirty="0" smtClean="0">
              <a:solidFill>
                <a:srgbClr val="FFFF00"/>
              </a:solidFill>
            </a:endParaRPr>
          </a:p>
          <a:p>
            <a:pPr algn="ctr"/>
            <a:r>
              <a:rPr lang="th-TH" dirty="0" smtClean="0"/>
              <a:t> </a:t>
            </a:r>
            <a:endParaRPr lang="th-TH" dirty="0"/>
          </a:p>
        </p:txBody>
      </p:sp>
      <p:pic>
        <p:nvPicPr>
          <p:cNvPr id="7" name="รูปภาพ 6"/>
          <p:cNvPicPr>
            <a:picLocks noGrp="1" noChangeAspect="1"/>
          </p:cNvPicPr>
          <p:nvPr isPhoto="1"/>
        </p:nvPicPr>
        <p:blipFill>
          <a:blip r:embed="rId2" cstate="print">
            <a:extLst>
              <a:ext uri="{28A0092B-C50C-407E-A947-70E740481C1C}">
                <a14:useLocalDpi xmlns:a14="http://schemas.microsoft.com/office/drawing/2010/main" val="0"/>
              </a:ext>
            </a:extLst>
          </a:blip>
          <a:stretch>
            <a:fillRect/>
          </a:stretch>
        </p:blipFill>
        <p:spPr>
          <a:xfrm>
            <a:off x="751141" y="614711"/>
            <a:ext cx="3748850" cy="5638269"/>
          </a:xfrm>
          <a:prstGeom prst="rect">
            <a:avLst/>
          </a:prstGeom>
          <a:noFill/>
          <a:ln>
            <a:noFill/>
          </a:ln>
        </p:spPr>
      </p:pic>
      <p:pic>
        <p:nvPicPr>
          <p:cNvPr id="13" name="รูปภาพ 12"/>
          <p:cNvPicPr>
            <a:picLocks noGrp="1" noChangeAspect="1"/>
          </p:cNvPicPr>
          <p:nvPr isPhoto="1"/>
        </p:nvPicPr>
        <p:blipFill>
          <a:blip r:embed="rId2" cstate="print">
            <a:extLst>
              <a:ext uri="{28A0092B-C50C-407E-A947-70E740481C1C}">
                <a14:useLocalDpi xmlns:a14="http://schemas.microsoft.com/office/drawing/2010/main" val="0"/>
              </a:ext>
            </a:extLst>
          </a:blip>
          <a:stretch>
            <a:fillRect/>
          </a:stretch>
        </p:blipFill>
        <p:spPr>
          <a:xfrm>
            <a:off x="4497043" y="614711"/>
            <a:ext cx="3748850" cy="5638269"/>
          </a:xfrm>
          <a:prstGeom prst="rect">
            <a:avLst/>
          </a:prstGeom>
          <a:noFill/>
          <a:ln>
            <a:noFill/>
          </a:ln>
        </p:spPr>
      </p:pic>
      <p:sp>
        <p:nvSpPr>
          <p:cNvPr id="14" name="TextBox 13"/>
          <p:cNvSpPr txBox="1"/>
          <p:nvPr/>
        </p:nvSpPr>
        <p:spPr>
          <a:xfrm>
            <a:off x="1340023" y="749832"/>
            <a:ext cx="6624736" cy="2062103"/>
          </a:xfrm>
          <a:prstGeom prst="rect">
            <a:avLst/>
          </a:prstGeom>
          <a:noFill/>
        </p:spPr>
        <p:txBody>
          <a:bodyPr wrap="square" rtlCol="0">
            <a:spAutoFit/>
          </a:bodyPr>
          <a:lstStyle/>
          <a:p>
            <a:pPr algn="ctr"/>
            <a:r>
              <a:rPr lang="th-TH" sz="7200" dirty="0" smtClean="0">
                <a:solidFill>
                  <a:schemeClr val="bg1"/>
                </a:solidFill>
                <a:latin typeface="TH Sarabun New" panose="020B0500040200020003" pitchFamily="34" charset="-34"/>
                <a:cs typeface="TH Sarabun New" panose="020B0500040200020003" pitchFamily="34" charset="-34"/>
              </a:rPr>
              <a:t>มาทำความรู้จักกับ</a:t>
            </a:r>
          </a:p>
          <a:p>
            <a:pPr algn="ctr"/>
            <a:r>
              <a:rPr lang="th-TH" dirty="0" smtClean="0"/>
              <a:t> </a:t>
            </a:r>
            <a:endParaRPr lang="th-TH" sz="9600" dirty="0" smtClean="0">
              <a:solidFill>
                <a:srgbClr val="FFFF00"/>
              </a:solidFill>
            </a:endParaRPr>
          </a:p>
          <a:p>
            <a:pPr algn="ctr"/>
            <a:r>
              <a:rPr lang="th-TH" dirty="0" smtClean="0"/>
              <a:t> </a:t>
            </a:r>
            <a:endParaRPr lang="th-TH" dirty="0"/>
          </a:p>
        </p:txBody>
      </p:sp>
      <p:sp>
        <p:nvSpPr>
          <p:cNvPr id="15" name="สี่เหลี่ยมผืนผ้า 14"/>
          <p:cNvSpPr/>
          <p:nvPr/>
        </p:nvSpPr>
        <p:spPr>
          <a:xfrm>
            <a:off x="899592" y="4293096"/>
            <a:ext cx="6912767" cy="1569660"/>
          </a:xfrm>
          <a:prstGeom prst="rect">
            <a:avLst/>
          </a:prstGeom>
        </p:spPr>
        <p:txBody>
          <a:bodyPr wrap="square">
            <a:spAutoFit/>
          </a:bodyPr>
          <a:lstStyle/>
          <a:p>
            <a:pPr algn="ctr"/>
            <a:r>
              <a:rPr lang="th-TH" sz="9600" dirty="0" smtClean="0">
                <a:solidFill>
                  <a:srgbClr val="FFFF00"/>
                </a:solidFill>
                <a:latin typeface="TH Sarabun New" panose="020B0500040200020003" pitchFamily="34" charset="-34"/>
                <a:ea typeface="Dotum" pitchFamily="34" charset="-127"/>
                <a:cs typeface="TH Sarabun New" panose="020B0500040200020003" pitchFamily="34" charset="-34"/>
              </a:rPr>
              <a:t>เห็ดหูหนูขาว</a:t>
            </a:r>
            <a:endParaRPr lang="th-TH" sz="9600" dirty="0">
              <a:solidFill>
                <a:srgbClr val="FFFF00"/>
              </a:solidFill>
              <a:latin typeface="TH Sarabun New" panose="020B0500040200020003" pitchFamily="34" charset="-34"/>
              <a:ea typeface="Dotum" pitchFamily="34" charset="-127"/>
              <a:cs typeface="TH Sarabun New" panose="020B0500040200020003" pitchFamily="34" charset="-34"/>
            </a:endParaRPr>
          </a:p>
        </p:txBody>
      </p:sp>
    </p:spTree>
    <p:extLst>
      <p:ext uri="{BB962C8B-B14F-4D97-AF65-F5344CB8AC3E}">
        <p14:creationId xmlns:p14="http://schemas.microsoft.com/office/powerpoint/2010/main" val="1084484867"/>
      </p:ext>
    </p:extLst>
  </p:cSld>
  <p:clrMapOvr>
    <a:masterClrMapping/>
  </p:clrMapOvr>
  <mc:AlternateContent xmlns:mc="http://schemas.openxmlformats.org/markup-compatibility/2006" xmlns:p14="http://schemas.microsoft.com/office/powerpoint/2010/main">
    <mc:Choice Requires="p14">
      <p:transition spd="slow" p14:dur="20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80">
                                          <p:stCondLst>
                                            <p:cond delay="0"/>
                                          </p:stCondLst>
                                        </p:cTn>
                                        <p:tgtEl>
                                          <p:spTgt spid="14"/>
                                        </p:tgtEl>
                                      </p:cBhvr>
                                    </p:animEffect>
                                    <p:anim calcmode="lin" valueType="num">
                                      <p:cBhvr>
                                        <p:cTn id="2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9" dur="26">
                                          <p:stCondLst>
                                            <p:cond delay="650"/>
                                          </p:stCondLst>
                                        </p:cTn>
                                        <p:tgtEl>
                                          <p:spTgt spid="14"/>
                                        </p:tgtEl>
                                      </p:cBhvr>
                                      <p:to x="100000" y="60000"/>
                                    </p:animScale>
                                    <p:animScale>
                                      <p:cBhvr>
                                        <p:cTn id="30" dur="166" decel="50000">
                                          <p:stCondLst>
                                            <p:cond delay="676"/>
                                          </p:stCondLst>
                                        </p:cTn>
                                        <p:tgtEl>
                                          <p:spTgt spid="14"/>
                                        </p:tgtEl>
                                      </p:cBhvr>
                                      <p:to x="100000" y="100000"/>
                                    </p:animScale>
                                    <p:animScale>
                                      <p:cBhvr>
                                        <p:cTn id="31" dur="26">
                                          <p:stCondLst>
                                            <p:cond delay="1312"/>
                                          </p:stCondLst>
                                        </p:cTn>
                                        <p:tgtEl>
                                          <p:spTgt spid="14"/>
                                        </p:tgtEl>
                                      </p:cBhvr>
                                      <p:to x="100000" y="80000"/>
                                    </p:animScale>
                                    <p:animScale>
                                      <p:cBhvr>
                                        <p:cTn id="32" dur="166" decel="50000">
                                          <p:stCondLst>
                                            <p:cond delay="1338"/>
                                          </p:stCondLst>
                                        </p:cTn>
                                        <p:tgtEl>
                                          <p:spTgt spid="14"/>
                                        </p:tgtEl>
                                      </p:cBhvr>
                                      <p:to x="100000" y="100000"/>
                                    </p:animScale>
                                    <p:animScale>
                                      <p:cBhvr>
                                        <p:cTn id="33" dur="26">
                                          <p:stCondLst>
                                            <p:cond delay="1642"/>
                                          </p:stCondLst>
                                        </p:cTn>
                                        <p:tgtEl>
                                          <p:spTgt spid="14"/>
                                        </p:tgtEl>
                                      </p:cBhvr>
                                      <p:to x="100000" y="90000"/>
                                    </p:animScale>
                                    <p:animScale>
                                      <p:cBhvr>
                                        <p:cTn id="34" dur="166" decel="50000">
                                          <p:stCondLst>
                                            <p:cond delay="1668"/>
                                          </p:stCondLst>
                                        </p:cTn>
                                        <p:tgtEl>
                                          <p:spTgt spid="14"/>
                                        </p:tgtEl>
                                      </p:cBhvr>
                                      <p:to x="100000" y="100000"/>
                                    </p:animScale>
                                    <p:animScale>
                                      <p:cBhvr>
                                        <p:cTn id="35" dur="26">
                                          <p:stCondLst>
                                            <p:cond delay="1808"/>
                                          </p:stCondLst>
                                        </p:cTn>
                                        <p:tgtEl>
                                          <p:spTgt spid="14"/>
                                        </p:tgtEl>
                                      </p:cBhvr>
                                      <p:to x="100000" y="95000"/>
                                    </p:animScale>
                                    <p:animScale>
                                      <p:cBhvr>
                                        <p:cTn id="36" dur="166" decel="50000">
                                          <p:stCondLst>
                                            <p:cond delay="1834"/>
                                          </p:stCondLst>
                                        </p:cTn>
                                        <p:tgtEl>
                                          <p:spTgt spid="14"/>
                                        </p:tgtEl>
                                      </p:cBhvr>
                                      <p:to x="100000" y="100000"/>
                                    </p:animScale>
                                  </p:childTnLst>
                                </p:cTn>
                              </p:par>
                            </p:childTnLst>
                          </p:cTn>
                        </p:par>
                        <p:par>
                          <p:cTn id="37" fill="hold">
                            <p:stCondLst>
                              <p:cond delay="2000"/>
                            </p:stCondLst>
                            <p:childTnLst>
                              <p:par>
                                <p:cTn id="38" presetID="26"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80">
                                          <p:stCondLst>
                                            <p:cond delay="0"/>
                                          </p:stCondLst>
                                        </p:cTn>
                                        <p:tgtEl>
                                          <p:spTgt spid="15"/>
                                        </p:tgtEl>
                                      </p:cBhvr>
                                    </p:animEffect>
                                    <p:anim calcmode="lin" valueType="num">
                                      <p:cBhvr>
                                        <p:cTn id="41"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6" dur="26">
                                          <p:stCondLst>
                                            <p:cond delay="650"/>
                                          </p:stCondLst>
                                        </p:cTn>
                                        <p:tgtEl>
                                          <p:spTgt spid="15"/>
                                        </p:tgtEl>
                                      </p:cBhvr>
                                      <p:to x="100000" y="60000"/>
                                    </p:animScale>
                                    <p:animScale>
                                      <p:cBhvr>
                                        <p:cTn id="47" dur="166" decel="50000">
                                          <p:stCondLst>
                                            <p:cond delay="676"/>
                                          </p:stCondLst>
                                        </p:cTn>
                                        <p:tgtEl>
                                          <p:spTgt spid="15"/>
                                        </p:tgtEl>
                                      </p:cBhvr>
                                      <p:to x="100000" y="100000"/>
                                    </p:animScale>
                                    <p:animScale>
                                      <p:cBhvr>
                                        <p:cTn id="48" dur="26">
                                          <p:stCondLst>
                                            <p:cond delay="1312"/>
                                          </p:stCondLst>
                                        </p:cTn>
                                        <p:tgtEl>
                                          <p:spTgt spid="15"/>
                                        </p:tgtEl>
                                      </p:cBhvr>
                                      <p:to x="100000" y="80000"/>
                                    </p:animScale>
                                    <p:animScale>
                                      <p:cBhvr>
                                        <p:cTn id="49" dur="166" decel="50000">
                                          <p:stCondLst>
                                            <p:cond delay="1338"/>
                                          </p:stCondLst>
                                        </p:cTn>
                                        <p:tgtEl>
                                          <p:spTgt spid="15"/>
                                        </p:tgtEl>
                                      </p:cBhvr>
                                      <p:to x="100000" y="100000"/>
                                    </p:animScale>
                                    <p:animScale>
                                      <p:cBhvr>
                                        <p:cTn id="50" dur="26">
                                          <p:stCondLst>
                                            <p:cond delay="1642"/>
                                          </p:stCondLst>
                                        </p:cTn>
                                        <p:tgtEl>
                                          <p:spTgt spid="15"/>
                                        </p:tgtEl>
                                      </p:cBhvr>
                                      <p:to x="100000" y="90000"/>
                                    </p:animScale>
                                    <p:animScale>
                                      <p:cBhvr>
                                        <p:cTn id="51" dur="166" decel="50000">
                                          <p:stCondLst>
                                            <p:cond delay="1668"/>
                                          </p:stCondLst>
                                        </p:cTn>
                                        <p:tgtEl>
                                          <p:spTgt spid="15"/>
                                        </p:tgtEl>
                                      </p:cBhvr>
                                      <p:to x="100000" y="100000"/>
                                    </p:animScale>
                                    <p:animScale>
                                      <p:cBhvr>
                                        <p:cTn id="52" dur="26">
                                          <p:stCondLst>
                                            <p:cond delay="1808"/>
                                          </p:stCondLst>
                                        </p:cTn>
                                        <p:tgtEl>
                                          <p:spTgt spid="15"/>
                                        </p:tgtEl>
                                      </p:cBhvr>
                                      <p:to x="100000" y="95000"/>
                                    </p:animScale>
                                    <p:animScale>
                                      <p:cBhvr>
                                        <p:cTn id="53"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23256" y="838624"/>
            <a:ext cx="8172523" cy="5433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23256" y="3861048"/>
            <a:ext cx="7596844" cy="3170099"/>
          </a:xfrm>
          <a:prstGeom prst="rect">
            <a:avLst/>
          </a:prstGeom>
          <a:noFill/>
        </p:spPr>
        <p:txBody>
          <a:bodyPr wrap="square" rtlCol="0">
            <a:spAutoFit/>
          </a:bodyPr>
          <a:lstStyle/>
          <a:p>
            <a:pPr algn="ctr"/>
            <a:r>
              <a:rPr lang="th-TH" sz="7200" dirty="0" smtClean="0">
                <a:solidFill>
                  <a:schemeClr val="bg1"/>
                </a:solidFill>
                <a:latin typeface="TH Sarabun New" panose="020B0500040200020003" pitchFamily="34" charset="-34"/>
                <a:cs typeface="TH Sarabun New" panose="020B0500040200020003" pitchFamily="34" charset="-34"/>
              </a:rPr>
              <a:t>ขอบคุณคะ</a:t>
            </a:r>
          </a:p>
          <a:p>
            <a:pPr algn="ctr"/>
            <a:r>
              <a:rPr lang="th-TH" sz="7200" dirty="0" smtClean="0">
                <a:solidFill>
                  <a:schemeClr val="bg1"/>
                </a:solidFill>
                <a:latin typeface="TH Sarabun New" panose="020B0500040200020003" pitchFamily="34" charset="-34"/>
                <a:cs typeface="TH Sarabun New" panose="020B0500040200020003" pitchFamily="34" charset="-34"/>
              </a:rPr>
              <a:t>ไว้ติดตามชมชุดต่อไป</a:t>
            </a:r>
          </a:p>
          <a:p>
            <a:pPr algn="ctr"/>
            <a:r>
              <a:rPr lang="th-TH" dirty="0" smtClean="0"/>
              <a:t> </a:t>
            </a:r>
            <a:endParaRPr lang="th-TH" sz="9600" dirty="0" smtClean="0">
              <a:solidFill>
                <a:srgbClr val="FFFF00"/>
              </a:solidFill>
            </a:endParaRPr>
          </a:p>
          <a:p>
            <a:pPr algn="ctr"/>
            <a:r>
              <a:rPr lang="th-TH" dirty="0" smtClean="0"/>
              <a:t> </a:t>
            </a:r>
            <a:endParaRPr lang="th-TH" dirty="0"/>
          </a:p>
        </p:txBody>
      </p:sp>
    </p:spTree>
    <p:extLst>
      <p:ext uri="{BB962C8B-B14F-4D97-AF65-F5344CB8AC3E}">
        <p14:creationId xmlns:p14="http://schemas.microsoft.com/office/powerpoint/2010/main" val="975968332"/>
      </p:ext>
    </p:extLst>
  </p:cSld>
  <p:clrMapOvr>
    <a:masterClrMapping/>
  </p:clrMapOvr>
  <mc:AlternateContent xmlns:mc="http://schemas.openxmlformats.org/markup-compatibility/2006" xmlns:p14="http://schemas.microsoft.com/office/powerpoint/2010/main">
    <mc:Choice Requires="p14">
      <p:transition spd="slow" p14:dur="20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4"/>
                                        </p:tgtEl>
                                      </p:cBhvr>
                                      <p:by x="150000" y="150000"/>
                                    </p:animScale>
                                  </p:childTnLst>
                                </p:cTn>
                              </p:par>
                            </p:childTnLst>
                          </p:cTn>
                        </p:par>
                        <p:par>
                          <p:cTn id="7" fill="hold">
                            <p:stCondLst>
                              <p:cond delay="2000"/>
                            </p:stCondLst>
                            <p:childTnLst>
                              <p:par>
                                <p:cTn id="8" presetID="26" presetClass="entr" presetSubtype="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80">
                                          <p:stCondLst>
                                            <p:cond delay="0"/>
                                          </p:stCondLst>
                                        </p:cTn>
                                        <p:tgtEl>
                                          <p:spTgt spid="6"/>
                                        </p:tgtEl>
                                      </p:cBhvr>
                                    </p:animEffect>
                                    <p:anim calcmode="lin" valueType="num">
                                      <p:cBhvr>
                                        <p:cTn id="11"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6" dur="26">
                                          <p:stCondLst>
                                            <p:cond delay="650"/>
                                          </p:stCondLst>
                                        </p:cTn>
                                        <p:tgtEl>
                                          <p:spTgt spid="6"/>
                                        </p:tgtEl>
                                      </p:cBhvr>
                                      <p:to x="100000" y="60000"/>
                                    </p:animScale>
                                    <p:animScale>
                                      <p:cBhvr>
                                        <p:cTn id="17" dur="166" decel="50000">
                                          <p:stCondLst>
                                            <p:cond delay="676"/>
                                          </p:stCondLst>
                                        </p:cTn>
                                        <p:tgtEl>
                                          <p:spTgt spid="6"/>
                                        </p:tgtEl>
                                      </p:cBhvr>
                                      <p:to x="100000" y="100000"/>
                                    </p:animScale>
                                    <p:animScale>
                                      <p:cBhvr>
                                        <p:cTn id="18" dur="26">
                                          <p:stCondLst>
                                            <p:cond delay="1312"/>
                                          </p:stCondLst>
                                        </p:cTn>
                                        <p:tgtEl>
                                          <p:spTgt spid="6"/>
                                        </p:tgtEl>
                                      </p:cBhvr>
                                      <p:to x="100000" y="80000"/>
                                    </p:animScale>
                                    <p:animScale>
                                      <p:cBhvr>
                                        <p:cTn id="19" dur="166" decel="50000">
                                          <p:stCondLst>
                                            <p:cond delay="1338"/>
                                          </p:stCondLst>
                                        </p:cTn>
                                        <p:tgtEl>
                                          <p:spTgt spid="6"/>
                                        </p:tgtEl>
                                      </p:cBhvr>
                                      <p:to x="100000" y="100000"/>
                                    </p:animScale>
                                    <p:animScale>
                                      <p:cBhvr>
                                        <p:cTn id="20" dur="26">
                                          <p:stCondLst>
                                            <p:cond delay="1642"/>
                                          </p:stCondLst>
                                        </p:cTn>
                                        <p:tgtEl>
                                          <p:spTgt spid="6"/>
                                        </p:tgtEl>
                                      </p:cBhvr>
                                      <p:to x="100000" y="90000"/>
                                    </p:animScale>
                                    <p:animScale>
                                      <p:cBhvr>
                                        <p:cTn id="21" dur="166" decel="50000">
                                          <p:stCondLst>
                                            <p:cond delay="1668"/>
                                          </p:stCondLst>
                                        </p:cTn>
                                        <p:tgtEl>
                                          <p:spTgt spid="6"/>
                                        </p:tgtEl>
                                      </p:cBhvr>
                                      <p:to x="100000" y="100000"/>
                                    </p:animScale>
                                    <p:animScale>
                                      <p:cBhvr>
                                        <p:cTn id="22" dur="26">
                                          <p:stCondLst>
                                            <p:cond delay="1808"/>
                                          </p:stCondLst>
                                        </p:cTn>
                                        <p:tgtEl>
                                          <p:spTgt spid="6"/>
                                        </p:tgtEl>
                                      </p:cBhvr>
                                      <p:to x="100000" y="95000"/>
                                    </p:animScale>
                                    <p:animScale>
                                      <p:cBhvr>
                                        <p:cTn id="23"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รูปภาพ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391069"/>
            <a:ext cx="4051393" cy="6093295"/>
          </a:xfrm>
          <a:prstGeom prst="rect">
            <a:avLst/>
          </a:prstGeom>
        </p:spPr>
      </p:pic>
      <p:sp>
        <p:nvSpPr>
          <p:cNvPr id="7" name="ชื่อเรื่อง 5"/>
          <p:cNvSpPr>
            <a:spLocks noGrp="1"/>
          </p:cNvSpPr>
          <p:nvPr>
            <p:ph type="ctrTitle"/>
          </p:nvPr>
        </p:nvSpPr>
        <p:spPr>
          <a:xfrm>
            <a:off x="5082557" y="2247007"/>
            <a:ext cx="3731414" cy="1470025"/>
          </a:xfrm>
        </p:spPr>
        <p:txBody>
          <a:bodyPr>
            <a:normAutofit/>
          </a:bodyPr>
          <a:lstStyle/>
          <a:p>
            <a:r>
              <a:rPr lang="th-TH" sz="5400" dirty="0" smtClean="0">
                <a:solidFill>
                  <a:srgbClr val="00B050"/>
                </a:solidFill>
                <a:latin typeface="TH Sarabun New" panose="020B0500040200020003" pitchFamily="34" charset="-34"/>
                <a:cs typeface="TH Sarabun New" panose="020B0500040200020003" pitchFamily="34" charset="-34"/>
              </a:rPr>
              <a:t>เห็ดหูหนูขาว</a:t>
            </a:r>
            <a:endParaRPr lang="th-TH" sz="5400" dirty="0">
              <a:solidFill>
                <a:srgbClr val="00B050"/>
              </a:solidFill>
              <a:latin typeface="TH Sarabun New" panose="020B0500040200020003" pitchFamily="34" charset="-34"/>
              <a:cs typeface="TH Sarabun New" panose="020B0500040200020003" pitchFamily="34" charset="-34"/>
            </a:endParaRPr>
          </a:p>
        </p:txBody>
      </p:sp>
      <p:sp>
        <p:nvSpPr>
          <p:cNvPr id="4" name="สี่เหลี่ยมผืนผ้า 3"/>
          <p:cNvSpPr/>
          <p:nvPr/>
        </p:nvSpPr>
        <p:spPr>
          <a:xfrm>
            <a:off x="4551288" y="5239814"/>
            <a:ext cx="4427984" cy="1261884"/>
          </a:xfrm>
          <a:prstGeom prst="rect">
            <a:avLst/>
          </a:prstGeom>
        </p:spPr>
        <p:txBody>
          <a:bodyPr wrap="square">
            <a:spAutoFit/>
          </a:bodyPr>
          <a:lstStyle/>
          <a:p>
            <a:pPr algn="ctr"/>
            <a:r>
              <a:rPr lang="th-TH" dirty="0" smtClean="0"/>
              <a:t> </a:t>
            </a:r>
            <a:r>
              <a:rPr lang="th-TH" dirty="0" smtClean="0">
                <a:latin typeface="TH Sarabun New" panose="020B0500040200020003" pitchFamily="34" charset="-34"/>
                <a:cs typeface="TH Sarabun New" panose="020B0500040200020003" pitchFamily="34" charset="-34"/>
              </a:rPr>
              <a:t>ชื่อภาษาอังกฤษว่า </a:t>
            </a:r>
            <a:r>
              <a:rPr lang="en-US" sz="2400" dirty="0" err="1" smtClean="0">
                <a:latin typeface="TH Sarabun New" panose="020B0500040200020003" pitchFamily="34" charset="-34"/>
                <a:cs typeface="TH Sarabun New" panose="020B0500040200020003" pitchFamily="34" charset="-34"/>
              </a:rPr>
              <a:t>Tremella</a:t>
            </a:r>
            <a:r>
              <a:rPr lang="en-US" sz="2400" dirty="0" smtClean="0">
                <a:latin typeface="TH Sarabun New" panose="020B0500040200020003" pitchFamily="34" charset="-34"/>
                <a:cs typeface="TH Sarabun New" panose="020B0500040200020003" pitchFamily="34" charset="-34"/>
              </a:rPr>
              <a:t> Mushroom, </a:t>
            </a:r>
            <a:r>
              <a:rPr lang="en-US" sz="2400" dirty="0" err="1" smtClean="0">
                <a:latin typeface="TH Sarabun New" panose="020B0500040200020003" pitchFamily="34" charset="-34"/>
                <a:cs typeface="TH Sarabun New" panose="020B0500040200020003" pitchFamily="34" charset="-34"/>
              </a:rPr>
              <a:t>Tremella</a:t>
            </a:r>
            <a:r>
              <a:rPr lang="en-US" sz="2400" dirty="0" smtClean="0">
                <a:latin typeface="TH Sarabun New" panose="020B0500040200020003" pitchFamily="34" charset="-34"/>
                <a:cs typeface="TH Sarabun New" panose="020B0500040200020003" pitchFamily="34" charset="-34"/>
              </a:rPr>
              <a:t> </a:t>
            </a:r>
            <a:r>
              <a:rPr lang="en-US" sz="2400" dirty="0" err="1" smtClean="0">
                <a:latin typeface="TH Sarabun New" panose="020B0500040200020003" pitchFamily="34" charset="-34"/>
                <a:cs typeface="TH Sarabun New" panose="020B0500040200020003" pitchFamily="34" charset="-34"/>
              </a:rPr>
              <a:t>Fuciformis</a:t>
            </a:r>
            <a:r>
              <a:rPr lang="en-US" sz="2400" dirty="0" smtClean="0">
                <a:latin typeface="TH Sarabun New" panose="020B0500040200020003" pitchFamily="34" charset="-34"/>
                <a:cs typeface="TH Sarabun New" panose="020B0500040200020003" pitchFamily="34" charset="-34"/>
              </a:rPr>
              <a:t> Mushroom ( White Jelly Fungus )</a:t>
            </a:r>
            <a:endParaRPr lang="th-TH" sz="2400" dirty="0">
              <a:latin typeface="TH Sarabun New" panose="020B0500040200020003" pitchFamily="34" charset="-34"/>
              <a:cs typeface="TH Sarabun New" panose="020B0500040200020003" pitchFamily="34" charset="-34"/>
            </a:endParaRPr>
          </a:p>
        </p:txBody>
      </p:sp>
      <p:sp>
        <p:nvSpPr>
          <p:cNvPr id="2" name="สี่เหลี่ยมผืนผ้า 1"/>
          <p:cNvSpPr/>
          <p:nvPr/>
        </p:nvSpPr>
        <p:spPr>
          <a:xfrm>
            <a:off x="4551288" y="3284984"/>
            <a:ext cx="4625063" cy="523220"/>
          </a:xfrm>
          <a:prstGeom prst="rect">
            <a:avLst/>
          </a:prstGeom>
        </p:spPr>
        <p:txBody>
          <a:bodyPr wrap="square">
            <a:spAutoFit/>
          </a:bodyPr>
          <a:lstStyle/>
          <a:p>
            <a:r>
              <a:rPr lang="th-TH" dirty="0" smtClean="0">
                <a:latin typeface="TH Sarabun New" panose="020B0500040200020003" pitchFamily="34" charset="-34"/>
                <a:cs typeface="TH Sarabun New" panose="020B0500040200020003" pitchFamily="34" charset="-34"/>
              </a:rPr>
              <a:t>ชื่อวิทยาศาสตร์ว่า </a:t>
            </a:r>
            <a:r>
              <a:rPr lang="en-US" sz="2000" dirty="0" err="1" smtClean="0">
                <a:latin typeface="TH Sarabun New" panose="020B0500040200020003" pitchFamily="34" charset="-34"/>
                <a:cs typeface="TH Sarabun New" panose="020B0500040200020003" pitchFamily="34" charset="-34"/>
              </a:rPr>
              <a:t>Tremella</a:t>
            </a:r>
            <a:r>
              <a:rPr lang="en-US" sz="2000" dirty="0" smtClean="0">
                <a:latin typeface="TH Sarabun New" panose="020B0500040200020003" pitchFamily="34" charset="-34"/>
                <a:cs typeface="TH Sarabun New" panose="020B0500040200020003" pitchFamily="34" charset="-34"/>
              </a:rPr>
              <a:t> </a:t>
            </a:r>
            <a:r>
              <a:rPr lang="en-US" sz="2000" dirty="0" err="1" smtClean="0">
                <a:latin typeface="TH Sarabun New" panose="020B0500040200020003" pitchFamily="34" charset="-34"/>
                <a:cs typeface="TH Sarabun New" panose="020B0500040200020003" pitchFamily="34" charset="-34"/>
              </a:rPr>
              <a:t>fuciformis</a:t>
            </a:r>
            <a:r>
              <a:rPr lang="en-US" sz="2000" dirty="0" smtClean="0">
                <a:latin typeface="TH Sarabun New" panose="020B0500040200020003" pitchFamily="34" charset="-34"/>
                <a:cs typeface="TH Sarabun New" panose="020B0500040200020003" pitchFamily="34" charset="-34"/>
              </a:rPr>
              <a:t> </a:t>
            </a:r>
            <a:r>
              <a:rPr lang="en-US" sz="2000" dirty="0" err="1" smtClean="0">
                <a:latin typeface="TH Sarabun New" panose="020B0500040200020003" pitchFamily="34" charset="-34"/>
                <a:cs typeface="TH Sarabun New" panose="020B0500040200020003" pitchFamily="34" charset="-34"/>
              </a:rPr>
              <a:t>Berk</a:t>
            </a:r>
            <a:endParaRPr lang="th-TH" sz="2000" dirty="0">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75541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สี่เหลี่ยมผืนผ้า 1"/>
          <p:cNvSpPr/>
          <p:nvPr/>
        </p:nvSpPr>
        <p:spPr>
          <a:xfrm>
            <a:off x="3995936" y="1467455"/>
            <a:ext cx="4572000" cy="3539430"/>
          </a:xfrm>
          <a:prstGeom prst="rect">
            <a:avLst/>
          </a:prstGeom>
        </p:spPr>
        <p:txBody>
          <a:bodyPr>
            <a:spAutoFit/>
          </a:bodyPr>
          <a:lstStyle/>
          <a:p>
            <a:pPr algn="thaiDist"/>
            <a:r>
              <a:rPr lang="th-TH" b="1" dirty="0" smtClean="0">
                <a:latin typeface="TH Sarabun New" panose="020B0500040200020003" pitchFamily="34" charset="-34"/>
                <a:cs typeface="TH Sarabun New" panose="020B0500040200020003" pitchFamily="34" charset="-34"/>
              </a:rPr>
              <a:t>เห็ด</a:t>
            </a:r>
            <a:r>
              <a:rPr lang="th-TH" b="1" dirty="0">
                <a:latin typeface="TH Sarabun New" panose="020B0500040200020003" pitchFamily="34" charset="-34"/>
                <a:cs typeface="TH Sarabun New" panose="020B0500040200020003" pitchFamily="34" charset="-34"/>
              </a:rPr>
              <a:t>หูหนู</a:t>
            </a:r>
            <a:r>
              <a:rPr lang="th-TH" b="1" dirty="0" smtClean="0">
                <a:latin typeface="TH Sarabun New" panose="020B0500040200020003" pitchFamily="34" charset="-34"/>
                <a:cs typeface="TH Sarabun New" panose="020B0500040200020003" pitchFamily="34" charset="-34"/>
              </a:rPr>
              <a:t>ขาว </a:t>
            </a:r>
            <a:r>
              <a:rPr lang="th-TH" dirty="0" smtClean="0">
                <a:latin typeface="TH Sarabun New" panose="020B0500040200020003" pitchFamily="34" charset="-34"/>
                <a:cs typeface="TH Sarabun New" panose="020B0500040200020003" pitchFamily="34" charset="-34"/>
              </a:rPr>
              <a:t>ขึ้น</a:t>
            </a:r>
            <a:r>
              <a:rPr lang="th-TH" dirty="0">
                <a:latin typeface="TH Sarabun New" panose="020B0500040200020003" pitchFamily="34" charset="-34"/>
                <a:cs typeface="TH Sarabun New" panose="020B0500040200020003" pitchFamily="34" charset="-34"/>
              </a:rPr>
              <a:t>รวมกันเป็นกลุ่มก้อนติดกัน มีดอกบางสีขาวใส รูปร่างแตกต่างกันหลายแบบ เช่นเหมือนใบหู กลีบดอกไม้ และภาชนะ มีทั้งแบบหมวกบานใหญ่และแบบหมวกบานฝอย คล้าย</a:t>
            </a:r>
            <a:r>
              <a:rPr lang="th-TH" dirty="0" err="1">
                <a:latin typeface="TH Sarabun New" panose="020B0500040200020003" pitchFamily="34" charset="-34"/>
                <a:cs typeface="TH Sarabun New" panose="020B0500040200020003" pitchFamily="34" charset="-34"/>
              </a:rPr>
              <a:t>แมงกระพรุน</a:t>
            </a:r>
            <a:r>
              <a:rPr lang="th-TH" dirty="0">
                <a:latin typeface="TH Sarabun New" panose="020B0500040200020003" pitchFamily="34" charset="-34"/>
                <a:cs typeface="TH Sarabun New" panose="020B0500040200020003" pitchFamily="34" charset="-34"/>
              </a:rPr>
              <a:t> ดอกเห็ดมีลักษณะคล้ายวุ้น อ่อนนุ่ม ขอบหยักย่น เป็นคลื่น อยู่รวมกันเป็นกลุ่ม ดอกแห้งสีขาวอมเหลือง รสหวาน เนื้อนุ่มกว่าเห็ดหูหนูสีน้ำตาล</a:t>
            </a:r>
          </a:p>
        </p:txBody>
      </p:sp>
      <p:pic>
        <p:nvPicPr>
          <p:cNvPr id="6" name="รูปภาพ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3978" y="908720"/>
            <a:ext cx="3096344" cy="4656900"/>
          </a:xfrm>
          <a:prstGeom prst="rect">
            <a:avLst/>
          </a:prstGeom>
        </p:spPr>
      </p:pic>
      <p:sp>
        <p:nvSpPr>
          <p:cNvPr id="3" name="สี่เหลี่ยมผืนผ้า 2"/>
          <p:cNvSpPr/>
          <p:nvPr/>
        </p:nvSpPr>
        <p:spPr>
          <a:xfrm>
            <a:off x="896510" y="5990870"/>
            <a:ext cx="7992888" cy="400110"/>
          </a:xfrm>
          <a:prstGeom prst="rect">
            <a:avLst/>
          </a:prstGeom>
        </p:spPr>
        <p:txBody>
          <a:bodyPr wrap="square">
            <a:spAutoFit/>
          </a:bodyPr>
          <a:lstStyle/>
          <a:p>
            <a:pPr algn="r"/>
            <a:r>
              <a:rPr lang="th-TH" sz="2000" dirty="0" smtClean="0">
                <a:latin typeface="TH Sarabun New" panose="020B0500040200020003" pitchFamily="34" charset="-34"/>
                <a:cs typeface="TH Sarabun New" panose="020B0500040200020003" pitchFamily="34" charset="-34"/>
              </a:rPr>
              <a:t>แหล่งที่มาข้อมูล </a:t>
            </a:r>
            <a:r>
              <a:rPr lang="en-US" sz="2000" dirty="0" smtClean="0">
                <a:latin typeface="TH Sarabun New" panose="020B0500040200020003" pitchFamily="34" charset="-34"/>
                <a:cs typeface="TH Sarabun New" panose="020B0500040200020003" pitchFamily="34" charset="-34"/>
              </a:rPr>
              <a:t>:http://www.bedo.or.th/lcdb/biodiversity/view3.aspx</a:t>
            </a:r>
            <a:r>
              <a:rPr lang="en-US" sz="2000" dirty="0">
                <a:latin typeface="TH Sarabun New" panose="020B0500040200020003" pitchFamily="34" charset="-34"/>
                <a:cs typeface="TH Sarabun New" panose="020B0500040200020003" pitchFamily="34" charset="-34"/>
              </a:rPr>
              <a:t>?id=9228</a:t>
            </a:r>
            <a:endParaRPr lang="th-TH" sz="2000" dirty="0">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227145546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สี่เหลี่ยมผืนผ้า 5"/>
          <p:cNvSpPr/>
          <p:nvPr/>
        </p:nvSpPr>
        <p:spPr>
          <a:xfrm>
            <a:off x="395536" y="5964967"/>
            <a:ext cx="8496943" cy="738664"/>
          </a:xfrm>
          <a:prstGeom prst="rect">
            <a:avLst/>
          </a:prstGeom>
        </p:spPr>
        <p:txBody>
          <a:bodyPr wrap="square">
            <a:spAutoFit/>
          </a:bodyPr>
          <a:lstStyle/>
          <a:p>
            <a:pPr algn="r"/>
            <a:r>
              <a:rPr lang="th-TH" sz="2400" dirty="0" smtClean="0">
                <a:latin typeface="TH Sarabun New" panose="020B0500040200020003" pitchFamily="34" charset="-34"/>
                <a:cs typeface="TH Sarabun New" panose="020B0500040200020003" pitchFamily="34" charset="-34"/>
                <a:hlinkClick r:id="rId2"/>
              </a:rPr>
              <a:t>แหล่งข้อมูล</a:t>
            </a:r>
            <a:r>
              <a:rPr lang="en-US" sz="2400" dirty="0" smtClean="0">
                <a:latin typeface="TH Sarabun New" panose="020B0500040200020003" pitchFamily="34" charset="-34"/>
                <a:cs typeface="TH Sarabun New" panose="020B0500040200020003" pitchFamily="34" charset="-34"/>
              </a:rPr>
              <a:t>    </a:t>
            </a:r>
          </a:p>
          <a:p>
            <a:pPr algn="r"/>
            <a:r>
              <a:rPr lang="en-US" sz="1800" dirty="0" smtClean="0">
                <a:latin typeface="TH Sarabun New" panose="020B0500040200020003" pitchFamily="34" charset="-34"/>
                <a:cs typeface="TH Sarabun New" panose="020B0500040200020003" pitchFamily="34" charset="-34"/>
              </a:rPr>
              <a:t>http</a:t>
            </a:r>
            <a:r>
              <a:rPr lang="en-US" sz="1800" dirty="0">
                <a:latin typeface="TH Sarabun New" panose="020B0500040200020003" pitchFamily="34" charset="-34"/>
                <a:cs typeface="TH Sarabun New" panose="020B0500040200020003" pitchFamily="34" charset="-34"/>
              </a:rPr>
              <a:t>://smonpaiasia.blogspot.com/2016/04/ear-mushroom-white-jelly-mushroom.html</a:t>
            </a:r>
            <a:endParaRPr lang="th-TH" sz="1800" dirty="0">
              <a:latin typeface="TH Sarabun New" panose="020B0500040200020003" pitchFamily="34" charset="-34"/>
              <a:cs typeface="TH Sarabun New" panose="020B0500040200020003" pitchFamily="34" charset="-34"/>
            </a:endParaRPr>
          </a:p>
        </p:txBody>
      </p:sp>
      <p:sp>
        <p:nvSpPr>
          <p:cNvPr id="7" name="สี่เหลี่ยมผืนผ้า 6"/>
          <p:cNvSpPr/>
          <p:nvPr/>
        </p:nvSpPr>
        <p:spPr>
          <a:xfrm>
            <a:off x="3707904" y="332656"/>
            <a:ext cx="4825577" cy="5632311"/>
          </a:xfrm>
          <a:prstGeom prst="rect">
            <a:avLst/>
          </a:prstGeom>
        </p:spPr>
        <p:txBody>
          <a:bodyPr wrap="square">
            <a:spAutoFit/>
          </a:bodyPr>
          <a:lstStyle/>
          <a:p>
            <a:pPr algn="thaiDist"/>
            <a:r>
              <a:rPr lang="th-TH" sz="2400" dirty="0"/>
              <a:t> </a:t>
            </a:r>
            <a:br>
              <a:rPr lang="th-TH" sz="2400" dirty="0"/>
            </a:br>
            <a:r>
              <a:rPr lang="th-TH" sz="2400" dirty="0"/>
              <a:t>        </a:t>
            </a:r>
            <a:r>
              <a:rPr lang="th-TH" sz="2400" dirty="0">
                <a:latin typeface="TH Sarabun New" panose="020B0500040200020003" pitchFamily="34" charset="-34"/>
                <a:cs typeface="TH Sarabun New" panose="020B0500040200020003" pitchFamily="34" charset="-34"/>
              </a:rPr>
              <a:t> ได้ถูกยกให้เป็น สุดยอดของเห็ด อีกชนิดหนึ่ง ซึ่งสมัยก่อน ในสภาพแวดล้อม ตามธรรมชาติ เห็ดชนิดนี้ จะพบได้น้อยมาก และมีราคาสูง จึงเป็นอาหารบำรุง สำหรับผู้ที่มีฐานะ ร่ำรวยเท่านั้น แต่ในปัจจุบัน ได้มีการพัฒนา ระบบการเพาะเห็ด หูหนูขาวมากขึ้น จึงทำให้ราคาถูกลง และสามารถหาซื้อได้ง่าย ในช่วงสมัยของราชวงศ์ชิง ได้มีการระบาด ของวัณโรคอย่างหนัก ผู้ป่วยที่ได้รับเชื้อ จะมีอาการเป็นไข้ ไอแห้งๆ และมีเสมหะปนเลือด จึงได้มีการใช้เห็ดชนิดนี้ ในการบำรุงรักษา เสริมกับยารักษาโรค ซึ่งได้ผลในการรักษา และช่วยให้อาการ ดีขึ้นเป็นอย่างมาก จากการค้นคว้าวิจัย ด้วยเทคโนโลยีสมัยใหม่ พบว่า ในเห็ดหูหนูขาวนั้น มีส่วนประกอบของ โปรตีน น้ำตาล ไขมัน ไฟเบอร์ </a:t>
            </a:r>
            <a:r>
              <a:rPr lang="th-TH" sz="2400" dirty="0" err="1">
                <a:latin typeface="TH Sarabun New" panose="020B0500040200020003" pitchFamily="34" charset="-34"/>
                <a:cs typeface="TH Sarabun New" panose="020B0500040200020003" pitchFamily="34" charset="-34"/>
              </a:rPr>
              <a:t>กรดอะ</a:t>
            </a:r>
            <a:r>
              <a:rPr lang="th-TH" sz="2400" dirty="0">
                <a:latin typeface="TH Sarabun New" panose="020B0500040200020003" pitchFamily="34" charset="-34"/>
                <a:cs typeface="TH Sarabun New" panose="020B0500040200020003" pitchFamily="34" charset="-34"/>
              </a:rPr>
              <a:t>มิโน วิตามิน และสารจำเป็นต่างๆ ของร่างกาย รวมทั้งมีน้ำมันยาง อย่างอุดมสมบูรณ์อีกด้วย</a:t>
            </a:r>
          </a:p>
        </p:txBody>
      </p:sp>
      <p:sp>
        <p:nvSpPr>
          <p:cNvPr id="10" name="สี่เหลี่ยมผืนผ้า 9"/>
          <p:cNvSpPr/>
          <p:nvPr/>
        </p:nvSpPr>
        <p:spPr>
          <a:xfrm>
            <a:off x="1259632" y="620688"/>
            <a:ext cx="1616148" cy="584775"/>
          </a:xfrm>
          <a:prstGeom prst="rect">
            <a:avLst/>
          </a:prstGeom>
        </p:spPr>
        <p:txBody>
          <a:bodyPr wrap="none">
            <a:spAutoFit/>
          </a:bodyPr>
          <a:lstStyle/>
          <a:p>
            <a:r>
              <a:rPr lang="th-TH" sz="3200" b="1" dirty="0">
                <a:latin typeface="TH Sarabun New" panose="020B0500040200020003" pitchFamily="34" charset="-34"/>
                <a:cs typeface="TH Sarabun New" panose="020B0500040200020003" pitchFamily="34" charset="-34"/>
              </a:rPr>
              <a:t>เห็ดหูหนูขาว</a:t>
            </a:r>
          </a:p>
        </p:txBody>
      </p:sp>
      <p:pic>
        <p:nvPicPr>
          <p:cNvPr id="11" name="รูปภาพ 10"/>
          <p:cNvPicPr>
            <a:picLocks noGrp="1" noChangeAspect="1"/>
          </p:cNvPicPr>
          <p:nvPr isPhoto="1"/>
        </p:nvPicPr>
        <p:blipFill>
          <a:blip r:embed="rId3" cstate="print">
            <a:extLst>
              <a:ext uri="{28A0092B-C50C-407E-A947-70E740481C1C}">
                <a14:useLocalDpi xmlns:a14="http://schemas.microsoft.com/office/drawing/2010/main" val="0"/>
              </a:ext>
            </a:extLst>
          </a:blip>
          <a:stretch>
            <a:fillRect/>
          </a:stretch>
        </p:blipFill>
        <p:spPr>
          <a:xfrm>
            <a:off x="395536" y="1412776"/>
            <a:ext cx="2976795" cy="4477099"/>
          </a:xfrm>
          <a:prstGeom prst="rect">
            <a:avLst/>
          </a:prstGeom>
          <a:noFill/>
          <a:ln>
            <a:noFill/>
          </a:ln>
        </p:spPr>
      </p:pic>
    </p:spTree>
    <p:extLst>
      <p:ext uri="{BB962C8B-B14F-4D97-AF65-F5344CB8AC3E}">
        <p14:creationId xmlns:p14="http://schemas.microsoft.com/office/powerpoint/2010/main" val="334046519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รูปภาพ 1"/>
          <p:cNvPicPr>
            <a:picLocks noGrp="1" noChangeAspect="1"/>
          </p:cNvPicPr>
          <p:nvPr isPhoto="1"/>
        </p:nvPicPr>
        <p:blipFill>
          <a:blip r:embed="rId2" cstate="print">
            <a:extLst>
              <a:ext uri="{28A0092B-C50C-407E-A947-70E740481C1C}">
                <a14:useLocalDpi xmlns:a14="http://schemas.microsoft.com/office/drawing/2010/main" val="0"/>
              </a:ext>
            </a:extLst>
          </a:blip>
          <a:stretch>
            <a:fillRect/>
          </a:stretch>
        </p:blipFill>
        <p:spPr>
          <a:xfrm>
            <a:off x="1007602" y="1373860"/>
            <a:ext cx="3240361" cy="4873503"/>
          </a:xfrm>
          <a:prstGeom prst="rect">
            <a:avLst/>
          </a:prstGeom>
          <a:noFill/>
          <a:ln>
            <a:noFill/>
          </a:ln>
        </p:spPr>
      </p:pic>
      <p:pic>
        <p:nvPicPr>
          <p:cNvPr id="3" name="รูปภาพ 2"/>
          <p:cNvPicPr>
            <a:picLocks noGrp="1" noChangeAspect="1"/>
          </p:cNvPicPr>
          <p:nvPr isPhoto="1"/>
        </p:nvPicPr>
        <p:blipFill>
          <a:blip r:embed="rId3" cstate="print">
            <a:extLst>
              <a:ext uri="{28A0092B-C50C-407E-A947-70E740481C1C}">
                <a14:useLocalDpi xmlns:a14="http://schemas.microsoft.com/office/drawing/2010/main" val="0"/>
              </a:ext>
            </a:extLst>
          </a:blip>
          <a:stretch>
            <a:fillRect/>
          </a:stretch>
        </p:blipFill>
        <p:spPr>
          <a:xfrm>
            <a:off x="4716018" y="3557362"/>
            <a:ext cx="4065210" cy="2702933"/>
          </a:xfrm>
          <a:prstGeom prst="rect">
            <a:avLst/>
          </a:prstGeom>
          <a:noFill/>
          <a:ln>
            <a:noFill/>
          </a:ln>
        </p:spPr>
      </p:pic>
      <p:pic>
        <p:nvPicPr>
          <p:cNvPr id="4" name="รูปภาพ 3"/>
          <p:cNvPicPr>
            <a:picLocks noGrp="1" noChangeAspect="1"/>
          </p:cNvPicPr>
          <p:nvPr isPhoto="1"/>
        </p:nvPicPr>
        <p:blipFill>
          <a:blip r:embed="rId4" cstate="print">
            <a:extLst>
              <a:ext uri="{28A0092B-C50C-407E-A947-70E740481C1C}">
                <a14:useLocalDpi xmlns:a14="http://schemas.microsoft.com/office/drawing/2010/main" val="0"/>
              </a:ext>
            </a:extLst>
          </a:blip>
          <a:stretch>
            <a:fillRect/>
          </a:stretch>
        </p:blipFill>
        <p:spPr>
          <a:xfrm>
            <a:off x="4716017" y="692697"/>
            <a:ext cx="4086352" cy="2807748"/>
          </a:xfrm>
          <a:prstGeom prst="rect">
            <a:avLst/>
          </a:prstGeom>
          <a:noFill/>
          <a:ln>
            <a:noFill/>
          </a:ln>
        </p:spPr>
      </p:pic>
      <p:sp>
        <p:nvSpPr>
          <p:cNvPr id="5" name="สี่เหลี่ยมผืนผ้า 4"/>
          <p:cNvSpPr/>
          <p:nvPr/>
        </p:nvSpPr>
        <p:spPr>
          <a:xfrm>
            <a:off x="827583" y="432684"/>
            <a:ext cx="3600401" cy="954107"/>
          </a:xfrm>
          <a:prstGeom prst="rect">
            <a:avLst/>
          </a:prstGeom>
        </p:spPr>
        <p:txBody>
          <a:bodyPr wrap="square">
            <a:spAutoFit/>
          </a:bodyPr>
          <a:lstStyle/>
          <a:p>
            <a:r>
              <a:rPr lang="th-TH" b="1" dirty="0" smtClean="0">
                <a:latin typeface="TH Sarabun New" panose="020B0500040200020003" pitchFamily="34" charset="-34"/>
                <a:cs typeface="TH Sarabun New" panose="020B0500040200020003" pitchFamily="34" charset="-34"/>
              </a:rPr>
              <a:t>สภาพที่อยู่อาศัย   </a:t>
            </a:r>
            <a:r>
              <a:rPr lang="th-TH" dirty="0" smtClean="0">
                <a:latin typeface="TH Sarabun New" panose="020B0500040200020003" pitchFamily="34" charset="-34"/>
                <a:cs typeface="TH Sarabun New" panose="020B0500040200020003" pitchFamily="34" charset="-34"/>
              </a:rPr>
              <a:t>พบบนขอนไม้ หรือต้นไม้</a:t>
            </a:r>
            <a:endParaRPr lang="th-TH" dirty="0">
              <a:latin typeface="TH Sarabun New" panose="020B0500040200020003" pitchFamily="34" charset="-34"/>
              <a:cs typeface="TH Sarabun New" panose="020B0500040200020003" pitchFamily="34" charset="-34"/>
            </a:endParaRPr>
          </a:p>
        </p:txBody>
      </p:sp>
      <p:sp>
        <p:nvSpPr>
          <p:cNvPr id="6" name="สี่เหลี่ยมผืนผ้า 5"/>
          <p:cNvSpPr/>
          <p:nvPr/>
        </p:nvSpPr>
        <p:spPr>
          <a:xfrm>
            <a:off x="2483768" y="6237312"/>
            <a:ext cx="6408711" cy="461665"/>
          </a:xfrm>
          <a:prstGeom prst="rect">
            <a:avLst/>
          </a:prstGeom>
        </p:spPr>
        <p:txBody>
          <a:bodyPr wrap="square">
            <a:spAutoFit/>
          </a:bodyPr>
          <a:lstStyle/>
          <a:p>
            <a:pPr algn="r"/>
            <a:r>
              <a:rPr lang="th-TH" sz="2400" dirty="0" smtClean="0">
                <a:latin typeface="TH Sarabun New" panose="020B0500040200020003" pitchFamily="34" charset="-34"/>
                <a:cs typeface="TH Sarabun New" panose="020B0500040200020003" pitchFamily="34" charset="-34"/>
                <a:hlinkClick r:id="rId5"/>
              </a:rPr>
              <a:t>แหล่งข้อมูล</a:t>
            </a:r>
            <a:r>
              <a:rPr lang="en-US" sz="2400" dirty="0" smtClean="0">
                <a:latin typeface="TH Sarabun New" panose="020B0500040200020003" pitchFamily="34" charset="-34"/>
                <a:cs typeface="TH Sarabun New" panose="020B0500040200020003" pitchFamily="34" charset="-34"/>
              </a:rPr>
              <a:t>    biodiversity.forest.go.th › </a:t>
            </a:r>
            <a:r>
              <a:rPr lang="th-TH" sz="2400" dirty="0" smtClean="0">
                <a:latin typeface="TH Sarabun New" panose="020B0500040200020003" pitchFamily="34" charset="-34"/>
                <a:cs typeface="TH Sarabun New" panose="020B0500040200020003" pitchFamily="34" charset="-34"/>
              </a:rPr>
              <a:t>เห็ดรา</a:t>
            </a:r>
            <a:endParaRPr lang="th-TH" sz="2400" dirty="0">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2362594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รูปภาพ 1"/>
          <p:cNvPicPr>
            <a:picLocks noGrp="1" noChangeAspect="1"/>
          </p:cNvPicPr>
          <p:nvPr isPhoto="1"/>
        </p:nvPicPr>
        <p:blipFill>
          <a:blip r:embed="rId2" cstate="print">
            <a:extLst>
              <a:ext uri="{28A0092B-C50C-407E-A947-70E740481C1C}">
                <a14:useLocalDpi xmlns:a14="http://schemas.microsoft.com/office/drawing/2010/main" val="0"/>
              </a:ext>
            </a:extLst>
          </a:blip>
          <a:stretch>
            <a:fillRect/>
          </a:stretch>
        </p:blipFill>
        <p:spPr>
          <a:xfrm>
            <a:off x="609343" y="614711"/>
            <a:ext cx="3530609" cy="5310035"/>
          </a:xfrm>
          <a:prstGeom prst="rect">
            <a:avLst/>
          </a:prstGeom>
          <a:noFill/>
          <a:ln>
            <a:noFill/>
          </a:ln>
        </p:spPr>
      </p:pic>
      <p:pic>
        <p:nvPicPr>
          <p:cNvPr id="3" name="รูปภาพ 2"/>
          <p:cNvPicPr>
            <a:picLocks noGrp="1" noChangeAspect="1"/>
          </p:cNvPicPr>
          <p:nvPr isPhoto="1"/>
        </p:nvPicPr>
        <p:blipFill>
          <a:blip r:embed="rId3" cstate="print">
            <a:extLst>
              <a:ext uri="{28A0092B-C50C-407E-A947-70E740481C1C}">
                <a14:useLocalDpi xmlns:a14="http://schemas.microsoft.com/office/drawing/2010/main" val="0"/>
              </a:ext>
            </a:extLst>
          </a:blip>
          <a:stretch>
            <a:fillRect/>
          </a:stretch>
        </p:blipFill>
        <p:spPr>
          <a:xfrm>
            <a:off x="4555168" y="3057367"/>
            <a:ext cx="4293124" cy="2854470"/>
          </a:xfrm>
          <a:prstGeom prst="rect">
            <a:avLst/>
          </a:prstGeom>
          <a:noFill/>
          <a:ln>
            <a:noFill/>
          </a:ln>
        </p:spPr>
      </p:pic>
      <p:sp>
        <p:nvSpPr>
          <p:cNvPr id="6" name="สี่เหลี่ยมผืนผ้า 5"/>
          <p:cNvSpPr/>
          <p:nvPr/>
        </p:nvSpPr>
        <p:spPr>
          <a:xfrm>
            <a:off x="4707367" y="764704"/>
            <a:ext cx="4199440" cy="2246769"/>
          </a:xfrm>
          <a:prstGeom prst="rect">
            <a:avLst/>
          </a:prstGeom>
        </p:spPr>
        <p:txBody>
          <a:bodyPr wrap="square">
            <a:spAutoFit/>
          </a:bodyPr>
          <a:lstStyle/>
          <a:p>
            <a:pPr algn="thaiDist"/>
            <a:r>
              <a:rPr lang="th-TH" dirty="0" smtClean="0"/>
              <a:t> </a:t>
            </a:r>
            <a:r>
              <a:rPr lang="th-TH" b="1" u="sng" dirty="0" smtClean="0">
                <a:latin typeface="TH Sarabun New" panose="020B0500040200020003" pitchFamily="34" charset="-34"/>
                <a:cs typeface="TH Sarabun New" panose="020B0500040200020003" pitchFamily="34" charset="-34"/>
              </a:rPr>
              <a:t>ลักษณะ </a:t>
            </a:r>
            <a:r>
              <a:rPr lang="th-TH" b="1" dirty="0" smtClean="0">
                <a:latin typeface="TH Sarabun New" panose="020B0500040200020003" pitchFamily="34" charset="-34"/>
                <a:cs typeface="TH Sarabun New" panose="020B0500040200020003" pitchFamily="34" charset="-34"/>
              </a:rPr>
              <a:t> </a:t>
            </a:r>
            <a:r>
              <a:rPr lang="th-TH" dirty="0" smtClean="0">
                <a:latin typeface="TH Sarabun New" panose="020B0500040200020003" pitchFamily="34" charset="-34"/>
                <a:cs typeface="TH Sarabun New" panose="020B0500040200020003" pitchFamily="34" charset="-34"/>
              </a:rPr>
              <a:t>ดอกเห็ดคล้ายแผ่นวุ้น   ผิวบาง สีขาว โปร่งแสง แผ่นเห็ดเป็นคลื่น  ปลายแตกเป็นแขนง  เมื่ออายุมากขึ้นจะเพิ่มจำนวน อัดแน่นเป็นก้อนกลม  คล้ายเยลลี่ อุ้มน้ำได้ดี</a:t>
            </a:r>
            <a:endParaRPr lang="th-TH" dirty="0">
              <a:latin typeface="TH Sarabun New" panose="020B0500040200020003" pitchFamily="34" charset="-34"/>
              <a:cs typeface="TH Sarabun New" panose="020B0500040200020003" pitchFamily="34" charset="-34"/>
            </a:endParaRPr>
          </a:p>
        </p:txBody>
      </p:sp>
      <p:sp>
        <p:nvSpPr>
          <p:cNvPr id="9" name="สี่เหลี่ยมผืนผ้า 8"/>
          <p:cNvSpPr/>
          <p:nvPr/>
        </p:nvSpPr>
        <p:spPr>
          <a:xfrm>
            <a:off x="896510" y="6281461"/>
            <a:ext cx="7992888" cy="400110"/>
          </a:xfrm>
          <a:prstGeom prst="rect">
            <a:avLst/>
          </a:prstGeom>
        </p:spPr>
        <p:txBody>
          <a:bodyPr wrap="square">
            <a:spAutoFit/>
          </a:bodyPr>
          <a:lstStyle/>
          <a:p>
            <a:pPr algn="r"/>
            <a:r>
              <a:rPr lang="th-TH" sz="2000" dirty="0" smtClean="0">
                <a:latin typeface="TH Sarabun New" panose="020B0500040200020003" pitchFamily="34" charset="-34"/>
                <a:cs typeface="TH Sarabun New" panose="020B0500040200020003" pitchFamily="34" charset="-34"/>
              </a:rPr>
              <a:t>แหล่งที่มาข้อมูล </a:t>
            </a:r>
            <a:r>
              <a:rPr lang="en-US" sz="2000" dirty="0" smtClean="0">
                <a:latin typeface="TH Sarabun New" panose="020B0500040200020003" pitchFamily="34" charset="-34"/>
                <a:cs typeface="TH Sarabun New" panose="020B0500040200020003" pitchFamily="34" charset="-34"/>
              </a:rPr>
              <a:t>:http://www.bedo.or.th/lcdb/biodiversity/view3.aspx</a:t>
            </a:r>
            <a:r>
              <a:rPr lang="en-US" sz="2000" dirty="0">
                <a:latin typeface="TH Sarabun New" panose="020B0500040200020003" pitchFamily="34" charset="-34"/>
                <a:cs typeface="TH Sarabun New" panose="020B0500040200020003" pitchFamily="34" charset="-34"/>
              </a:rPr>
              <a:t>?id=9228</a:t>
            </a:r>
            <a:endParaRPr lang="th-TH" sz="2000" dirty="0">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122931322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รูปภาพ 1"/>
          <p:cNvPicPr>
            <a:picLocks noGrp="1" noChangeAspect="1"/>
          </p:cNvPicPr>
          <p:nvPr isPhoto="1"/>
        </p:nvPicPr>
        <p:blipFill>
          <a:blip r:embed="rId2" cstate="print">
            <a:extLst>
              <a:ext uri="{28A0092B-C50C-407E-A947-70E740481C1C}">
                <a14:useLocalDpi xmlns:a14="http://schemas.microsoft.com/office/drawing/2010/main" val="0"/>
              </a:ext>
            </a:extLst>
          </a:blip>
          <a:stretch>
            <a:fillRect/>
          </a:stretch>
        </p:blipFill>
        <p:spPr>
          <a:xfrm>
            <a:off x="683568" y="773564"/>
            <a:ext cx="3701859" cy="5567597"/>
          </a:xfrm>
          <a:prstGeom prst="rect">
            <a:avLst/>
          </a:prstGeom>
          <a:noFill/>
          <a:ln>
            <a:noFill/>
          </a:ln>
        </p:spPr>
      </p:pic>
      <p:pic>
        <p:nvPicPr>
          <p:cNvPr id="3" name="รูปภาพ 2"/>
          <p:cNvPicPr>
            <a:picLocks noGrp="1" noChangeAspect="1"/>
          </p:cNvPicPr>
          <p:nvPr isPhoto="1"/>
        </p:nvPicPr>
        <p:blipFill>
          <a:blip r:embed="rId3" cstate="print">
            <a:extLst>
              <a:ext uri="{28A0092B-C50C-407E-A947-70E740481C1C}">
                <a14:useLocalDpi xmlns:a14="http://schemas.microsoft.com/office/drawing/2010/main" val="0"/>
              </a:ext>
            </a:extLst>
          </a:blip>
          <a:stretch>
            <a:fillRect/>
          </a:stretch>
        </p:blipFill>
        <p:spPr>
          <a:xfrm>
            <a:off x="4716016" y="3557363"/>
            <a:ext cx="4065211" cy="2702932"/>
          </a:xfrm>
          <a:prstGeom prst="rect">
            <a:avLst/>
          </a:prstGeom>
          <a:noFill/>
          <a:ln>
            <a:noFill/>
          </a:ln>
        </p:spPr>
      </p:pic>
      <p:pic>
        <p:nvPicPr>
          <p:cNvPr id="4" name="รูปภาพ 3"/>
          <p:cNvPicPr>
            <a:picLocks noGrp="1" noChangeAspect="1"/>
          </p:cNvPicPr>
          <p:nvPr isPhoto="1"/>
        </p:nvPicPr>
        <p:blipFill>
          <a:blip r:embed="rId4" cstate="print">
            <a:extLst>
              <a:ext uri="{28A0092B-C50C-407E-A947-70E740481C1C}">
                <a14:useLocalDpi xmlns:a14="http://schemas.microsoft.com/office/drawing/2010/main" val="0"/>
              </a:ext>
            </a:extLst>
          </a:blip>
          <a:stretch>
            <a:fillRect/>
          </a:stretch>
        </p:blipFill>
        <p:spPr>
          <a:xfrm>
            <a:off x="4680299" y="735758"/>
            <a:ext cx="4122068" cy="2740737"/>
          </a:xfrm>
          <a:prstGeom prst="rect">
            <a:avLst/>
          </a:prstGeom>
          <a:noFill/>
          <a:ln>
            <a:noFill/>
          </a:ln>
        </p:spPr>
      </p:pic>
      <p:sp>
        <p:nvSpPr>
          <p:cNvPr id="5" name="สี่เหลี่ยมผืนผ้า 4"/>
          <p:cNvSpPr/>
          <p:nvPr/>
        </p:nvSpPr>
        <p:spPr>
          <a:xfrm>
            <a:off x="4794899" y="3689001"/>
            <a:ext cx="3951723" cy="523220"/>
          </a:xfrm>
          <a:prstGeom prst="rect">
            <a:avLst/>
          </a:prstGeom>
        </p:spPr>
        <p:txBody>
          <a:bodyPr wrap="none">
            <a:spAutoFit/>
          </a:bodyPr>
          <a:lstStyle/>
          <a:p>
            <a:r>
              <a:rPr lang="th-TH" dirty="0" smtClean="0">
                <a:solidFill>
                  <a:schemeClr val="bg1"/>
                </a:solidFill>
                <a:latin typeface="TH Sarabun New" panose="020B0500040200020003" pitchFamily="34" charset="-34"/>
                <a:cs typeface="TH Sarabun New" panose="020B0500040200020003" pitchFamily="34" charset="-34"/>
              </a:rPr>
              <a:t>แผ่นเห็ดเป็นคลื่น  ปลายแตกเป็นแขนง </a:t>
            </a:r>
            <a:endParaRPr lang="th-TH" dirty="0">
              <a:solidFill>
                <a:schemeClr val="bg1"/>
              </a:solidFill>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38331889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รูปภาพ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1437" y="620688"/>
            <a:ext cx="7581003" cy="5040560"/>
          </a:xfrm>
          <a:prstGeom prst="rect">
            <a:avLst/>
          </a:prstGeom>
        </p:spPr>
      </p:pic>
      <p:sp>
        <p:nvSpPr>
          <p:cNvPr id="10" name="สี่เหลี่ยมผืนผ้า 9"/>
          <p:cNvSpPr/>
          <p:nvPr/>
        </p:nvSpPr>
        <p:spPr>
          <a:xfrm>
            <a:off x="5559361" y="4604995"/>
            <a:ext cx="3096344" cy="954107"/>
          </a:xfrm>
          <a:prstGeom prst="rect">
            <a:avLst/>
          </a:prstGeom>
        </p:spPr>
        <p:txBody>
          <a:bodyPr wrap="square">
            <a:spAutoFit/>
          </a:bodyPr>
          <a:lstStyle/>
          <a:p>
            <a:r>
              <a:rPr lang="th-TH" dirty="0" smtClean="0">
                <a:solidFill>
                  <a:schemeClr val="bg1"/>
                </a:solidFill>
                <a:latin typeface="TH Sarabun New" panose="020B0500040200020003" pitchFamily="34" charset="-34"/>
                <a:cs typeface="TH Sarabun New" panose="020B0500040200020003" pitchFamily="34" charset="-34"/>
              </a:rPr>
              <a:t>เห็ดหูหนูขาว สุดยอดของเห็ดเพื่อสุขภาพและผิวพรรณ</a:t>
            </a:r>
            <a:endParaRPr lang="th-TH" dirty="0">
              <a:solidFill>
                <a:schemeClr val="bg1"/>
              </a:solidFill>
              <a:latin typeface="TH Sarabun New" panose="020B0500040200020003" pitchFamily="34" charset="-34"/>
              <a:cs typeface="TH Sarabun New" panose="020B0500040200020003" pitchFamily="34" charset="-34"/>
            </a:endParaRPr>
          </a:p>
        </p:txBody>
      </p:sp>
      <p:sp>
        <p:nvSpPr>
          <p:cNvPr id="2" name="สี่เหลี่ยมผืนผ้า 1"/>
          <p:cNvSpPr/>
          <p:nvPr/>
        </p:nvSpPr>
        <p:spPr>
          <a:xfrm>
            <a:off x="1475656" y="791740"/>
            <a:ext cx="6903574" cy="1384995"/>
          </a:xfrm>
          <a:prstGeom prst="rect">
            <a:avLst/>
          </a:prstGeom>
        </p:spPr>
        <p:txBody>
          <a:bodyPr wrap="square">
            <a:spAutoFit/>
          </a:bodyPr>
          <a:lstStyle/>
          <a:p>
            <a:r>
              <a:rPr lang="th-TH" b="1" dirty="0" smtClean="0">
                <a:solidFill>
                  <a:schemeClr val="bg1"/>
                </a:solidFill>
                <a:latin typeface="TH Sarabun New" panose="020B0500040200020003" pitchFamily="34" charset="-34"/>
                <a:cs typeface="TH Sarabun New" panose="020B0500040200020003" pitchFamily="34" charset="-34"/>
              </a:rPr>
              <a:t>เห็ดหูหนูขาว </a:t>
            </a:r>
            <a:r>
              <a:rPr lang="th-TH" dirty="0" smtClean="0">
                <a:solidFill>
                  <a:schemeClr val="bg1"/>
                </a:solidFill>
                <a:latin typeface="TH Sarabun New" panose="020B0500040200020003" pitchFamily="34" charset="-34"/>
                <a:cs typeface="TH Sarabun New" panose="020B0500040200020003" pitchFamily="34" charset="-34"/>
              </a:rPr>
              <a:t>เป็นเห็ดที่เต็มไปด้วยประโยชน์เพื่อร่างกายและผิวพรรณ มีสารอาหาร วิตามินและสารต้านอนุมูลอิสระ </a:t>
            </a:r>
            <a:r>
              <a:rPr lang="th-TH" dirty="0" err="1" smtClean="0">
                <a:solidFill>
                  <a:schemeClr val="bg1"/>
                </a:solidFill>
                <a:latin typeface="TH Sarabun New" panose="020B0500040200020003" pitchFamily="34" charset="-34"/>
                <a:cs typeface="TH Sarabun New" panose="020B0500040200020003" pitchFamily="34" charset="-34"/>
              </a:rPr>
              <a:t>มีไฮ</a:t>
            </a:r>
            <a:r>
              <a:rPr lang="th-TH" dirty="0" smtClean="0">
                <a:solidFill>
                  <a:schemeClr val="bg1"/>
                </a:solidFill>
                <a:latin typeface="TH Sarabun New" panose="020B0500040200020003" pitchFamily="34" charset="-34"/>
                <a:cs typeface="TH Sarabun New" panose="020B0500040200020003" pitchFamily="34" charset="-34"/>
              </a:rPr>
              <a:t>ยารูโร</a:t>
            </a:r>
            <a:r>
              <a:rPr lang="th-TH" dirty="0" err="1" smtClean="0">
                <a:solidFill>
                  <a:schemeClr val="bg1"/>
                </a:solidFill>
                <a:latin typeface="TH Sarabun New" panose="020B0500040200020003" pitchFamily="34" charset="-34"/>
                <a:cs typeface="TH Sarabun New" panose="020B0500040200020003" pitchFamily="34" charset="-34"/>
              </a:rPr>
              <a:t>นิค</a:t>
            </a:r>
            <a:r>
              <a:rPr lang="th-TH" dirty="0" smtClean="0">
                <a:solidFill>
                  <a:schemeClr val="bg1"/>
                </a:solidFill>
                <a:latin typeface="TH Sarabun New" panose="020B0500040200020003" pitchFamily="34" charset="-34"/>
                <a:cs typeface="TH Sarabun New" panose="020B0500040200020003" pitchFamily="34" charset="-34"/>
              </a:rPr>
              <a:t> แอ</a:t>
            </a:r>
            <a:r>
              <a:rPr lang="th-TH" dirty="0" err="1" smtClean="0">
                <a:solidFill>
                  <a:schemeClr val="bg1"/>
                </a:solidFill>
                <a:latin typeface="TH Sarabun New" panose="020B0500040200020003" pitchFamily="34" charset="-34"/>
                <a:cs typeface="TH Sarabun New" panose="020B0500040200020003" pitchFamily="34" charset="-34"/>
              </a:rPr>
              <a:t>ซิด</a:t>
            </a:r>
            <a:r>
              <a:rPr lang="th-TH" dirty="0" smtClean="0">
                <a:solidFill>
                  <a:schemeClr val="bg1"/>
                </a:solidFill>
                <a:latin typeface="TH Sarabun New" panose="020B0500040200020003" pitchFamily="34" charset="-34"/>
                <a:cs typeface="TH Sarabun New" panose="020B0500040200020003" pitchFamily="34" charset="-34"/>
              </a:rPr>
              <a:t> (</a:t>
            </a:r>
            <a:r>
              <a:rPr lang="en-US" dirty="0" smtClean="0">
                <a:solidFill>
                  <a:schemeClr val="bg1"/>
                </a:solidFill>
                <a:latin typeface="TH Sarabun New" panose="020B0500040200020003" pitchFamily="34" charset="-34"/>
                <a:cs typeface="TH Sarabun New" panose="020B0500040200020003" pitchFamily="34" charset="-34"/>
              </a:rPr>
              <a:t>Hyaluronic acid) </a:t>
            </a:r>
            <a:r>
              <a:rPr lang="th-TH" dirty="0" smtClean="0">
                <a:solidFill>
                  <a:schemeClr val="bg1"/>
                </a:solidFill>
                <a:latin typeface="TH Sarabun New" panose="020B0500040200020003" pitchFamily="34" charset="-34"/>
                <a:cs typeface="TH Sarabun New" panose="020B0500040200020003" pitchFamily="34" charset="-34"/>
              </a:rPr>
              <a:t>ที่ช่วยให้ผิวชุ่มชื่น อุ้มน้ำ เต่งตึง ดูอ่อนวัย</a:t>
            </a:r>
            <a:endParaRPr lang="th-TH" dirty="0">
              <a:solidFill>
                <a:schemeClr val="bg1"/>
              </a:solidFill>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126968438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ตัวแทนข้อความ 4"/>
          <p:cNvSpPr>
            <a:spLocks noGrp="1"/>
          </p:cNvSpPr>
          <p:nvPr>
            <p:ph type="body" sz="quarter" idx="14"/>
          </p:nvPr>
        </p:nvSpPr>
        <p:spPr>
          <a:xfrm>
            <a:off x="971600" y="692696"/>
            <a:ext cx="7704856" cy="3888432"/>
          </a:xfrm>
        </p:spPr>
        <p:txBody>
          <a:bodyPr>
            <a:normAutofit/>
          </a:bodyPr>
          <a:lstStyle/>
          <a:p>
            <a:pPr algn="thaiDist"/>
            <a:r>
              <a:rPr lang="th-TH" sz="3600" b="1" dirty="0" smtClean="0">
                <a:latin typeface="TH Sarabun New" panose="020B0500040200020003" pitchFamily="34" charset="-34"/>
                <a:cs typeface="TH Sarabun New" panose="020B0500040200020003" pitchFamily="34" charset="-34"/>
              </a:rPr>
              <a:t>แหล่งค้นคว้าข้อมูล</a:t>
            </a:r>
          </a:p>
          <a:p>
            <a:pPr algn="thaiDist"/>
            <a:endParaRPr lang="th-TH" sz="3600" b="1" dirty="0" smtClean="0">
              <a:latin typeface="TH Sarabun New" panose="020B0500040200020003" pitchFamily="34" charset="-34"/>
              <a:cs typeface="TH Sarabun New" panose="020B0500040200020003" pitchFamily="34" charset="-34"/>
            </a:endParaRPr>
          </a:p>
          <a:p>
            <a:pPr algn="l"/>
            <a:r>
              <a:rPr lang="th-TH" sz="2800" u="sng" dirty="0">
                <a:latin typeface="TH Sarabun New" panose="020B0500040200020003" pitchFamily="34" charset="-34"/>
                <a:cs typeface="TH Sarabun New" panose="020B0500040200020003" pitchFamily="34" charset="-34"/>
                <a:hlinkClick r:id="rId2"/>
              </a:rPr>
              <a:t>ข้อมูลทรัพยากรชีวภาพจุลินท</a:t>
            </a:r>
            <a:r>
              <a:rPr lang="th-TH" sz="2800" u="sng" dirty="0" err="1">
                <a:latin typeface="TH Sarabun New" panose="020B0500040200020003" pitchFamily="34" charset="-34"/>
                <a:cs typeface="TH Sarabun New" panose="020B0500040200020003" pitchFamily="34" charset="-34"/>
                <a:hlinkClick r:id="rId2"/>
              </a:rPr>
              <a:t>รีย์</a:t>
            </a:r>
            <a:endParaRPr lang="th-TH" sz="2800" dirty="0">
              <a:latin typeface="TH Sarabun New" panose="020B0500040200020003" pitchFamily="34" charset="-34"/>
              <a:cs typeface="TH Sarabun New" panose="020B0500040200020003" pitchFamily="34" charset="-34"/>
            </a:endParaRPr>
          </a:p>
          <a:p>
            <a:pPr algn="thaiDist"/>
            <a:r>
              <a:rPr lang="en-US" sz="1800" dirty="0" smtClean="0">
                <a:latin typeface="TH Sarabun New" panose="020B0500040200020003" pitchFamily="34" charset="-34"/>
                <a:cs typeface="TH Sarabun New" panose="020B0500040200020003" pitchFamily="34" charset="-34"/>
                <a:hlinkClick r:id="rId3"/>
              </a:rPr>
              <a:t>http</a:t>
            </a:r>
            <a:r>
              <a:rPr lang="en-US" sz="1800" dirty="0">
                <a:latin typeface="TH Sarabun New" panose="020B0500040200020003" pitchFamily="34" charset="-34"/>
                <a:cs typeface="TH Sarabun New" panose="020B0500040200020003" pitchFamily="34" charset="-34"/>
                <a:hlinkClick r:id="rId3"/>
              </a:rPr>
              <a:t>://</a:t>
            </a:r>
            <a:r>
              <a:rPr lang="en-US" sz="1800" dirty="0" smtClean="0">
                <a:latin typeface="TH Sarabun New" panose="020B0500040200020003" pitchFamily="34" charset="-34"/>
                <a:cs typeface="TH Sarabun New" panose="020B0500040200020003" pitchFamily="34" charset="-34"/>
                <a:hlinkClick r:id="rId3"/>
              </a:rPr>
              <a:t>www.bedo.or.th/lcdb/biodiversity/view3.aspx?id=9228</a:t>
            </a:r>
            <a:endParaRPr lang="en-US" sz="1800" dirty="0" smtClean="0">
              <a:latin typeface="TH Sarabun New" panose="020B0500040200020003" pitchFamily="34" charset="-34"/>
              <a:cs typeface="TH Sarabun New" panose="020B0500040200020003" pitchFamily="34" charset="-34"/>
            </a:endParaRPr>
          </a:p>
          <a:p>
            <a:pPr algn="thaiDist"/>
            <a:endParaRPr lang="en-US" sz="1800" dirty="0" smtClean="0">
              <a:latin typeface="TH Sarabun New" panose="020B0500040200020003" pitchFamily="34" charset="-34"/>
              <a:cs typeface="TH Sarabun New" panose="020B0500040200020003" pitchFamily="34" charset="-34"/>
            </a:endParaRPr>
          </a:p>
          <a:p>
            <a:pPr algn="thaiDist"/>
            <a:r>
              <a:rPr lang="th-TH" sz="2400" dirty="0" smtClean="0">
                <a:latin typeface="TH Sarabun New" panose="020B0500040200020003" pitchFamily="34" charset="-34"/>
                <a:cs typeface="TH Sarabun New" panose="020B0500040200020003" pitchFamily="34" charset="-34"/>
              </a:rPr>
              <a:t>สมุนไพรรักษาโรค</a:t>
            </a:r>
            <a:r>
              <a:rPr lang="en-US" sz="2400" dirty="0" smtClean="0">
                <a:latin typeface="TH Sarabun New" panose="020B0500040200020003" pitchFamily="34" charset="-34"/>
                <a:cs typeface="TH Sarabun New" panose="020B0500040200020003" pitchFamily="34" charset="-34"/>
              </a:rPr>
              <a:t> </a:t>
            </a:r>
          </a:p>
          <a:p>
            <a:pPr algn="thaiDist"/>
            <a:r>
              <a:rPr lang="en-US" sz="1800" dirty="0" smtClean="0">
                <a:latin typeface="TH Sarabun New" panose="020B0500040200020003" pitchFamily="34" charset="-34"/>
                <a:cs typeface="TH Sarabun New" panose="020B0500040200020003" pitchFamily="34" charset="-34"/>
              </a:rPr>
              <a:t>http</a:t>
            </a:r>
            <a:r>
              <a:rPr lang="en-US" sz="1800" dirty="0">
                <a:latin typeface="TH Sarabun New" panose="020B0500040200020003" pitchFamily="34" charset="-34"/>
                <a:cs typeface="TH Sarabun New" panose="020B0500040200020003" pitchFamily="34" charset="-34"/>
              </a:rPr>
              <a:t>://smonpaiasia.blogspot.com/2016/04/ear-mushroom-white-jelly-mushroom.html</a:t>
            </a:r>
            <a:endParaRPr lang="th-TH" sz="1800" dirty="0">
              <a:latin typeface="TH Sarabun New" panose="020B0500040200020003" pitchFamily="34" charset="-34"/>
              <a:cs typeface="TH Sarabun New" panose="020B0500040200020003" pitchFamily="34" charset="-34"/>
            </a:endParaRPr>
          </a:p>
        </p:txBody>
      </p:sp>
    </p:spTree>
    <p:extLst>
      <p:ext uri="{BB962C8B-B14F-4D97-AF65-F5344CB8AC3E}">
        <p14:creationId xmlns:p14="http://schemas.microsoft.com/office/powerpoint/2010/main" val="137758292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286</Words>
  <Application>Microsoft Office PowerPoint</Application>
  <PresentationFormat>นำเสนอทางหน้าจอ (4:3)</PresentationFormat>
  <Paragraphs>35</Paragraphs>
  <Slides>10</Slides>
  <Notes>1</Notes>
  <HiddenSlides>0</HiddenSlides>
  <MMClips>0</MMClips>
  <ScaleCrop>false</ScaleCrop>
  <HeadingPairs>
    <vt:vector size="4" baseType="variant">
      <vt:variant>
        <vt:lpstr>ชุดรูปแบบ</vt:lpstr>
      </vt:variant>
      <vt:variant>
        <vt:i4>1</vt:i4>
      </vt:variant>
      <vt:variant>
        <vt:lpstr>ชื่อเรื่องภาพนิ่ง</vt:lpstr>
      </vt:variant>
      <vt:variant>
        <vt:i4>10</vt:i4>
      </vt:variant>
    </vt:vector>
  </HeadingPairs>
  <TitlesOfParts>
    <vt:vector size="11" baseType="lpstr">
      <vt:lpstr>ชุดรูปแบบของ Office</vt:lpstr>
      <vt:lpstr>งานนำเสนอ PowerPoint</vt:lpstr>
      <vt:lpstr>เห็ดหูหนูขาว</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เห็ดหูหนูขาว</dc:title>
  <dc:creator>กัลยา กาญจนรุ่ง</dc:creator>
  <cp:lastModifiedBy>UserX</cp:lastModifiedBy>
  <cp:revision>24</cp:revision>
  <dcterms:created xsi:type="dcterms:W3CDTF">2017-10-02T07:23:59Z</dcterms:created>
  <dcterms:modified xsi:type="dcterms:W3CDTF">2017-12-13T22:00:00Z</dcterms:modified>
</cp:coreProperties>
</file>