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70" r:id="rId2"/>
    <p:sldId id="266" r:id="rId3"/>
    <p:sldId id="271" r:id="rId4"/>
    <p:sldId id="284" r:id="rId5"/>
    <p:sldId id="283" r:id="rId6"/>
    <p:sldId id="272" r:id="rId7"/>
    <p:sldId id="262" r:id="rId8"/>
    <p:sldId id="278" r:id="rId9"/>
    <p:sldId id="277" r:id="rId10"/>
    <p:sldId id="280" r:id="rId11"/>
    <p:sldId id="267" r:id="rId12"/>
    <p:sldId id="279" r:id="rId13"/>
    <p:sldId id="281" r:id="rId14"/>
    <p:sldId id="282" r:id="rId15"/>
    <p:sldId id="269" r:id="rId16"/>
    <p:sldId id="273" r:id="rId17"/>
    <p:sldId id="274" r:id="rId18"/>
    <p:sldId id="276" r:id="rId19"/>
  </p:sldIdLst>
  <p:sldSz cx="9144000" cy="6858000" type="screen4x3"/>
  <p:notesSz cx="6858000" cy="9144000"/>
  <p:defaultTextStyle>
    <a:lvl1pPr marL="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521" autoAdjust="0"/>
    <p:restoredTop sz="94660"/>
  </p:normalViewPr>
  <p:slideViewPr>
    <p:cSldViewPr>
      <p:cViewPr>
        <p:scale>
          <a:sx n="81" d="100"/>
          <a:sy n="81" d="100"/>
        </p:scale>
        <p:origin x="-1098" y="2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th-TH" sz="1200"/>
            </a:lvl1pPr>
            <a:extLst/>
          </a:lstStyle>
          <a:p>
            <a:endParaRPr lang="th-TH" dirty="0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th-TH" sz="1200"/>
            </a:lvl1pPr>
            <a:extLst/>
          </a:lstStyle>
          <a:p>
            <a:fld id="{6E7D018D-748F-47BF-843A-40349A141CAC}" type="datetimeFigureOut">
              <a:rPr lang="th-TH" smtClean="0"/>
              <a:pPr/>
              <a:t>14/12/60</a:t>
            </a:fld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th-TH" sz="1200"/>
            </a:lvl1pPr>
            <a:extLst/>
          </a:lstStyle>
          <a:p>
            <a:endParaRPr lang="th-TH" dirty="0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th-TH" sz="1200"/>
            </a:lvl1pPr>
            <a:extLst/>
          </a:lstStyle>
          <a:p>
            <a:fld id="{04AC5213-BACC-41AB-9B61-B40CF6C5296E}" type="slidenum">
              <a:rPr lang="th-TH" smtClean="0"/>
              <a:pPr/>
              <a:t>‹#›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1874147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th-TH" sz="1200"/>
            </a:lvl1pPr>
            <a:extLst/>
          </a:lstStyle>
          <a:p>
            <a:endParaRPr lang="th-TH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th-TH" sz="1200"/>
            </a:lvl1pPr>
            <a:extLst/>
          </a:lstStyle>
          <a:p>
            <a:fld id="{23E9B8FB-2ABD-42C9-A6DA-A6789EAF441D}" type="datetimeFigureOut">
              <a:pPr/>
              <a:t>14/12/60</a:t>
            </a:fld>
            <a:endParaRPr lang="th-TH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>
            <a:extLst/>
          </a:lstStyle>
          <a:p>
            <a:endParaRPr lang="th-TH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/>
            <a:r>
              <a:rPr lang="th-TH"/>
              <a:t>คลิกเพื่อแก้ไขลักษณะข้อความต้นแบบ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th-TH" sz="1200"/>
            </a:lvl1pPr>
            <a:extLst/>
          </a:lstStyle>
          <a:p>
            <a:endParaRPr lang="th-TH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th-TH" sz="1200"/>
            </a:lvl1pPr>
            <a:extLst/>
          </a:lstStyle>
          <a:p>
            <a:fld id="{BE2A7042-DEED-4AA1-9E89-4A16B2572577}" type="slidenum"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760795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2A7042-DEED-4AA1-9E89-4A16B2572577}" type="slidenum">
              <a:rPr lang="th-TH" smtClean="0"/>
              <a:pPr/>
              <a:t>2</a:t>
            </a:fld>
            <a:endParaRPr lang="th-TH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11</a:t>
            </a:fld>
            <a:endParaRPr lang="th-TH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12</a:t>
            </a:fld>
            <a:endParaRPr lang="th-TH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13</a:t>
            </a:fld>
            <a:endParaRPr lang="th-TH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14</a:t>
            </a:fld>
            <a:endParaRPr lang="th-TH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15</a:t>
            </a:fld>
            <a:endParaRPr lang="th-TH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3</a:t>
            </a:fld>
            <a:endParaRPr lang="th-TH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4</a:t>
            </a:fld>
            <a:endParaRPr lang="th-TH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5</a:t>
            </a:fld>
            <a:endParaRPr lang="th-TH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6</a:t>
            </a:fld>
            <a:endParaRPr lang="th-TH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7</a:t>
            </a:fld>
            <a:endParaRPr lang="th-TH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8</a:t>
            </a:fld>
            <a:endParaRPr lang="th-TH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9</a:t>
            </a:fld>
            <a:endParaRPr lang="th-TH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10</a:t>
            </a:fld>
            <a:endParaRPr lang="th-TH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ปกอัลบั้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7162800" y="137160"/>
            <a:ext cx="228600" cy="52578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th-TH"/>
          </a:p>
        </p:txBody>
      </p:sp>
      <p:sp>
        <p:nvSpPr>
          <p:cNvPr id="15" name="Rectangle 14"/>
          <p:cNvSpPr/>
          <p:nvPr userDrawn="1"/>
        </p:nvSpPr>
        <p:spPr>
          <a:xfrm>
            <a:off x="7467600" y="133350"/>
            <a:ext cx="1447800" cy="5257800"/>
          </a:xfrm>
          <a:prstGeom prst="rect">
            <a:avLst/>
          </a:prstGeom>
          <a:solidFill>
            <a:schemeClr val="accent3"/>
          </a:soli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10" hasCustomPrompt="1"/>
          </p:nvPr>
        </p:nvSpPr>
        <p:spPr>
          <a:xfrm>
            <a:off x="228600" y="5467350"/>
            <a:ext cx="8672946" cy="1238250"/>
          </a:xfrm>
          <a:solidFill>
            <a:schemeClr val="accent1"/>
          </a:solidFill>
        </p:spPr>
        <p:txBody>
          <a:bodyPr vert="horz" anchor="ctr">
            <a:noAutofit/>
          </a:bodyPr>
          <a:lstStyle>
            <a:lvl1pPr marL="0" indent="0" algn="l" eaLnBrk="1" latinLnBrk="0" hangingPunct="1">
              <a:buFontTx/>
              <a:buNone/>
              <a:defRPr kumimoji="0" lang="th-TH" sz="4800" baseline="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คลิกเพื่อเพิ่มชื่ออัลบั้มรูป</a:t>
            </a: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228600" y="152400"/>
            <a:ext cx="6858000" cy="5239512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1" name="Rectangle 10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13" name="Rectangle 1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chemeClr val="bg1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4" name="Rectangle 13"/>
          <p:cNvSpPr>
            <a:spLocks noGrp="1"/>
          </p:cNvSpPr>
          <p:nvPr>
            <p:ph type="ftr" sz="quarter" idx="14"/>
          </p:nvPr>
        </p:nvSpPr>
        <p:spPr>
          <a:xfrm rot="16200000">
            <a:off x="7296150" y="3698878"/>
            <a:ext cx="2933700" cy="365125"/>
          </a:xfrm>
        </p:spPr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18" name="Rectangle 17"/>
          <p:cNvSpPr>
            <a:spLocks noGrp="1"/>
          </p:cNvSpPr>
          <p:nvPr>
            <p:ph type="body" sz="quarter" idx="15" hasCustomPrompt="1"/>
          </p:nvPr>
        </p:nvSpPr>
        <p:spPr>
          <a:xfrm rot="16200000">
            <a:off x="5372100" y="2247900"/>
            <a:ext cx="5181600" cy="990600"/>
          </a:xfrm>
        </p:spPr>
        <p:txBody>
          <a:bodyPr/>
          <a:lstStyle>
            <a:lvl1pPr marL="0" indent="0" algn="r" eaLnBrk="1" latinLnBrk="0" hangingPunct="1">
              <a:buNone/>
              <a:defRPr kumimoji="0" lang="th-TH" sz="2000">
                <a:solidFill>
                  <a:srgbClr val="FFFFFF"/>
                </a:solidFill>
              </a:defRPr>
            </a:lvl1pPr>
          </a:lstStyle>
          <a:p>
            <a:pPr lvl="0"/>
            <a:r>
              <a:rPr kumimoji="0" lang="th-TH"/>
              <a:t>คลิกเพื่อเพิ่มวันที่หรือรายละเอียด</a:t>
            </a:r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3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 noChangeAspect="1"/>
          </p:cNvSpPr>
          <p:nvPr>
            <p:ph type="pic" sz="quarter" idx="11"/>
          </p:nvPr>
        </p:nvSpPr>
        <p:spPr>
          <a:xfrm>
            <a:off x="43434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6" name="Picture Placeholder 25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3" name="Picture Placeholder 12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2286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228600"/>
            <a:ext cx="3947160" cy="296037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ผสม 3 ภาพขึ้นไ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 noChangeAspect="1"/>
          </p:cNvSpPr>
          <p:nvPr>
            <p:ph type="pic" sz="quarter" idx="11"/>
          </p:nvPr>
        </p:nvSpPr>
        <p:spPr>
          <a:xfrm>
            <a:off x="4648200" y="3124962"/>
            <a:ext cx="3697224" cy="2772918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5" name="Picture Placeholder 24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228600"/>
            <a:ext cx="4251960" cy="566928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648200" y="228600"/>
            <a:ext cx="3672840" cy="275463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4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4"/>
          </p:nvPr>
        </p:nvSpPr>
        <p:spPr>
          <a:xfrm>
            <a:off x="18669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6"/>
          </p:nvPr>
        </p:nvSpPr>
        <p:spPr>
          <a:xfrm>
            <a:off x="1866900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25"/>
          </p:nvPr>
        </p:nvSpPr>
        <p:spPr>
          <a:xfrm>
            <a:off x="43053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27"/>
          </p:nvPr>
        </p:nvSpPr>
        <p:spPr>
          <a:xfrm>
            <a:off x="4306086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228600"/>
            <a:ext cx="1676400" cy="27432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9" hasCustomPrompt="1"/>
          </p:nvPr>
        </p:nvSpPr>
        <p:spPr>
          <a:xfrm>
            <a:off x="6629400" y="228600"/>
            <a:ext cx="1676400" cy="1905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28" hasCustomPrompt="1"/>
          </p:nvPr>
        </p:nvSpPr>
        <p:spPr>
          <a:xfrm>
            <a:off x="152400" y="4724400"/>
            <a:ext cx="1676400" cy="190500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30" hasCustomPrompt="1"/>
          </p:nvPr>
        </p:nvSpPr>
        <p:spPr>
          <a:xfrm>
            <a:off x="6629400" y="4724400"/>
            <a:ext cx="1676400" cy="1905000"/>
          </a:xfrm>
        </p:spPr>
        <p:txBody>
          <a:bodyPr anchor="b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4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4"/>
          </p:nvPr>
        </p:nvSpPr>
        <p:spPr>
          <a:xfrm>
            <a:off x="533400" y="685800"/>
            <a:ext cx="3653297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6" hasCustomPrompt="1"/>
          </p:nvPr>
        </p:nvSpPr>
        <p:spPr>
          <a:xfrm>
            <a:off x="533400" y="63246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267200" y="6858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8"/>
          </p:nvPr>
        </p:nvSpPr>
        <p:spPr>
          <a:xfrm>
            <a:off x="5334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42672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2" hasCustomPrompt="1"/>
          </p:nvPr>
        </p:nvSpPr>
        <p:spPr>
          <a:xfrm>
            <a:off x="533400" y="3048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4267200" y="63246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4" hasCustomPrompt="1"/>
          </p:nvPr>
        </p:nvSpPr>
        <p:spPr>
          <a:xfrm>
            <a:off x="4267200" y="3048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25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2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27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4 ภาพขึ้นไปที่มีคำอธิบายภาพขนาดใหญ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/>
          <p:cNvSpPr>
            <a:spLocks noGrp="1" noChangeAspect="1"/>
          </p:cNvSpPr>
          <p:nvPr>
            <p:ph type="pic" sz="quarter" idx="14"/>
          </p:nvPr>
        </p:nvSpPr>
        <p:spPr>
          <a:xfrm>
            <a:off x="2286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8" name="Picture Placeholder 27"/>
          <p:cNvSpPr>
            <a:spLocks noGrp="1" noChangeAspect="1"/>
          </p:cNvSpPr>
          <p:nvPr>
            <p:ph type="pic" sz="quarter" idx="31"/>
          </p:nvPr>
        </p:nvSpPr>
        <p:spPr>
          <a:xfrm>
            <a:off x="43434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4" name="Picture Placeholder 3"/>
          <p:cNvSpPr>
            <a:spLocks noGrp="1" noChangeAspect="1"/>
          </p:cNvSpPr>
          <p:nvPr>
            <p:ph type="pic" sz="quarter" idx="30"/>
          </p:nvPr>
        </p:nvSpPr>
        <p:spPr>
          <a:xfrm>
            <a:off x="22860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32"/>
          </p:nvPr>
        </p:nvSpPr>
        <p:spPr>
          <a:xfrm>
            <a:off x="64008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29" hasCustomPrompt="1"/>
          </p:nvPr>
        </p:nvSpPr>
        <p:spPr>
          <a:xfrm>
            <a:off x="228600" y="3352800"/>
            <a:ext cx="8153400" cy="3048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2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33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4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5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ภาพขึ้นไป คือ ภาพแนวตั้ง 1 ภาพพร้อมภาพแนวนอน 3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43292" y="257665"/>
            <a:ext cx="4764388" cy="63525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8"/>
          </p:nvPr>
        </p:nvSpPr>
        <p:spPr>
          <a:xfrm>
            <a:off x="5446340" y="257665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5446340" y="2432657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23"/>
          </p:nvPr>
        </p:nvSpPr>
        <p:spPr>
          <a:xfrm>
            <a:off x="5446340" y="4607649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Rectangle 5"/>
          <p:cNvSpPr>
            <a:spLocks noGrp="1"/>
          </p:cNvSpPr>
          <p:nvPr>
            <p:ph type="dt" sz="half" idx="2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2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ภาพขึ้นไป คือ ภาพแนวนอน 3 ภาพพร้อมภาพแนวตั้ง 2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228600" y="34290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7"/>
          </p:nvPr>
        </p:nvSpPr>
        <p:spPr>
          <a:xfrm>
            <a:off x="2438400" y="228600"/>
            <a:ext cx="5562600" cy="4171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Picture Placeholder 30"/>
          <p:cNvSpPr>
            <a:spLocks noGrp="1"/>
          </p:cNvSpPr>
          <p:nvPr>
            <p:ph type="pic" sz="quarter" idx="27"/>
          </p:nvPr>
        </p:nvSpPr>
        <p:spPr>
          <a:xfrm>
            <a:off x="52578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28"/>
          </p:nvPr>
        </p:nvSpPr>
        <p:spPr>
          <a:xfrm>
            <a:off x="24384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Rectangle 6"/>
          <p:cNvSpPr>
            <a:spLocks noGrp="1"/>
          </p:cNvSpPr>
          <p:nvPr>
            <p:ph type="dt" sz="half" idx="29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0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ภาพขึ้นไป คือ ภาพแนวนอน 2 ภาพพร้อมภาพแนวตั้ง 3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29"/>
          </p:nvPr>
        </p:nvSpPr>
        <p:spPr>
          <a:xfrm>
            <a:off x="228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7" name="Picture Placeholder 26"/>
          <p:cNvSpPr>
            <a:spLocks noGrp="1"/>
          </p:cNvSpPr>
          <p:nvPr>
            <p:ph type="pic" sz="quarter" idx="30"/>
          </p:nvPr>
        </p:nvSpPr>
        <p:spPr>
          <a:xfrm>
            <a:off x="4419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7"/>
          </p:nvPr>
        </p:nvSpPr>
        <p:spPr>
          <a:xfrm>
            <a:off x="30099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28"/>
          </p:nvPr>
        </p:nvSpPr>
        <p:spPr>
          <a:xfrm>
            <a:off x="57912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Rectangle 7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สี่เหลี่ยมจัตุรัส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2133600" y="762000"/>
            <a:ext cx="4873334" cy="48768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2133600" y="5715000"/>
            <a:ext cx="4876800" cy="8382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สี่เหลี่ยมจัตุรัส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95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th-TH" sz="24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Picture Placeholder 6"/>
          <p:cNvSpPr>
            <a:spLocks noGrp="1" noChangeAspect="1"/>
          </p:cNvSpPr>
          <p:nvPr>
            <p:ph type="pic" sz="quarter" idx="14"/>
          </p:nvPr>
        </p:nvSpPr>
        <p:spPr>
          <a:xfrm>
            <a:off x="114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495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14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 noChangeAspect="1"/>
          </p:cNvSpPr>
          <p:nvPr>
            <p:ph type="pic" sz="quarter" idx="10"/>
          </p:nvPr>
        </p:nvSpPr>
        <p:spPr>
          <a:xfrm>
            <a:off x="533400" y="218390"/>
            <a:ext cx="7467600" cy="56007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 hasCustomPrompt="1"/>
          </p:nvPr>
        </p:nvSpPr>
        <p:spPr>
          <a:xfrm>
            <a:off x="533400" y="5943600"/>
            <a:ext cx="7467600" cy="7620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th-TH" sz="2400" i="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 Panorama 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30"/>
          </p:nvPr>
        </p:nvSpPr>
        <p:spPr>
          <a:xfrm>
            <a:off x="228600" y="1524000"/>
            <a:ext cx="8229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1" hasCustomPrompt="1"/>
          </p:nvPr>
        </p:nvSpPr>
        <p:spPr>
          <a:xfrm>
            <a:off x="228600" y="4343400"/>
            <a:ext cx="8229600" cy="1676400"/>
          </a:xfrm>
        </p:spPr>
        <p:txBody>
          <a:bodyPr tIns="91440" rIns="9144" bIns="91440" anchor="t"/>
          <a:lstStyle>
            <a:lvl1pPr marL="0" marR="0" indent="0" algn="r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3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3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pPr eaLnBrk="1" latinLnBrk="0" hangingPunct="1"/>
            <a:r>
              <a:rPr lang="th-TH" smtClean="0"/>
              <a:t>คลิกเพื่อแก้ไขลักษณะชื่อเรื่องต้นแบบ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pPr/>
              <a:t>14/12/60</a:t>
            </a:fld>
            <a:endParaRPr kumimoji="0"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pPr/>
              <a:t>‹#›</a:t>
            </a:fld>
            <a:endParaRPr kumimoji="0" lang="th-TH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pPr/>
              <a:t>14/12/60</a:t>
            </a:fld>
            <a:endParaRPr kumimoji="0"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pPr/>
              <a:t>‹#›</a:t>
            </a:fld>
            <a:endParaRPr kumimoji="0"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0"/>
          </p:nvPr>
        </p:nvSpPr>
        <p:spPr>
          <a:xfrm>
            <a:off x="304800" y="228600"/>
            <a:ext cx="4754880" cy="63246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1" hasCustomPrompt="1"/>
          </p:nvPr>
        </p:nvSpPr>
        <p:spPr>
          <a:xfrm>
            <a:off x="5105400" y="228600"/>
            <a:ext cx="3200400" cy="3810000"/>
          </a:xfrm>
        </p:spPr>
        <p:txBody>
          <a:bodyPr tIns="91440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แบบเต็มหน้าจ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0" y="0"/>
            <a:ext cx="9144000" cy="6858000"/>
          </a:xfrm>
        </p:spPr>
        <p:txBody>
          <a:bodyPr anchor="t"/>
          <a:lstStyle>
            <a:extLst/>
          </a:lstStyle>
          <a:p>
            <a:pPr marL="0" marR="0" indent="0" algn="ctr">
              <a:buFontTx/>
              <a:buNone/>
            </a:pPr>
            <a:r>
              <a:rPr kumimoji="0" lang="th-TH" i="0"/>
              <a:t>คลิกไอคอนเพื่อเพิ่มรูปภาพแบบเต็มหน้า</a:t>
            </a:r>
            <a:endParaRPr kumimoji="0" lang="th-TH" i="0" baseline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ส่วนอัลบั้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3" name="Rectangle 22"/>
          <p:cNvSpPr/>
          <p:nvPr userDrawn="1"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4" name="Rectangle 23"/>
          <p:cNvSpPr/>
          <p:nvPr userDrawn="1"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435429" y="2146300"/>
            <a:ext cx="2362200" cy="21971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7" name="Rectangle 16"/>
          <p:cNvSpPr/>
          <p:nvPr/>
        </p:nvSpPr>
        <p:spPr>
          <a:xfrm rot="10800000" flipV="1">
            <a:off x="435429" y="6172200"/>
            <a:ext cx="7086600" cy="6858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2" name="Rectangle 21"/>
          <p:cNvSpPr/>
          <p:nvPr userDrawn="1"/>
        </p:nvSpPr>
        <p:spPr>
          <a:xfrm>
            <a:off x="435429" y="0"/>
            <a:ext cx="7086600" cy="19812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 hasCustomPrompt="1"/>
          </p:nvPr>
        </p:nvSpPr>
        <p:spPr>
          <a:xfrm>
            <a:off x="435429" y="5791200"/>
            <a:ext cx="7086600" cy="381000"/>
          </a:xfrm>
          <a:solidFill>
            <a:schemeClr val="accent3"/>
          </a:solidFill>
        </p:spPr>
        <p:txBody>
          <a:bodyPr vert="horz" anchor="ctr"/>
          <a:lstStyle>
            <a:lvl1pPr marL="0" indent="0" algn="l" eaLnBrk="1" latinLnBrk="0" hangingPunct="1">
              <a:buFontTx/>
              <a:buNone/>
              <a:defRPr kumimoji="0" lang="th-TH" sz="1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คลิกเพื่อเพิ่มชื่อเรื่องรอง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7" hasCustomPrompt="1"/>
          </p:nvPr>
        </p:nvSpPr>
        <p:spPr>
          <a:xfrm>
            <a:off x="435429" y="4495800"/>
            <a:ext cx="7086600" cy="1295400"/>
          </a:xfrm>
          <a:solidFill>
            <a:schemeClr val="accent6"/>
          </a:solidFill>
        </p:spPr>
        <p:txBody>
          <a:bodyPr vert="horz" anchor="ctr"/>
          <a:lstStyle>
            <a:lvl1pPr marL="0" indent="0" algn="l" eaLnBrk="1" latinLnBrk="0" hangingPunct="1">
              <a:buFontTx/>
              <a:buNone/>
              <a:defRPr kumimoji="0" lang="th-TH" sz="3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คลิกเพื่อเพิ่มชื่อส่วน</a:t>
            </a:r>
          </a:p>
        </p:txBody>
      </p:sp>
      <p:sp>
        <p:nvSpPr>
          <p:cNvPr id="29" name="Picture Placeholder 28"/>
          <p:cNvSpPr>
            <a:spLocks noGrp="1"/>
          </p:cNvSpPr>
          <p:nvPr>
            <p:ph type="pic" sz="quarter" idx="18"/>
          </p:nvPr>
        </p:nvSpPr>
        <p:spPr>
          <a:xfrm>
            <a:off x="29500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FontTx/>
              <a:buNone/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9"/>
          </p:nvPr>
        </p:nvSpPr>
        <p:spPr>
          <a:xfrm>
            <a:off x="53122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FontTx/>
              <a:buNone/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8" name="Rectangle 17"/>
          <p:cNvSpPr>
            <a:spLocks noGrp="1"/>
          </p:cNvSpPr>
          <p:nvPr>
            <p:ph type="dt" sz="half" idx="20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20" name="Rectangle 19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21" name="Rectangle 20"/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27"/>
          <p:cNvSpPr>
            <a:spLocks noGrp="1" noChangeAspect="1"/>
          </p:cNvSpPr>
          <p:nvPr>
            <p:ph type="pic" sz="quarter" idx="10"/>
          </p:nvPr>
        </p:nvSpPr>
        <p:spPr>
          <a:xfrm>
            <a:off x="4341047" y="533400"/>
            <a:ext cx="3431353" cy="4575141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Picture Placeholder 30"/>
          <p:cNvSpPr>
            <a:spLocks noGrp="1" noChangeAspect="1"/>
          </p:cNvSpPr>
          <p:nvPr>
            <p:ph type="pic" sz="quarter" idx="11"/>
          </p:nvPr>
        </p:nvSpPr>
        <p:spPr>
          <a:xfrm>
            <a:off x="685800" y="533400"/>
            <a:ext cx="3429000" cy="45720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685800" y="5257800"/>
            <a:ext cx="3429000" cy="12192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343400" y="5257800"/>
            <a:ext cx="3429000" cy="12192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icture Placeholder 30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Picture Placeholder 7"/>
          <p:cNvSpPr>
            <a:spLocks noGrp="1" noChangeAspect="1"/>
          </p:cNvSpPr>
          <p:nvPr>
            <p:ph type="pic" sz="quarter" idx="14"/>
          </p:nvPr>
        </p:nvSpPr>
        <p:spPr>
          <a:xfrm>
            <a:off x="152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4267200"/>
            <a:ext cx="4038600" cy="10668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7" hasCustomPrompt="1"/>
          </p:nvPr>
        </p:nvSpPr>
        <p:spPr>
          <a:xfrm>
            <a:off x="4343400" y="4267200"/>
            <a:ext cx="4038600" cy="10668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ผสม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 noChangeAspect="1"/>
          </p:cNvSpPr>
          <p:nvPr>
            <p:ph type="pic" sz="quarter" idx="11"/>
          </p:nvPr>
        </p:nvSpPr>
        <p:spPr>
          <a:xfrm>
            <a:off x="4724401" y="225552"/>
            <a:ext cx="3694176" cy="2770632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1" name="Picture Placeholder 20"/>
          <p:cNvSpPr>
            <a:spLocks noGrp="1" noChangeAspect="1"/>
          </p:cNvSpPr>
          <p:nvPr>
            <p:ph type="pic" sz="quarter" idx="12"/>
          </p:nvPr>
        </p:nvSpPr>
        <p:spPr>
          <a:xfrm>
            <a:off x="152400" y="222504"/>
            <a:ext cx="4368557" cy="5824743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4724400" y="3124200"/>
            <a:ext cx="3694177" cy="2983987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3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/>
          <p:cNvSpPr>
            <a:spLocks noGrp="1" noChangeAspect="1"/>
          </p:cNvSpPr>
          <p:nvPr>
            <p:ph type="pic" sz="quarter" idx="10"/>
          </p:nvPr>
        </p:nvSpPr>
        <p:spPr>
          <a:xfrm>
            <a:off x="2286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9" name="Picture Placeholder 28"/>
          <p:cNvSpPr>
            <a:spLocks noGrp="1" noChangeAspect="1"/>
          </p:cNvSpPr>
          <p:nvPr>
            <p:ph type="pic" sz="quarter" idx="11"/>
          </p:nvPr>
        </p:nvSpPr>
        <p:spPr>
          <a:xfrm>
            <a:off x="30480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0" name="Picture Placeholder 9"/>
          <p:cNvSpPr>
            <a:spLocks noGrp="1" noChangeAspect="1"/>
          </p:cNvSpPr>
          <p:nvPr>
            <p:ph type="pic" sz="quarter" idx="12"/>
          </p:nvPr>
        </p:nvSpPr>
        <p:spPr>
          <a:xfrm>
            <a:off x="58674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 hasCustomPrompt="1"/>
          </p:nvPr>
        </p:nvSpPr>
        <p:spPr>
          <a:xfrm>
            <a:off x="2286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 hasCustomPrompt="1"/>
          </p:nvPr>
        </p:nvSpPr>
        <p:spPr>
          <a:xfrm>
            <a:off x="30480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58674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30" name="Rectangle 29"/>
          <p:cNvSpPr/>
          <p:nvPr/>
        </p:nvSpPr>
        <p:spPr>
          <a:xfrm>
            <a:off x="8889273" y="0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8" name="Rectangle 7"/>
          <p:cNvSpPr/>
          <p:nvPr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848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>
            <a:extLst/>
          </a:lstStyle>
          <a:p>
            <a:pPr eaLnBrk="1" latinLnBrk="0" hangingPunct="1"/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7848600" cy="4525963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696200" y="1012825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162800" y="3832226"/>
            <a:ext cx="32004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pPr algn="l"/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5400000">
            <a:off x="8278813" y="5962650"/>
            <a:ext cx="968375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fld id="{8A4431D5-1B33-458B-8AFD-CECCB0FA18CB}" type="slidenum">
              <a:rPr kumimoji="0" lang="th-TH">
                <a:solidFill>
                  <a:schemeClr val="bg1"/>
                </a:solidFill>
              </a:rPr>
              <a:pPr/>
              <a:t>‹#›</a:t>
            </a:fld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lang="th-TH" sz="4400" kern="1200">
          <a:solidFill>
            <a:schemeClr val="tx2"/>
          </a:solidFill>
          <a:latin typeface="+mj-lt"/>
          <a:ea typeface="+mj-ea"/>
          <a:cs typeface="+mj-cs"/>
        </a:defRPr>
      </a:lvl1pPr>
      <a:extLst/>
    </p:titleStyle>
    <p:bodyStyle>
      <a:lvl1pPr marL="342900" indent="-342900" algn="l" rtl="0" eaLnBrk="1" latinLnBrk="0" hangingPunct="1">
        <a:spcBef>
          <a:spcPct val="20000"/>
        </a:spcBef>
        <a:buFont typeface="Arial"/>
        <a:buChar char="•"/>
        <a:defRPr kumimoji="0" lang="th-TH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Font typeface="Arial"/>
        <a:buChar char="–"/>
        <a:defRPr kumimoji="0" lang="th-TH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Font typeface="Arial"/>
        <a:buChar char="•"/>
        <a:defRPr kumimoji="0" lang="th-TH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Font typeface="Arial"/>
        <a:buChar char="–"/>
        <a:defRPr kumimoji="0" lang="th-TH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Font typeface="Arial"/>
        <a:buChar char="»"/>
        <a:defRPr kumimoji="0" lang="th-TH"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6.jp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30.jpeg"/><Relationship Id="rId5" Type="http://schemas.openxmlformats.org/officeDocument/2006/relationships/image" Target="../media/image29.JPG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g"/><Relationship Id="rId3" Type="http://schemas.openxmlformats.org/officeDocument/2006/relationships/image" Target="../media/image35.jpg"/><Relationship Id="rId7" Type="http://schemas.openxmlformats.org/officeDocument/2006/relationships/image" Target="../media/image38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8.jpg"/><Relationship Id="rId5" Type="http://schemas.openxmlformats.org/officeDocument/2006/relationships/image" Target="../media/image37.jpg"/><Relationship Id="rId10" Type="http://schemas.openxmlformats.org/officeDocument/2006/relationships/image" Target="../media/image41.jpg"/><Relationship Id="rId4" Type="http://schemas.openxmlformats.org/officeDocument/2006/relationships/image" Target="../media/image36.jpg"/><Relationship Id="rId9" Type="http://schemas.openxmlformats.org/officeDocument/2006/relationships/image" Target="../media/image40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44.JPG"/><Relationship Id="rId4" Type="http://schemas.openxmlformats.org/officeDocument/2006/relationships/image" Target="../media/image4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-group.in.th/article/&#3648;&#3627;&#3655;&#3604;/&#3648;&#3627;&#3655;&#3604;&#3648;&#3611;&#3655;&#3609;&#3618;&#3634;-&#3652;&#3604;&#3657;&#3592;&#3619;&#3636;&#3591;&#3627;&#3619;&#3639;&#3629;.html" TargetMode="External"/><Relationship Id="rId2" Type="http://schemas.openxmlformats.org/officeDocument/2006/relationships/hyperlink" Target="http://biodiversity.forest.go.th/index.php?option=com_doffungus&amp;view=showpics&amp;pt=745&amp;Itemid=96" TargetMode="External"/><Relationship Id="rId1" Type="http://schemas.openxmlformats.org/officeDocument/2006/relationships/slideLayout" Target="../slideLayouts/slideLayout10.xml"/><Relationship Id="rId4" Type="http://schemas.openxmlformats.org/officeDocument/2006/relationships/hyperlink" Target="http://indi.dtam.moph.go.th/index.php?option=com_content&amp;view=article&amp;id=36:2013-04-04-03-28-15&amp;catid=20:2013-04-04-03-07-31&amp;Itemid=139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8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2.jpg"/><Relationship Id="rId5" Type="http://schemas.openxmlformats.org/officeDocument/2006/relationships/image" Target="../media/image11.jpeg"/><Relationship Id="rId4" Type="http://schemas.openxmlformats.org/officeDocument/2006/relationships/image" Target="../media/image10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5722" y="692696"/>
            <a:ext cx="8234986" cy="54753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187623" y="597432"/>
            <a:ext cx="66247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72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มาทำความรู้จักกับ</a:t>
            </a: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899592" y="4293096"/>
            <a:ext cx="691276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9600" dirty="0" smtClean="0">
                <a:solidFill>
                  <a:srgbClr val="FFFF00"/>
                </a:solidFill>
                <a:latin typeface="TH Sarabun New" panose="020B0500040200020003" pitchFamily="34" charset="-34"/>
                <a:ea typeface="Dotum" pitchFamily="34" charset="-127"/>
                <a:cs typeface="TH Sarabun New" panose="020B0500040200020003" pitchFamily="34" charset="-34"/>
              </a:rPr>
              <a:t>เห็ดหนังช้าง</a:t>
            </a:r>
            <a:endParaRPr lang="th-TH" sz="9600" dirty="0">
              <a:solidFill>
                <a:srgbClr val="FFFF00"/>
              </a:solidFill>
              <a:latin typeface="TH Sarabun New" panose="020B0500040200020003" pitchFamily="34" charset="-34"/>
              <a:ea typeface="Dotum" pitchFamily="34" charset="-127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401910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404664"/>
            <a:ext cx="2067248" cy="3109142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2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368373"/>
            <a:ext cx="2088232" cy="3140702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6" name="ตัวแทนรูปภาพ 2"/>
          <p:cNvPicPr>
            <a:picLocks noGrp="1" noChangeAspect="1"/>
          </p:cNvPicPr>
          <p:nvPr>
            <p:ph type="pic" sz="quarter" idx="26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3717032"/>
            <a:ext cx="1872208" cy="2815801"/>
          </a:xfrm>
        </p:spPr>
      </p:pic>
      <p:pic>
        <p:nvPicPr>
          <p:cNvPr id="4" name="ตัวแทนรูปภาพ 3"/>
          <p:cNvPicPr>
            <a:picLocks noGrp="1" noChangeAspect="1"/>
          </p:cNvPicPr>
          <p:nvPr>
            <p:ph type="pic" sz="quarter" idx="26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" r="172"/>
          <a:stretch>
            <a:fillRect/>
          </a:stretch>
        </p:blipFill>
        <p:spPr>
          <a:xfrm>
            <a:off x="1043608" y="404664"/>
            <a:ext cx="2070154" cy="3124200"/>
          </a:xfrm>
        </p:spPr>
      </p:pic>
      <p:pic>
        <p:nvPicPr>
          <p:cNvPr id="8" name="ตัวแทนรูปภาพ 2"/>
          <p:cNvPicPr>
            <a:picLocks noGrp="1" noChangeAspect="1"/>
          </p:cNvPicPr>
          <p:nvPr>
            <p:ph type="pic" sz="quarter" idx="26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9" y="3717032"/>
            <a:ext cx="4248470" cy="2824781"/>
          </a:xfrm>
        </p:spPr>
      </p:pic>
    </p:spTree>
    <p:extLst>
      <p:ext uri="{BB962C8B-B14F-4D97-AF65-F5344CB8AC3E}">
        <p14:creationId xmlns:p14="http://schemas.microsoft.com/office/powerpoint/2010/main" val="3703808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756" y="764704"/>
            <a:ext cx="4873501" cy="324036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8" name="j0321101.jpg"/>
          <p:cNvPicPr>
            <a:picLocks noGrp="1" noChangeAspect="1"/>
          </p:cNvPicPr>
          <p:nvPr>
            <p:ph type="pic"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132856"/>
            <a:ext cx="2727084" cy="41034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2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4509120"/>
            <a:ext cx="2743199" cy="18239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5" name="j0321089.jpg"/>
          <p:cNvPicPr>
            <a:picLocks noGrp="1" noChangeAspect="1"/>
          </p:cNvPicPr>
          <p:nvPr>
            <p:ph type="pic" sz="quarter" idx="27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4509120"/>
            <a:ext cx="2431914" cy="18239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9" name="สี่เหลี่ยมผืนผ้า 8"/>
          <p:cNvSpPr/>
          <p:nvPr/>
        </p:nvSpPr>
        <p:spPr>
          <a:xfrm>
            <a:off x="395536" y="836712"/>
            <a:ext cx="302433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800" u="sng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ดอกแก่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ลักษณะเป็นวงสีน้ำตาลดำสลับสีน้ำตาลอ่อน </a:t>
            </a:r>
          </a:p>
        </p:txBody>
      </p:sp>
    </p:spTree>
    <p:extLst>
      <p:ext uri="{BB962C8B-B14F-4D97-AF65-F5344CB8AC3E}">
        <p14:creationId xmlns:p14="http://schemas.microsoft.com/office/powerpoint/2010/main" val="4219302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8083" y="261374"/>
            <a:ext cx="4676149" cy="3109142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2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6989" y="3501008"/>
            <a:ext cx="4678334" cy="3110595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3" name="ตัวแทนรูปภาพ 2"/>
          <p:cNvPicPr>
            <a:picLocks noGrp="1" noChangeAspect="1"/>
          </p:cNvPicPr>
          <p:nvPr>
            <p:ph type="pic" sz="quarter" idx="26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23528" y="764704"/>
            <a:ext cx="2880320" cy="2160240"/>
          </a:xfrm>
        </p:spPr>
      </p:pic>
      <p:pic>
        <p:nvPicPr>
          <p:cNvPr id="6" name="ตัวแทนรูปภาพ 2"/>
          <p:cNvPicPr>
            <a:picLocks noGrp="1" noChangeAspect="1"/>
          </p:cNvPicPr>
          <p:nvPr>
            <p:ph type="pic" sz="quarter" idx="26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3429000"/>
            <a:ext cx="2088232" cy="3140703"/>
          </a:xfrm>
        </p:spPr>
      </p:pic>
    </p:spTree>
    <p:extLst>
      <p:ext uri="{BB962C8B-B14F-4D97-AF65-F5344CB8AC3E}">
        <p14:creationId xmlns:p14="http://schemas.microsoft.com/office/powerpoint/2010/main" val="1785616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8083" y="261374"/>
            <a:ext cx="4676148" cy="3109141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2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6990" y="3501008"/>
            <a:ext cx="4678333" cy="311059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3" name="ตัวแทนรูปภาพ 2"/>
          <p:cNvPicPr>
            <a:picLocks noGrp="1" noChangeAspect="1"/>
          </p:cNvPicPr>
          <p:nvPr>
            <p:ph type="pic" sz="quarter" idx="26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88993" y="887271"/>
            <a:ext cx="2880319" cy="1915106"/>
          </a:xfrm>
        </p:spPr>
      </p:pic>
      <p:pic>
        <p:nvPicPr>
          <p:cNvPr id="6" name="ตัวแทนรูปภาพ 2"/>
          <p:cNvPicPr>
            <a:picLocks noGrp="1" noChangeAspect="1"/>
          </p:cNvPicPr>
          <p:nvPr>
            <p:ph type="pic" sz="quarter" idx="26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91504" y="4009098"/>
            <a:ext cx="3032400" cy="2016224"/>
          </a:xfrm>
        </p:spPr>
      </p:pic>
    </p:spTree>
    <p:extLst>
      <p:ext uri="{BB962C8B-B14F-4D97-AF65-F5344CB8AC3E}">
        <p14:creationId xmlns:p14="http://schemas.microsoft.com/office/powerpoint/2010/main" val="2812712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404664"/>
            <a:ext cx="1944215" cy="292546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3" name="ตัวแทนรูปภาพ 2"/>
          <p:cNvPicPr>
            <a:picLocks noGrp="1" noChangeAspect="1"/>
          </p:cNvPicPr>
          <p:nvPr>
            <p:ph type="pic" sz="quarter" idx="26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04664"/>
            <a:ext cx="1944216" cy="2925466"/>
          </a:xfrm>
        </p:spPr>
      </p:pic>
      <p:pic>
        <p:nvPicPr>
          <p:cNvPr id="8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404664"/>
            <a:ext cx="1944214" cy="292546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9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404664"/>
            <a:ext cx="1970572" cy="296512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0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3501008"/>
            <a:ext cx="1992071" cy="2997473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1" name="ตัวแทนรูปภาพ 2"/>
          <p:cNvPicPr>
            <a:picLocks noGrp="1" noChangeAspect="1"/>
          </p:cNvPicPr>
          <p:nvPr>
            <p:ph type="pic" sz="quarter" idx="26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573016"/>
            <a:ext cx="1944215" cy="2925466"/>
          </a:xfrm>
        </p:spPr>
      </p:pic>
      <p:pic>
        <p:nvPicPr>
          <p:cNvPr id="13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199" y="3501008"/>
            <a:ext cx="1992069" cy="2997471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5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3501008"/>
            <a:ext cx="2018426" cy="3037132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74007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6990" y="261374"/>
            <a:ext cx="4678334" cy="3109142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2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6988" y="3501008"/>
            <a:ext cx="4678336" cy="3110595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3" name="ตัวแทนรูปภาพ 2"/>
          <p:cNvPicPr>
            <a:picLocks noGrp="1" noChangeAspect="1"/>
          </p:cNvPicPr>
          <p:nvPr>
            <p:ph type="pic" sz="quarter" idx="26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941" y="2866296"/>
            <a:ext cx="2770888" cy="3694517"/>
          </a:xfrm>
        </p:spPr>
      </p:pic>
      <p:sp>
        <p:nvSpPr>
          <p:cNvPr id="5" name="สี่เหลี่ยมผืนผ้า 4"/>
          <p:cNvSpPr/>
          <p:nvPr/>
        </p:nvSpPr>
        <p:spPr>
          <a:xfrm>
            <a:off x="621941" y="188640"/>
            <a:ext cx="294948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800" b="1" u="sng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</a:t>
            </a:r>
            <a:r>
              <a:rPr lang="th-TH" sz="2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ห็ด</a:t>
            </a:r>
            <a:r>
              <a:rPr lang="th-TH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ขอนขาแข็ง ( เห็ดขาแข็ง ) 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รักษาโรคกล้ามเนื้อขาอ่อนแรงในเด็กจนถึงปัจจุบัน บรรเทาอาการอักเสบปวดบวมท้องในผู้ป่วยมะเร็งตับ ฟื้นฟูผู้ป่วยมะเร็งปอด</a:t>
            </a:r>
          </a:p>
        </p:txBody>
      </p:sp>
    </p:spTree>
    <p:extLst>
      <p:ext uri="{BB962C8B-B14F-4D97-AF65-F5344CB8AC3E}">
        <p14:creationId xmlns:p14="http://schemas.microsoft.com/office/powerpoint/2010/main" val="2511529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แทนข้อความ 4"/>
          <p:cNvSpPr>
            <a:spLocks noGrp="1"/>
          </p:cNvSpPr>
          <p:nvPr>
            <p:ph type="body" sz="quarter" idx="14"/>
          </p:nvPr>
        </p:nvSpPr>
        <p:spPr>
          <a:xfrm>
            <a:off x="827584" y="1124744"/>
            <a:ext cx="7632848" cy="4608512"/>
          </a:xfrm>
        </p:spPr>
        <p:txBody>
          <a:bodyPr>
            <a:normAutofit/>
          </a:bodyPr>
          <a:lstStyle/>
          <a:p>
            <a:pPr algn="thaiDist"/>
            <a:r>
              <a:rPr lang="th-TH" sz="3600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แหล่งค้นคว้าข้อมูล</a:t>
            </a:r>
          </a:p>
          <a:p>
            <a:pPr algn="thaiDist"/>
            <a:endParaRPr lang="th-TH" sz="3600" b="1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en-US" sz="1800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  <a:hlinkClick r:id="rId2"/>
              </a:rPr>
              <a:t>http</a:t>
            </a:r>
            <a:r>
              <a:rPr lang="en-US" sz="18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  <a:hlinkClick r:id="rId2"/>
              </a:rPr>
              <a:t>://</a:t>
            </a:r>
            <a:r>
              <a:rPr lang="en-US" sz="1800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  <a:hlinkClick r:id="rId2"/>
              </a:rPr>
              <a:t>biodiversity.forest.go.th/index.php?option=com_doffungus&amp;view=showpics&amp;pt=745&amp;Itemid=96</a:t>
            </a:r>
            <a:endParaRPr lang="en-US" sz="1800" b="1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en-US" sz="1800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  <a:hlinkClick r:id="rId3"/>
              </a:rPr>
              <a:t>http</a:t>
            </a:r>
            <a:r>
              <a:rPr lang="en-US" sz="1800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  <a:hlinkClick r:id="rId3"/>
              </a:rPr>
              <a:t>://</a:t>
            </a:r>
            <a:r>
              <a:rPr lang="en-US" sz="18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  <a:hlinkClick r:id="rId3"/>
              </a:rPr>
              <a:t>www.m-group.in.th/article/</a:t>
            </a:r>
            <a:r>
              <a:rPr lang="th-TH" sz="18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  <a:hlinkClick r:id="rId3"/>
              </a:rPr>
              <a:t>เห็ด/เห็ดเป็นยา-ได้จริงหรือ.</a:t>
            </a:r>
            <a:r>
              <a:rPr lang="en-US" sz="18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  <a:hlinkClick r:id="rId3"/>
              </a:rPr>
              <a:t>html</a:t>
            </a:r>
            <a:endParaRPr lang="en-US" sz="1800" dirty="0" smtClean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en-US" sz="18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400" b="1" i="1" u="sng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  <a:hlinkClick r:id="rId4"/>
              </a:rPr>
              <a:t>คู่มือเห็ดเป็นยาเพื่อสุขภาพตามภูมิ</a:t>
            </a:r>
            <a:r>
              <a:rPr lang="th-TH" sz="2400" b="1" i="1" u="sng" dirty="0" err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  <a:hlinkClick r:id="rId4"/>
              </a:rPr>
              <a:t>ปัญญ</a:t>
            </a:r>
            <a:r>
              <a:rPr lang="th-TH" sz="2400" b="1" i="1" u="sng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  <a:hlinkClick r:id="rId4"/>
              </a:rPr>
              <a:t>ของหมอพื้นบ้าน</a:t>
            </a:r>
            <a:endParaRPr lang="th-TH" sz="2400" b="1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en-US" sz="18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http://indi.dtam.moph.go.th/index.php?option=com_content&amp;view=article&amp;id=36%3A2013-04-04-03-28-15&amp;catid=20&amp;Itemid=139</a:t>
            </a:r>
          </a:p>
          <a:p>
            <a:pPr algn="thaiDist"/>
            <a:r>
              <a:rPr lang="th-TH" sz="2800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ข้อมูลจาก  ลุงหนวดกลุ่มเพาะเลี้ยงเห็ดปลวก  </a:t>
            </a:r>
          </a:p>
          <a:p>
            <a:pPr algn="thaiDist"/>
            <a:r>
              <a:rPr lang="en-US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en-US" sz="28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endParaRPr lang="th-TH" sz="3000" dirty="0"/>
          </a:p>
        </p:txBody>
      </p:sp>
    </p:spTree>
    <p:extLst>
      <p:ext uri="{BB962C8B-B14F-4D97-AF65-F5344CB8AC3E}">
        <p14:creationId xmlns:p14="http://schemas.microsoft.com/office/powerpoint/2010/main" val="2395035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3452" y="765989"/>
            <a:ext cx="8275251" cy="550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603951" y="1772816"/>
            <a:ext cx="5760640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5400" dirty="0" smtClean="0">
                <a:solidFill>
                  <a:schemeClr val="bg1"/>
                </a:solidFill>
              </a:rPr>
              <a:t> </a:t>
            </a:r>
            <a:r>
              <a:rPr lang="th-TH" sz="7200" dirty="0" smtClean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เห็ดหนังช้าง</a:t>
            </a:r>
          </a:p>
          <a:p>
            <a:pPr algn="ctr"/>
            <a:r>
              <a:rPr lang="th-TH" sz="60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</a:t>
            </a:r>
            <a:r>
              <a:rPr lang="th-TH" sz="6000" dirty="0" err="1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หลินจือสาย</a:t>
            </a:r>
            <a:r>
              <a:rPr lang="th-TH" sz="60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พันธุ์หนึ่ง</a:t>
            </a:r>
          </a:p>
          <a:p>
            <a:pPr algn="ctr"/>
            <a:r>
              <a:rPr lang="th-TH" sz="60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ที่มีคุณสมบัติทางยา</a:t>
            </a:r>
          </a:p>
          <a:p>
            <a:pPr algn="ctr"/>
            <a:endParaRPr lang="th-TH" sz="6000" dirty="0" smtClean="0">
              <a:solidFill>
                <a:schemeClr val="bg1"/>
              </a:solidFill>
            </a:endParaRPr>
          </a:p>
          <a:p>
            <a:pPr algn="ctr"/>
            <a:endParaRPr lang="th-TH" sz="6000" dirty="0" smtClean="0">
              <a:solidFill>
                <a:srgbClr val="FFFF00"/>
              </a:solidFill>
            </a:endParaRPr>
          </a:p>
          <a:p>
            <a:pPr algn="ctr"/>
            <a:r>
              <a:rPr lang="th-TH" sz="6000" dirty="0" smtClean="0">
                <a:solidFill>
                  <a:schemeClr val="bg1"/>
                </a:solidFill>
              </a:rPr>
              <a:t> </a:t>
            </a:r>
            <a:endParaRPr lang="th-TH" sz="60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752256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205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5773" y="620688"/>
            <a:ext cx="8339102" cy="554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55576" y="3995678"/>
            <a:ext cx="759684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7200" dirty="0" smtClean="0">
                <a:solidFill>
                  <a:srgbClr val="92D050"/>
                </a:solidFill>
              </a:rPr>
              <a:t>ขอบคุณคะ</a:t>
            </a:r>
          </a:p>
          <a:p>
            <a:pPr algn="ctr"/>
            <a:r>
              <a:rPr lang="th-TH" sz="7200" dirty="0" smtClean="0">
                <a:solidFill>
                  <a:srgbClr val="92D050"/>
                </a:solidFill>
              </a:rPr>
              <a:t>ไว้ติดตามชมชุดต่อไป</a:t>
            </a: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473823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205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j0178459.jpg"/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227" y="260648"/>
            <a:ext cx="3030393" cy="4559840"/>
          </a:xfrm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28600" y="4749526"/>
            <a:ext cx="8672946" cy="1956074"/>
          </a:xfrm>
        </p:spPr>
        <p:txBody>
          <a:bodyPr/>
          <a:lstStyle/>
          <a:p>
            <a:r>
              <a:rPr lang="th-TH" sz="4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เห็ดหนังช้าง</a:t>
            </a:r>
            <a:endParaRPr lang="th-TH" sz="4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ชื่อวิทยาศาสตร์: </a:t>
            </a:r>
            <a:r>
              <a:rPr lang="en-US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  </a:t>
            </a:r>
            <a:r>
              <a:rPr lang="en-US" sz="2400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Amaurderma</a:t>
            </a:r>
            <a:r>
              <a:rPr lang="en-US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</a:t>
            </a:r>
            <a:r>
              <a:rPr lang="en-US" sz="2400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amoiense</a:t>
            </a:r>
            <a:r>
              <a:rPr lang="en-US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J.D. Zhao &amp; L.W. Hsu</a:t>
            </a:r>
          </a:p>
          <a:p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ชื่ออื่น </a:t>
            </a:r>
            <a:r>
              <a:rPr lang="en-US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               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เห็ดขอนขาแข็ง</a:t>
            </a:r>
            <a:endParaRPr lang="en-US" sz="24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การใช้ประโยชน์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     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เป็นสมุนไพรรักษาโรค 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คุณสมบัติ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ไปทาง</a:t>
            </a:r>
            <a:r>
              <a:rPr lang="th-TH" sz="2400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หลินจือ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th-TH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69079" y="332656"/>
            <a:ext cx="2935378" cy="4416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8"/>
          <p:cNvSpPr>
            <a:spLocks noGrp="1"/>
          </p:cNvSpPr>
          <p:nvPr>
            <p:ph type="body" sz="quarter" idx="13"/>
          </p:nvPr>
        </p:nvSpPr>
        <p:spPr>
          <a:xfrm>
            <a:off x="755576" y="404664"/>
            <a:ext cx="7488832" cy="6048672"/>
          </a:xfrm>
        </p:spPr>
        <p:txBody>
          <a:bodyPr/>
          <a:lstStyle>
            <a:extLst/>
          </a:lstStyle>
          <a:p>
            <a:r>
              <a:rPr lang="th-TH" sz="2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</a:t>
            </a:r>
            <a:r>
              <a:rPr lang="th-TH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ขอนขาแข็ง</a:t>
            </a:r>
          </a:p>
          <a:p>
            <a:r>
              <a:rPr lang="en-US" sz="2800" i="1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Amauroderma</a:t>
            </a:r>
            <a:r>
              <a:rPr lang="en-US" sz="2800" i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800" i="1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sericatum</a:t>
            </a:r>
            <a:r>
              <a:rPr lang="en-US" sz="2800" i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(Lloyd) Wakefield</a:t>
            </a:r>
          </a:p>
          <a:p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รูปร่าง/ลักษณะ</a:t>
            </a:r>
          </a:p>
          <a:p>
            <a:pPr algn="thaiDist"/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หมวกเห็ดมีรูปร่างเป็นแผ่นกลมแบนราบ ตรงกลาง</a:t>
            </a:r>
          </a:p>
          <a:p>
            <a:pPr algn="thaiDist"/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เว้าเป็นแอ่งตื้นๆ ขอบหมวกเห็ดโค้งงอเล็กน้อย ผิวด้านบนเป็น</a:t>
            </a:r>
          </a:p>
          <a:p>
            <a:pPr algn="thaiDist"/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ลายวงกลมซ้อนกันหลายชั้น ผิวย่นนูนไม่เรียบ มีขนคล้าย</a:t>
            </a:r>
          </a:p>
          <a:p>
            <a:pPr algn="thaiDist"/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กำมะหยี่สีน้ำตาลแดงถึงน้ำตาลอ่อน เมื่อแก่จะมีสีน้ำตาลดำ</a:t>
            </a:r>
          </a:p>
          <a:p>
            <a:pPr algn="thaiDist"/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หรือสีเกือบดำ ผิวด้านล่างสีขาวเป็นรู เมื่อถูกสัมผัสหรือเห็ดแก่</a:t>
            </a:r>
          </a:p>
          <a:p>
            <a:pPr algn="thaiDist"/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จะเปลี่ยนเป็นสีน้ำตาลแดงหรือน้ำตาลเข้ม</a:t>
            </a:r>
          </a:p>
          <a:p>
            <a:r>
              <a:rPr lang="th-TH" sz="24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</a:t>
            </a:r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ที่พบ</a:t>
            </a:r>
          </a:p>
          <a:p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พบขึ้นบนต้นแดงที่แห้งตายหรือรากต้นแดงตายแล้วตามป่าเต็งรังหรือป่าเบญจ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พรรณ</a:t>
            </a:r>
          </a:p>
          <a:p>
            <a:endParaRPr lang="th-TH" sz="2400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r"/>
            <a:r>
              <a:rPr lang="th-TH" sz="18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คู่มือเห็ดเป็นยาเพื่อสุขภาพตามภูมิ</a:t>
            </a:r>
            <a:r>
              <a:rPr lang="th-TH" sz="1800" dirty="0" err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ปัญญ</a:t>
            </a:r>
            <a:r>
              <a:rPr lang="th-TH" sz="18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ของหมอพื้นบ้าน</a:t>
            </a:r>
          </a:p>
          <a:p>
            <a:pPr algn="r"/>
            <a:r>
              <a:rPr lang="en-US" sz="14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http://indi.dtam.moph.go.th/index.php?option=com_content&amp;view=article&amp;id=36%3A2013-04-04-03-28-15&amp;catid=20&amp;Itemid=139</a:t>
            </a:r>
          </a:p>
          <a:p>
            <a:endParaRPr lang="th-TH" sz="2400" dirty="0">
              <a:solidFill>
                <a:schemeClr val="tx1"/>
              </a:solidFill>
              <a:cs typeface="+mj-cs"/>
            </a:endParaRPr>
          </a:p>
        </p:txBody>
      </p:sp>
      <p:sp>
        <p:nvSpPr>
          <p:cNvPr id="3" name="ตัวแทนหมายเลขภาพนิ่ง 2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940152" y="1412776"/>
            <a:ext cx="2315089" cy="3483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55726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8"/>
          <p:cNvSpPr>
            <a:spLocks noGrp="1"/>
          </p:cNvSpPr>
          <p:nvPr>
            <p:ph type="body" sz="quarter" idx="13"/>
          </p:nvPr>
        </p:nvSpPr>
        <p:spPr>
          <a:xfrm>
            <a:off x="683568" y="404664"/>
            <a:ext cx="7848872" cy="5976664"/>
          </a:xfrm>
        </p:spPr>
        <p:txBody>
          <a:bodyPr/>
          <a:lstStyle>
            <a:extLst/>
          </a:lstStyle>
          <a:p>
            <a:r>
              <a:rPr lang="th-TH" sz="2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</a:t>
            </a:r>
            <a:r>
              <a:rPr lang="th-TH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ขอนขาแข็ง</a:t>
            </a:r>
          </a:p>
          <a:p>
            <a:r>
              <a:rPr lang="th-TH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ข้อมูลเพิ่มเติม</a:t>
            </a:r>
          </a:p>
          <a:p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รสขม เฝื่อน เมาเบื่อเล็กน้อย เห็ดที่มีลักษณะของสีขอบต่างกัน จะให้สรรพคุณต่างกัน ดังนี้</a:t>
            </a:r>
          </a:p>
          <a:p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ขอบขาว ใช้กับท่อนบนของร่างกายที่มีปัญหา เช่น ระบบหัวใจ และเส้นเอ็น บริเวณส่วนบน</a:t>
            </a:r>
          </a:p>
          <a:p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ของร่างกาย</a:t>
            </a:r>
          </a:p>
          <a:p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ขอบดำ ช่วยในการขยายหลอดลม บำรุงเลือด</a:t>
            </a:r>
          </a:p>
          <a:p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ขอบเหลือง แก้มะเร็งตับ และแก้โรคประสาท บำรุง หัวใจ ไต</a:t>
            </a:r>
          </a:p>
          <a:p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ขอบฟ้า และขอบเขียว ใช้เกี่ยวกับปอด และลำไส้ เช่น ถ่ายไม่ปกติ</a:t>
            </a:r>
          </a:p>
          <a:p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ขอบแดง ถ่ายเป็นมูกเลือด เลือดเป็นพิษ </a:t>
            </a:r>
            <a:r>
              <a:rPr lang="th-TH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ทาลัส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ซี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เมีย</a:t>
            </a:r>
          </a:p>
          <a:p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งานวิจัยทางวิทยาศาสตร์ที่เกี่ยวข้อง</a:t>
            </a:r>
          </a:p>
          <a:p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ไม่ปรากฏ อาจเป็นไปได้ว่าเป็นเห็ดที่มีการกระจายน้อยในภูมิภาคต่างๆ จึงนำมาใช้เป็นยา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ไม่แพร่หลาย</a:t>
            </a:r>
          </a:p>
          <a:p>
            <a:endParaRPr lang="th-TH" dirty="0">
              <a:solidFill>
                <a:schemeClr val="tx1"/>
              </a:solidFill>
              <a:cs typeface="+mj-cs"/>
            </a:endParaRPr>
          </a:p>
          <a:p>
            <a:pPr algn="r"/>
            <a:r>
              <a:rPr lang="th-TH" dirty="0" smtClean="0">
                <a:solidFill>
                  <a:schemeClr val="tx1"/>
                </a:solidFill>
                <a:cs typeface="+mj-cs"/>
              </a:rPr>
              <a:t> </a:t>
            </a:r>
            <a:endParaRPr lang="th-TH" dirty="0">
              <a:solidFill>
                <a:schemeClr val="tx1"/>
              </a:solidFill>
              <a:cs typeface="+mj-cs"/>
            </a:endParaRPr>
          </a:p>
        </p:txBody>
      </p:sp>
      <p:sp>
        <p:nvSpPr>
          <p:cNvPr id="3" name="ตัวแทนหมายเลขภาพนิ่ง 2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7093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313" y="1700808"/>
            <a:ext cx="7270767" cy="4834287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14" name="Rectangle 8"/>
          <p:cNvSpPr>
            <a:spLocks noGrp="1"/>
          </p:cNvSpPr>
          <p:nvPr>
            <p:ph type="body" sz="quarter" idx="13"/>
          </p:nvPr>
        </p:nvSpPr>
        <p:spPr>
          <a:xfrm>
            <a:off x="971600" y="404664"/>
            <a:ext cx="7272808" cy="1512168"/>
          </a:xfrm>
        </p:spPr>
        <p:txBody>
          <a:bodyPr/>
          <a:lstStyle>
            <a:extLst/>
          </a:lstStyle>
          <a:p>
            <a:pPr algn="thaiDist"/>
            <a:r>
              <a:rPr lang="th-TH" sz="2800" b="1" u="sng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ลักษณะ</a:t>
            </a:r>
            <a:r>
              <a:rPr lang="th-TH" sz="2800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   </a:t>
            </a:r>
            <a:r>
              <a:rPr lang="th-TH" sz="28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ดอกค่อนข้างกลมแผ่นแบน ผิวดอกปกคลุมด้วยขนเล็กๆๆคล้ายกำมะหยี่ ลักษณะเป็นวงสีน้ำตาลดำสลับสีน้ำตาลอ่อน  ผิวเป็นลอนคลื่นขนาดเล็กสลับใหญ่ตามรัศมีของดอก</a:t>
            </a:r>
            <a:endParaRPr lang="th-TH" sz="2800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3131840" y="3429000"/>
            <a:ext cx="403244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h-TH" sz="3200" dirty="0"/>
              <a:t> </a:t>
            </a:r>
            <a:r>
              <a:rPr lang="th-TH" sz="3200" b="1" dirty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ผิวเป็นลอนคลื่นขนาดเล็กสลับ</a:t>
            </a:r>
            <a:r>
              <a:rPr lang="th-TH" sz="3200" b="1" dirty="0" smtClean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ใหญ่ตาม</a:t>
            </a:r>
            <a:r>
              <a:rPr lang="th-TH" sz="3200" b="1" dirty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รัศมีของดอก</a:t>
            </a:r>
          </a:p>
        </p:txBody>
      </p:sp>
    </p:spTree>
    <p:extLst>
      <p:ext uri="{BB962C8B-B14F-4D97-AF65-F5344CB8AC3E}">
        <p14:creationId xmlns:p14="http://schemas.microsoft.com/office/powerpoint/2010/main" val="459474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5" y="836712"/>
            <a:ext cx="3399313" cy="5112568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14" name="Rectangle 8"/>
          <p:cNvSpPr>
            <a:spLocks noGrp="1"/>
          </p:cNvSpPr>
          <p:nvPr>
            <p:ph type="body" sz="quarter" idx="13"/>
          </p:nvPr>
        </p:nvSpPr>
        <p:spPr>
          <a:xfrm>
            <a:off x="3923928" y="836712"/>
            <a:ext cx="4392488" cy="1656184"/>
          </a:xfrm>
        </p:spPr>
        <p:txBody>
          <a:bodyPr/>
          <a:lstStyle>
            <a:extLst/>
          </a:lstStyle>
          <a:p>
            <a:pPr algn="thaiDist"/>
            <a:r>
              <a:rPr lang="th-TH" sz="2800" b="1" u="sng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ลักษณะ</a:t>
            </a:r>
            <a:r>
              <a:rPr lang="th-TH" sz="2800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8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ใต้หมวกเป็นรูสีขาว เมื่อสัมผัสเปลี่ยนเป็นสีแดง ก้านค่อนข้างกลม  ดอกติดกึ่งกลางดอก หรือเยื้องเล็กน้อยสีน้ำตาล</a:t>
            </a:r>
            <a:endParaRPr lang="th-TH" sz="2800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2924944"/>
            <a:ext cx="4566548" cy="3036269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2" name="สี่เหลี่ยมผืนผ้า 1"/>
          <p:cNvSpPr/>
          <p:nvPr/>
        </p:nvSpPr>
        <p:spPr>
          <a:xfrm>
            <a:off x="1315770" y="2610490"/>
            <a:ext cx="21355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800" dirty="0">
                <a:solidFill>
                  <a:schemeClr val="bg1"/>
                </a:solidFill>
              </a:rPr>
              <a:t>ดอกติดกึ่งกลางดอก</a:t>
            </a:r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4355976" y="4725144"/>
            <a:ext cx="21018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800" dirty="0">
                <a:solidFill>
                  <a:schemeClr val="bg1"/>
                </a:solidFill>
              </a:rPr>
              <a:t>ใต้หมวกเป็นรูสีขาว </a:t>
            </a:r>
          </a:p>
        </p:txBody>
      </p:sp>
    </p:spTree>
    <p:extLst>
      <p:ext uri="{BB962C8B-B14F-4D97-AF65-F5344CB8AC3E}">
        <p14:creationId xmlns:p14="http://schemas.microsoft.com/office/powerpoint/2010/main" val="3038466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j0321101.jpg"/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3" y="1364698"/>
            <a:ext cx="3297363" cy="4961551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13" name="สี่เหลี่ยมผืนผ้า 12"/>
          <p:cNvSpPr/>
          <p:nvPr/>
        </p:nvSpPr>
        <p:spPr>
          <a:xfrm>
            <a:off x="899592" y="287480"/>
            <a:ext cx="705678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h-TH" sz="3200" u="sng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แหล่งที่พบ</a:t>
            </a:r>
            <a:r>
              <a:rPr lang="th-TH" sz="3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พบตามพื้นดินขาจะยาว และบนตอไม้ตายโดยเฉพาะไม้เนื้อแข็ง เกิดดอกเดี่ยว  หรือเป็นกลุ่ม </a:t>
            </a:r>
            <a:endParaRPr lang="th-TH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16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380722"/>
            <a:ext cx="3312368" cy="4984128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j0321101.jpg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713905" y="1002332"/>
            <a:ext cx="2924101" cy="194421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13" name="สี่เหลี่ยมผืนผ้า 12"/>
          <p:cNvSpPr/>
          <p:nvPr/>
        </p:nvSpPr>
        <p:spPr>
          <a:xfrm>
            <a:off x="5499704" y="548680"/>
            <a:ext cx="2942217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h-TH" sz="3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พบเห็นได้บนตอไม้ตาย</a:t>
            </a:r>
          </a:p>
          <a:p>
            <a:pPr algn="thaiDist"/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โดยเฉพาะไม้เนื้อแข็ง เช่นไม้แดง เกิดดอกเดี่ยว  หรือเป็นกลุ่ม </a:t>
            </a:r>
            <a:endParaRPr lang="th-TH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16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548680"/>
            <a:ext cx="1918377" cy="2886587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5" name="j0321101.jpg"/>
          <p:cNvPicPr>
            <a:picLocks noGrp="1" noChangeAspect="1"/>
          </p:cNvPicPr>
          <p:nvPr>
            <p:ph type="pic" sz="quarter" idx="14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868986" y="3201099"/>
            <a:ext cx="4054819" cy="269602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6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018" y="3645024"/>
            <a:ext cx="1918377" cy="288658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7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3645024"/>
            <a:ext cx="1918377" cy="288658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80138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492974" y="3444130"/>
            <a:ext cx="3528392" cy="2346005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8" name="j0321101.jpg"/>
          <p:cNvPicPr>
            <a:picLocks noGrp="1" noChangeAspect="1"/>
          </p:cNvPicPr>
          <p:nvPr>
            <p:ph type="pic"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972694" y="3444130"/>
            <a:ext cx="3528390" cy="2346003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9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745936"/>
            <a:ext cx="2952328" cy="196298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0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62936" y="3433608"/>
            <a:ext cx="3465599" cy="230425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11" name="สี่เหลี่ยมผืนผ้า 10"/>
          <p:cNvSpPr/>
          <p:nvPr/>
        </p:nvSpPr>
        <p:spPr>
          <a:xfrm>
            <a:off x="4499992" y="1124744"/>
            <a:ext cx="367240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h-TH" sz="3200" b="1" u="sng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ลักษณะดอกอ่อน</a:t>
            </a:r>
            <a:r>
              <a:rPr lang="th-TH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จะมีขอบสีขาวและนุ่มๆ</a:t>
            </a:r>
            <a:endParaRPr lang="th-TH" sz="32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96011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อัลบั้มรูปแบบร่วมสมัย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ContemporaryPhotoAlbum</Template>
  <TotalTime>0</TotalTime>
  <Words>536</Words>
  <Application>Microsoft Office PowerPoint</Application>
  <PresentationFormat>นำเสนอทางหน้าจอ (4:3)</PresentationFormat>
  <Paragraphs>81</Paragraphs>
  <Slides>18</Slides>
  <Notes>14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18</vt:i4>
      </vt:variant>
    </vt:vector>
  </HeadingPairs>
  <TitlesOfParts>
    <vt:vector size="19" baseType="lpstr">
      <vt:lpstr>อัลบั้มรูปแบบร่วมสมัย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กัลยา กาญจนรุ่ง</dc:creator>
  <cp:lastModifiedBy/>
  <cp:revision>1</cp:revision>
  <dcterms:created xsi:type="dcterms:W3CDTF">2017-07-27T06:10:19Z</dcterms:created>
  <dcterms:modified xsi:type="dcterms:W3CDTF">2017-12-14T02:22:13Z</dcterms:modified>
  <dc:title>เห็ดหนังช้าง</dc:title>
</cp:coreProperties>
</file>