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73" r:id="rId2"/>
    <p:sldId id="266" r:id="rId3"/>
    <p:sldId id="261" r:id="rId4"/>
    <p:sldId id="267" r:id="rId5"/>
    <p:sldId id="274" r:id="rId6"/>
    <p:sldId id="262" r:id="rId7"/>
    <p:sldId id="276" r:id="rId8"/>
    <p:sldId id="268" r:id="rId9"/>
    <p:sldId id="301" r:id="rId10"/>
    <p:sldId id="277" r:id="rId11"/>
    <p:sldId id="302" r:id="rId12"/>
    <p:sldId id="280" r:id="rId13"/>
    <p:sldId id="288" r:id="rId14"/>
    <p:sldId id="279" r:id="rId15"/>
    <p:sldId id="278" r:id="rId16"/>
    <p:sldId id="281" r:id="rId17"/>
    <p:sldId id="282" r:id="rId18"/>
    <p:sldId id="283" r:id="rId19"/>
    <p:sldId id="284" r:id="rId20"/>
    <p:sldId id="294" r:id="rId21"/>
    <p:sldId id="285" r:id="rId22"/>
    <p:sldId id="286" r:id="rId23"/>
    <p:sldId id="287" r:id="rId24"/>
    <p:sldId id="289" r:id="rId25"/>
    <p:sldId id="300" r:id="rId26"/>
    <p:sldId id="290" r:id="rId27"/>
    <p:sldId id="291" r:id="rId28"/>
    <p:sldId id="296" r:id="rId29"/>
    <p:sldId id="292" r:id="rId30"/>
    <p:sldId id="298" r:id="rId31"/>
    <p:sldId id="305" r:id="rId32"/>
    <p:sldId id="304" r:id="rId33"/>
    <p:sldId id="306" r:id="rId34"/>
    <p:sldId id="303" r:id="rId35"/>
    <p:sldId id="270" r:id="rId36"/>
    <p:sldId id="271" r:id="rId37"/>
    <p:sldId id="272" r:id="rId38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41"/>
      <p:bold r:id="rId42"/>
      <p:italic r:id="rId43"/>
      <p:boldItalic r:id="rId44"/>
    </p:embeddedFont>
    <p:embeddedFont>
      <p:font typeface="Cordia New" panose="020B0304020202020204" pitchFamily="34" charset="-34"/>
      <p:regular r:id="rId45"/>
      <p:bold r:id="rId46"/>
      <p:italic r:id="rId47"/>
      <p:boldItalic r:id="rId48"/>
    </p:embeddedFont>
    <p:embeddedFont>
      <p:font typeface="TH Sarabun New" panose="020B0500040200020003" pitchFamily="34" charset="-34"/>
      <p:regular r:id="rId49"/>
      <p:bold r:id="rId50"/>
      <p:italic r:id="rId51"/>
      <p:boldItalic r:id="rId52"/>
    </p:embeddedFon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Dotum" panose="020B0600000101010101" pitchFamily="34" charset="-127"/>
      <p:regular r:id="rId57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font" Target="fonts/font15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.fntdata"/><Relationship Id="rId54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57" Type="http://schemas.openxmlformats.org/officeDocument/2006/relationships/font" Target="fonts/font17.fntdata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15/12/60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15/12/60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12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13</a:t>
            </a:fld>
            <a:endParaRPr lang="th-TH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14</a:t>
            </a:fld>
            <a:endParaRPr lang="th-TH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15</a:t>
            </a:fld>
            <a:endParaRPr lang="th-TH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16</a:t>
            </a:fld>
            <a:endParaRPr lang="th-TH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17</a:t>
            </a:fld>
            <a:endParaRPr lang="th-TH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18</a:t>
            </a:fld>
            <a:endParaRPr lang="th-TH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19</a:t>
            </a:fld>
            <a:endParaRPr lang="th-TH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20</a:t>
            </a:fld>
            <a:endParaRPr lang="th-TH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21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22</a:t>
            </a:fld>
            <a:endParaRPr lang="th-TH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23</a:t>
            </a:fld>
            <a:endParaRPr lang="th-TH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24</a:t>
            </a:fld>
            <a:endParaRPr lang="th-TH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25</a:t>
            </a:fld>
            <a:endParaRPr lang="th-TH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26</a:t>
            </a:fld>
            <a:endParaRPr lang="th-TH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27</a:t>
            </a:fld>
            <a:endParaRPr lang="th-TH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28</a:t>
            </a:fld>
            <a:endParaRPr lang="th-TH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29</a:t>
            </a:fld>
            <a:endParaRPr lang="th-TH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30</a:t>
            </a:fld>
            <a:endParaRPr lang="th-TH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31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32</a:t>
            </a:fld>
            <a:endParaRPr lang="th-TH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33</a:t>
            </a:fld>
            <a:endParaRPr lang="th-TH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15/12/60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15/12/60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1.jp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5.jp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4.jpeg"/><Relationship Id="rId4" Type="http://schemas.openxmlformats.org/officeDocument/2006/relationships/image" Target="../media/image5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9.jpeg"/><Relationship Id="rId4" Type="http://schemas.openxmlformats.org/officeDocument/2006/relationships/image" Target="../media/image5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65.jpg"/><Relationship Id="rId4" Type="http://schemas.openxmlformats.org/officeDocument/2006/relationships/image" Target="../media/image6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67.jpg"/><Relationship Id="rId4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8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1.jpg"/><Relationship Id="rId4" Type="http://schemas.openxmlformats.org/officeDocument/2006/relationships/image" Target="../media/image80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6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puechkaset.com/&#3648;&#3627;&#3655;&#3604;&#3605;&#3633;&#3610;&#3648;&#3605;&#3656;&#3634;" TargetMode="External"/><Relationship Id="rId2" Type="http://schemas.openxmlformats.org/officeDocument/2006/relationships/hyperlink" Target="http://www.bedo.or.th/lcdb/biodiversity/view3.aspx?id=8018" TargetMode="Externa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www.google.co.th/url?sa=t&amp;rct=j&amp;q=&amp;esrc=s&amp;source=web&amp;cd=7&amp;ved=0ahUKEwjWqMTGvIPYAhVIwI8KHQEzBVMQFgg8MAY&amp;url=http://www.bedo.or.th/lcdb/biodiversity/view3.aspx?id%3D3377&amp;usg=AOvVaw13tBbG6OfiRR4akYLltXNE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jpeg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3" y="1132774"/>
            <a:ext cx="8208912" cy="5458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7" y="1179518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755576" y="4437112"/>
            <a:ext cx="69127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เห็ดผึ้ง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1408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668" y="3891718"/>
            <a:ext cx="4032446" cy="2268250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4513985" y="3503787"/>
            <a:ext cx="3744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ขอบคุณภาพจาก กลุ่มเพาะเลี้ยงเห็ดปลวก</a:t>
            </a:r>
            <a:endParaRPr lang="th-TH" sz="24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Rectangle 8"/>
          <p:cNvSpPr txBox="1">
            <a:spLocks/>
          </p:cNvSpPr>
          <p:nvPr/>
        </p:nvSpPr>
        <p:spPr>
          <a:xfrm>
            <a:off x="467544" y="556746"/>
            <a:ext cx="3685337" cy="3408706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Font typeface="Arial"/>
              <a:buChar char="–"/>
              <a:defRPr kumimoji="0" lang="th-TH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Font typeface="Arial"/>
              <a:buChar char="–"/>
              <a:defRPr kumimoji="0" lang="th-TH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Font typeface="Arial"/>
              <a:buChar char="»"/>
              <a:defRPr kumimoji="0" lang="th-TH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thaiDist"/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200" u="sng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เห็ดตับเต่า เห็ดผึ้ง หรือเห็ดห้า </a:t>
            </a:r>
            <a:r>
              <a:rPr lang="th-TH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เป็นเชื้อรากลุ่ม</a:t>
            </a:r>
            <a:r>
              <a:rPr lang="th-TH" sz="22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เอ็ค</a:t>
            </a:r>
            <a:r>
              <a:rPr lang="th-TH" sz="22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โตมัยโคไรซ่า เป็นเห็ดที่อาศัยอยู่กับรากพืช คือเห็ดจำพวกนี้จะเกิดขึ้นได้ก็ต้องมีพืชเป็นที่อาศัย  เส้นใยของเห็ดตับเต่าจะเจริญดีมากจากรากอ่อน จนถึงปลายราก  เห็ดตับเต่าจะออกดอกเห็ด ให้เราได้รับประทานเฉพาะในช่วงหน้าฝน  และเห็ดประเภทนี้จะเกิดขึ้นได้ก็ต้องมีพืชอาศัย พืชอาศัยของเห็ดตับเต่าก็มี ลำไย ลิ้นจี่ หว้า มะกอกน้ำ แคบ้าน  กระถิน ส้มโอ  โสน  มะม่วง มะกอกบ้าน มะกอกน้ำ เป็นต้น </a:t>
            </a:r>
          </a:p>
          <a:p>
            <a:pPr algn="thaiDist"/>
            <a:r>
              <a:rPr lang="th-TH" sz="22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เห็ดตับเต่าสามารถเพาะได้นอกจากเกิดตามธรรมชาติ </a:t>
            </a:r>
          </a:p>
          <a:p>
            <a:pPr algn="thaiDist"/>
            <a:r>
              <a:rPr lang="th-TH" sz="22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ขอบคุณข้อมูลจาก   ศูนย์วิจัยพืชสวนเชียงราย</a:t>
            </a:r>
            <a:endParaRPr lang="th-TH" sz="22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985" y="729991"/>
            <a:ext cx="3729812" cy="2797360"/>
          </a:xfrm>
          <a:prstGeom prst="rect">
            <a:avLst/>
          </a:prstGeom>
        </p:spPr>
      </p:pic>
      <p:sp>
        <p:nvSpPr>
          <p:cNvPr id="3" name="สี่เหลี่ยมผืนผ้า 2"/>
          <p:cNvSpPr/>
          <p:nvPr/>
        </p:nvSpPr>
        <p:spPr>
          <a:xfrm>
            <a:off x="861156" y="6272134"/>
            <a:ext cx="75339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/>
              <a:t> </a:t>
            </a:r>
            <a:r>
              <a:rPr lang="th-TH" dirty="0" smtClean="0"/>
              <a:t>แหล่งที่มาข้อมูล </a:t>
            </a:r>
            <a:r>
              <a:rPr lang="en-US" dirty="0" smtClean="0"/>
              <a:t>:www.kasetorganic.com </a:t>
            </a:r>
            <a:r>
              <a:rPr lang="en-US" dirty="0"/>
              <a:t>› ... › </a:t>
            </a:r>
            <a:r>
              <a:rPr lang="th-TH" dirty="0"/>
              <a:t>ข้อมูลการเพาะเห็ด ตับเต่า ด้วยธรรมชาติ</a:t>
            </a:r>
          </a:p>
        </p:txBody>
      </p:sp>
    </p:spTree>
    <p:extLst>
      <p:ext uri="{BB962C8B-B14F-4D97-AF65-F5344CB8AC3E}">
        <p14:creationId xmlns:p14="http://schemas.microsoft.com/office/powerpoint/2010/main" val="141579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รูปภาพ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168729"/>
            <a:ext cx="5083893" cy="5083893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1937515" y="507009"/>
            <a:ext cx="41524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cs typeface="+mj-cs"/>
              </a:rPr>
              <a:t>2. </a:t>
            </a:r>
            <a:r>
              <a:rPr lang="th-TH" sz="3200" dirty="0" smtClean="0">
                <a:cs typeface="+mj-cs"/>
              </a:rPr>
              <a:t>เห็ดตับเต่าสีทอง</a:t>
            </a:r>
          </a:p>
          <a:p>
            <a:r>
              <a:rPr lang="th-TH" sz="2400" dirty="0" smtClean="0"/>
              <a:t>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th-TH" sz="2400" dirty="0" smtClean="0"/>
              <a:t> :      </a:t>
            </a:r>
            <a:endParaRPr lang="th-TH" sz="2400" dirty="0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572000" y="6252622"/>
            <a:ext cx="37444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/>
            <a:r>
              <a:rPr lang="th-TH" sz="2000" dirty="0" smtClean="0">
                <a:solidFill>
                  <a:srgbClr val="FF0000"/>
                </a:solidFill>
              </a:rPr>
              <a:t>ขอบคุณภาพจาก กลุ่มเพาะเลี้ยงเห็ดปลวก</a:t>
            </a:r>
            <a:endParaRPr lang="th-TH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85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899592" y="332658"/>
            <a:ext cx="741682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3.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เห็ดผึ้งขม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Boletus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griseipurpureus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Corner)</a:t>
            </a:r>
            <a:b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ชื่อท้องถิ่น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เห็ดผึ้งยูคา(อีสาน)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เห็ด</a:t>
            </a:r>
            <a:r>
              <a:rPr lang="th-TH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เหม็ด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(ภาคใต้)</a:t>
            </a:r>
          </a:p>
          <a:p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00" y="4221088"/>
            <a:ext cx="2445404" cy="1834054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770130" y="1841689"/>
            <a:ext cx="754628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200" dirty="0" smtClean="0"/>
              <a:t>          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เห็ดที่มักขึ้นอยู่ตามโคนของต้นเสม็ด จึงทำให้ได้ชื่อเรียกเช่นนี้มา สำหรับรสชาติของเห็ด</a:t>
            </a:r>
            <a:r>
              <a:rPr lang="th-TH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เหม็ด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นั้นจะมีรสขม ซึ่งหากจะนำไปรับประทานเป็นอาหาร จะต้องทราบวิธีปรุง ถึงจะ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อร่อยโดย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ส่วนมากแล้วเห็ด</a:t>
            </a:r>
            <a:r>
              <a:rPr lang="th-TH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เหม็ด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จะต้องนำไปต้มใส่เกลือ ใส่ใบมะขาม เพื่อลดความขม จากนั้นนำไปจิ้มน้ำพริก หรือนำไปแกง</a:t>
            </a:r>
          </a:p>
          <a:p>
            <a:pPr algn="thaiDist"/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ป่า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ยูคา</a:t>
            </a:r>
            <a:r>
              <a:rPr lang="th-TH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ลิปตัส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เป็นอีกสถานที่หนึ่งซึ่งพบเห็ด</a:t>
            </a:r>
            <a:r>
              <a:rPr lang="th-TH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เหม็ด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แต่จะมีความแตกต่างไปจากเห็ด</a:t>
            </a:r>
            <a:r>
              <a:rPr lang="th-TH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เหม็ด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ในป่าเสม็ด คือ เห็ดในป่ายูคา</a:t>
            </a:r>
            <a:r>
              <a:rPr lang="th-TH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ลิปตัส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จะมีรสชาติที่ขมกว่า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5892" y="4228536"/>
            <a:ext cx="2747216" cy="1826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4168" y="4267043"/>
            <a:ext cx="2429933" cy="182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607775" y="6383050"/>
            <a:ext cx="79063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/>
              <a:t>แหล่งข้อมูล </a:t>
            </a:r>
            <a:r>
              <a:rPr lang="en-US" dirty="0" smtClean="0"/>
              <a:t>:http://www.bedo.or.th/lcdb/biodiversity/view3.aspx</a:t>
            </a:r>
            <a:r>
              <a:rPr lang="en-US" dirty="0"/>
              <a:t>?id=11183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2715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70" y="2033651"/>
            <a:ext cx="2415869" cy="4392489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978" y="2033651"/>
            <a:ext cx="4383398" cy="4383398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923570" y="219246"/>
            <a:ext cx="724883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4.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เห็ดผึ้งขานกยูง</a:t>
            </a: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ชื่อสามัญ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เห็ดตับเต่าเกล็ดแดงช้ำ</a:t>
            </a: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เห็ด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ผึ้งชาด</a:t>
            </a:r>
            <a:endParaRPr lang="th-TH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ทยาศาสตร์ :    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Boletellus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emodensis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:      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1461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899592" y="332658"/>
            <a:ext cx="74888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5.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เห็ดปอดดำ</a:t>
            </a: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</a:t>
            </a:r>
            <a:r>
              <a:rPr lang="en-US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Strobilomyces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</a:t>
            </a:r>
            <a:r>
              <a:rPr lang="en-US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eminudus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Hongo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/>
              <a:t>     </a:t>
            </a:r>
            <a:endParaRPr lang="th-TH" sz="2400" dirty="0"/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644" y="1684816"/>
            <a:ext cx="3586748" cy="2384805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561" y="2482863"/>
            <a:ext cx="4775707" cy="3175337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644" y="4073580"/>
            <a:ext cx="3586747" cy="2384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78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899592" y="332658"/>
            <a:ext cx="74888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6.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:  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Boletus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Sp.1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/>
              <a:t> </a:t>
            </a:r>
            <a:endParaRPr lang="th-TH" sz="2400" dirty="0"/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130" y="1830868"/>
            <a:ext cx="3311946" cy="2202092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15" y="1830868"/>
            <a:ext cx="2993927" cy="4502867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433" y="4105042"/>
            <a:ext cx="3311947" cy="220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8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899592" y="332658"/>
            <a:ext cx="74888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7.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เห็ดผึ้งไข่</a:t>
            </a: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ทยาศาสตร์ :  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Boletus 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Sp.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/>
              <a:t>       </a:t>
            </a:r>
            <a:endParaRPr lang="th-TH" sz="2400" dirty="0"/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988" y="1542685"/>
            <a:ext cx="3652420" cy="2428471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848" y="2388377"/>
            <a:ext cx="4959010" cy="3297214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184" y="4069916"/>
            <a:ext cx="3679647" cy="244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64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899592" y="332658"/>
            <a:ext cx="74888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8.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ผึ้ง กระบองเพชรเหลือง</a:t>
            </a:r>
            <a:endParaRPr lang="th-TH" sz="32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ทยาศาสตร์ : 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Boletus  </a:t>
            </a:r>
            <a:r>
              <a:rPr lang="en-US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russellii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Frost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en-US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Grib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232" y="1308466"/>
            <a:ext cx="3436396" cy="2284837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426" y="3640037"/>
            <a:ext cx="3449199" cy="2293351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489137" y="6040101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</a:t>
            </a:r>
          </a:p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หนังสือเห็ดและราขนาดใหญ่ ในประเทศไทย  อ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อนงค์  จันทร์ศรีกุล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738553" y="1383956"/>
            <a:ext cx="404947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</a:p>
          <a:p>
            <a:pPr algn="thaiDist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หมวกนูนเรียบ แล้วปริแตกเป็นเกล็ด น้ำตาลอมเหลือง ส้มอมแดงไปจนถึงเขียวมะกอก หรือ น้ำตาล เมื่อแก่รูรอบก้านจะเปลี่ยนจากเหลืองเป็นเขียวมะกอก เมื่อดอกแก่ ปากรู ใหญ่และ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เป็นรป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เหลี่ยม ก้าน ทรงกระบอก ส่วนบนเหลือง ส่วนล่างน้ำตาลแดง ผิวเป็นร่องลึกและสันแบบตาข่าย เนื้อเหลือง</a:t>
            </a:r>
          </a:p>
          <a:p>
            <a:pPr algn="thaiDist"/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ที่อยู่อาศัย 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บนพื้นดิน ป่าผลัดใบ เป็น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แอค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โตไม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ไรซา</a:t>
            </a:r>
          </a:p>
          <a:p>
            <a:pPr algn="thaiDist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รับประทานได้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969279"/>
            <a:ext cx="3451017" cy="229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13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756" y="1432458"/>
            <a:ext cx="3652418" cy="2428470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5352" y="4459297"/>
            <a:ext cx="2591647" cy="1723169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465214"/>
            <a:ext cx="3679645" cy="2446572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899592" y="332658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เห็ดผึ้งนกยูง</a:t>
            </a: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เป็นเห็ดผึ้งที่มีขนาดใหญ่ สมบูรณ์มากเกิดใต้ยางนาในป่า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690" y="4082277"/>
            <a:ext cx="2520280" cy="2520280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86600" y="4459297"/>
            <a:ext cx="2591647" cy="172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24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989" y="1542685"/>
            <a:ext cx="3652418" cy="2428469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2710" y="2383953"/>
            <a:ext cx="4959008" cy="3297213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185" y="4069916"/>
            <a:ext cx="3679644" cy="2446572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899592" y="573506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9.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เห็ดผึ้งแย้</a:t>
            </a: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ชื่อวิทยาศาสตร์ : 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Boletus 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Sp.4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73916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6709"/>
            <a:ext cx="4546856" cy="4546856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1520" y="4651660"/>
            <a:ext cx="8672946" cy="2124472"/>
          </a:xfrm>
        </p:spPr>
        <p:txBody>
          <a:bodyPr/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  หรือ เห็ดปอดม้า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Heimiell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retispora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(Pat, and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Bak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.)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Boedijn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en-US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       เห็ดตับเต่า(ภาคกลาง)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เห็ดห้า(ภาคเหนือ)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เผิ่ง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(ภาคอีสาน)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 กินได้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ตัวแทนรูปภาพ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46192" y="914617"/>
            <a:ext cx="4489227" cy="298485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884" y="2213483"/>
            <a:ext cx="2376264" cy="3573900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923570" y="562039"/>
            <a:ext cx="712648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10.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เห็ดผึ้งชาด</a:t>
            </a: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 :  (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Boletellus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emodensis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Berk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.) Sing.)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 เห็ดผึ้งนกยูง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/>
              <a:t> </a:t>
            </a:r>
            <a:r>
              <a:rPr lang="en-US" sz="2400" dirty="0" smtClean="0"/>
              <a:t>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th-TH" sz="2400" dirty="0" smtClean="0"/>
              <a:t> :      </a:t>
            </a:r>
            <a:endParaRPr lang="th-TH" sz="2400" dirty="0"/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74775"/>
            <a:ext cx="2402000" cy="3612608"/>
          </a:xfrm>
          <a:prstGeom prst="rect">
            <a:avLst/>
          </a:prstGeom>
        </p:spPr>
      </p:pic>
      <p:sp>
        <p:nvSpPr>
          <p:cNvPr id="3" name="สี่เหลี่ยมผืนผ้า 2"/>
          <p:cNvSpPr/>
          <p:nvPr/>
        </p:nvSpPr>
        <p:spPr>
          <a:xfrm>
            <a:off x="5868144" y="2173860"/>
            <a:ext cx="23762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</a:p>
          <a:p>
            <a:pPr algn="thaiDist"/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ดอกอ่อนมีรูปทรงกลม เมื่อแก่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ดอกร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ปู กระ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ทะคว่ำ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หมวกมี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สะเก็ดสีแดงถึงแดง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เข้ม </a:t>
            </a:r>
            <a:endParaRPr lang="th-TH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ก้าน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ทรงกระบอกสีม่วงหรือสีแดงถึงแดงเข้ม ก้านตัน มี ร่องตามยาว โคนก้านพบกลุ่มเส้นใยสีขาว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487504" y="5914401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</a:t>
            </a:r>
          </a:p>
          <a:p>
            <a:pPr algn="r"/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http://www.lib2.ubu.ac.th/ubu-art-culture/wp-conte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nt/uploads/2017/09/2558-mushroom-betaglucan.pdf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8950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885" y="1295958"/>
            <a:ext cx="3411170" cy="2558378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70" y="1628800"/>
            <a:ext cx="2689332" cy="4889696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007" y="3948452"/>
            <a:ext cx="3424048" cy="2568036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909553" y="449572"/>
            <a:ext cx="712648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เห็ดผึ้งชาด</a:t>
            </a: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ดอกบานแล้ว 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/>
              <a:t>   </a:t>
            </a:r>
            <a:r>
              <a:rPr lang="en-US" sz="2400" dirty="0" smtClean="0"/>
              <a:t>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th-TH" sz="2400" dirty="0" smtClean="0"/>
              <a:t> :      </a:t>
            </a:r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281903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590" y="3597096"/>
            <a:ext cx="3600400" cy="2700299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49" y="1613388"/>
            <a:ext cx="3320035" cy="4426713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919442" y="423924"/>
            <a:ext cx="71264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11.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ตับเต่าเทาดำ</a:t>
            </a:r>
            <a:endParaRPr lang="th-TH" sz="32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: 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Boletus  </a:t>
            </a:r>
            <a:r>
              <a:rPr lang="en-US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griseus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Frost.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/>
              <a:t>   </a:t>
            </a:r>
            <a:r>
              <a:rPr lang="en-US" sz="2400" dirty="0" smtClean="0"/>
              <a:t> </a:t>
            </a:r>
            <a:r>
              <a:rPr lang="th-TH" sz="2400" dirty="0" smtClean="0"/>
              <a:t>      </a:t>
            </a:r>
            <a:endParaRPr lang="th-TH" sz="2400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139952" y="1412776"/>
            <a:ext cx="4372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</a:p>
          <a:p>
            <a:pPr algn="thaiDist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นูนแล้วแบน มีขนอ่อน บางๆแล้วเรียบ สีเทาหรือเทาอมน้ำตาล</a:t>
            </a:r>
          </a:p>
          <a:p>
            <a:pPr algn="thaiDist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เรียวลงไปที่โคนมักจะโค้งใกล้โคน ขาวหม่นหรือเทาอ่อนมีลาย</a:t>
            </a:r>
          </a:p>
          <a:p>
            <a:pPr algn="thaiDist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ตาข่ายชัดเจน เป็นสีน้ำตาลหรือดำ เมื่อแก่</a:t>
            </a:r>
          </a:p>
          <a:p>
            <a:pPr algn="thaiDist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แน่น ขาวหม่น เมือช้ำเปลี่ยนเป็นสีน้ำตาลแดง หรือน้ำตาล</a:t>
            </a:r>
          </a:p>
          <a:p>
            <a:pPr algn="thaiDist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ที่อยู่อาศัย 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บนพื้นดิน ป่าผลัดใบ เป็น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แอค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โตไม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ไรซา</a:t>
            </a:r>
          </a:p>
          <a:p>
            <a:pPr algn="thaiDist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รับประทานได้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35649" y="6040101"/>
            <a:ext cx="7674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หนังสือเห็ดและราขนาดใหญ่ ในประเทศไทย  อ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อนงค์  จันทร์ศรีกุล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1455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603" y="3733219"/>
            <a:ext cx="2875411" cy="2156558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86006" y="2910457"/>
            <a:ext cx="2160440" cy="3928073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716" y="1383957"/>
            <a:ext cx="3045298" cy="2283974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923570" y="219246"/>
            <a:ext cx="71264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12.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ปอดม้าตาข่ายแดง</a:t>
            </a:r>
            <a:endParaRPr lang="th-TH" sz="32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:  </a:t>
            </a:r>
            <a:r>
              <a:rPr lang="en-US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Heimiella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japonica </a:t>
            </a:r>
            <a:r>
              <a:rPr lang="en-US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Hongo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Order : </a:t>
            </a:r>
            <a:r>
              <a:rPr lang="en-US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Boletales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902189" y="1383957"/>
            <a:ext cx="4029851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</a:p>
          <a:p>
            <a:pPr algn="thaiDist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นูนแล้วแบน แดงอมม่วง </a:t>
            </a:r>
          </a:p>
          <a:p>
            <a:pPr algn="thaiDist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ค่อยๆๆใหญ่ลงไปที่โคน ปลายบนเหลือง แดงอมม่วงลง</a:t>
            </a:r>
          </a:p>
          <a:p>
            <a:pPr algn="thaiDist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ไปที่โคนและมีตาข่ายหยาบ</a:t>
            </a:r>
          </a:p>
          <a:p>
            <a:pPr algn="thaiDist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ขาวหรือขาวอมเหลือง</a:t>
            </a:r>
          </a:p>
          <a:p>
            <a:pPr algn="thaiDist"/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ที่อยู่อาศัย 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บนพื้นดิน ป่าผลัดใบ เป็น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แอค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โตไม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ไรซา</a:t>
            </a:r>
          </a:p>
          <a:p>
            <a:pPr algn="thaiDist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รับประทานได้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89137" y="6040101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</a:t>
            </a:r>
          </a:p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หนังสือเห็ดและราขนาดใหญ่ ในประเทศไทย  อ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อนงค์  จันทร์ศรีกุล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3037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7336" y="2474774"/>
            <a:ext cx="4871486" cy="3239018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975" y="1659741"/>
            <a:ext cx="3538402" cy="2352661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923570" y="219246"/>
            <a:ext cx="73208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12.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เห็ดผึ้งตอง </a:t>
            </a: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: 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Boletus 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Sp.7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ชื่ออื่น :      เห็ดผึ้งหวาน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081" y="4221087"/>
            <a:ext cx="3407633" cy="226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78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155" y="1878623"/>
            <a:ext cx="3024336" cy="4550725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989" y="3933056"/>
            <a:ext cx="3754425" cy="2496292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923570" y="219246"/>
            <a:ext cx="73208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เห็ดผึ้งตอง</a:t>
            </a: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มีรสชาติหวาน กรุ๊ปๆดีเนื้อแน่น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883" y="1354998"/>
            <a:ext cx="3228954" cy="242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9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70" y="1585379"/>
            <a:ext cx="3278115" cy="4932588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30326"/>
            <a:ext cx="3741411" cy="2487641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917168" y="472988"/>
            <a:ext cx="65287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13.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 </a:t>
            </a: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: 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Boletus 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Sp.8 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297" y="1427095"/>
            <a:ext cx="3334114" cy="250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68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350" y="1400576"/>
            <a:ext cx="3312368" cy="4984127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087" y="1400576"/>
            <a:ext cx="3607305" cy="2398474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923570" y="219246"/>
            <a:ext cx="71768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14.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เห็ดผึ้งขมิ้น</a:t>
            </a: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: 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Boletus 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Sp.9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021" y="4033162"/>
            <a:ext cx="3559371" cy="236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35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507" y="1916832"/>
            <a:ext cx="2870421" cy="4317113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087" y="1542685"/>
            <a:ext cx="3607304" cy="2398473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904676" y="332656"/>
            <a:ext cx="71768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15.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 </a:t>
            </a: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: 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Boletus 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Sp.10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021" y="4033162"/>
            <a:ext cx="3559370" cy="236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91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305" y="2360689"/>
            <a:ext cx="4656902" cy="3096344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542191"/>
            <a:ext cx="4002483" cy="2661226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827584" y="404664"/>
            <a:ext cx="74648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16.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 </a:t>
            </a: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ชื่อวิทยาศาสตร์ : 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Boletus 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Sp.10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352429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364088" y="630029"/>
            <a:ext cx="3168351" cy="2903700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extLst/>
          </a:lstStyle>
          <a:p>
            <a:pPr algn="thaiDist"/>
            <a:r>
              <a:rPr lang="th-TH" sz="36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 ใต้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กลีบหมวกดอกจะเป็น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ฟองน้ำมีรูพรุนคล้ายรัง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ผึ้ง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จึงจำแนกเรียกเห็ดกลุ่มนี้ว่าเห็ดผึ้ง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9743" y="550525"/>
            <a:ext cx="4606314" cy="3062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3873" y="3861048"/>
            <a:ext cx="4116778" cy="2737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ตัวแทนรูปภาพ 3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968179"/>
            <a:ext cx="3898803" cy="2592288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รูปภาพ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628800"/>
            <a:ext cx="6446155" cy="4286006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1187624" y="476672"/>
            <a:ext cx="71768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18.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 </a:t>
            </a: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 : 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Boletus 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Sp.11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134662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รูปภาพ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672" y="2981459"/>
            <a:ext cx="4032448" cy="3024336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1043608" y="476672"/>
            <a:ext cx="73208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19.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เห็ดผึ้งฝ้าย </a:t>
            </a: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 : 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Boletus 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Sp.12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180861"/>
            <a:ext cx="2880320" cy="384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65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รูปภาพ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310094"/>
            <a:ext cx="3223149" cy="2417362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923570" y="562039"/>
            <a:ext cx="712648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20.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เห็ดผึ้งข้าว </a:t>
            </a: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Boletus 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Sp.13 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/>
              <a:t> </a:t>
            </a:r>
            <a:r>
              <a:rPr lang="en-US" sz="2400" dirty="0" smtClean="0"/>
              <a:t>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th-TH" sz="2400" dirty="0" smtClean="0"/>
              <a:t> :      </a:t>
            </a:r>
            <a:endParaRPr lang="th-TH" sz="2400" dirty="0"/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88" y="2105787"/>
            <a:ext cx="2058633" cy="3653028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105787"/>
            <a:ext cx="2010840" cy="3653028"/>
          </a:xfrm>
          <a:prstGeom prst="rect">
            <a:avLst/>
          </a:prstGeom>
        </p:spPr>
      </p:pic>
      <p:sp>
        <p:nvSpPr>
          <p:cNvPr id="9" name="สี่เหลี่ยมผืนผ้า 8"/>
          <p:cNvSpPr/>
          <p:nvPr/>
        </p:nvSpPr>
        <p:spPr>
          <a:xfrm>
            <a:off x="4698805" y="5852512"/>
            <a:ext cx="37444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th-TH" sz="2000" dirty="0" smtClean="0">
                <a:solidFill>
                  <a:srgbClr val="FF0000"/>
                </a:solidFill>
              </a:rPr>
              <a:t>ขอบคุณภาพจาก กลุ่มรวมพลคนรักเห็ด</a:t>
            </a:r>
            <a:endParaRPr lang="th-TH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21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2270" y="2518287"/>
            <a:ext cx="4556745" cy="3029750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087" y="1542685"/>
            <a:ext cx="3607304" cy="2398474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904676" y="404664"/>
            <a:ext cx="71768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21.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เห็ดผึ้งขาเหลือง</a:t>
            </a: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: 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Boletus 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Sp.14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021" y="4033162"/>
            <a:ext cx="3559370" cy="236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1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456622"/>
            <a:ext cx="3733185" cy="2799889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885848" y="638307"/>
            <a:ext cx="717682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 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เป็นเห็ดที่มี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กรดอะ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มิโนที่สำคัญ 8 ชนิด ได้แก่ </a:t>
            </a:r>
            <a:r>
              <a:rPr lang="en-US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isoleucien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en-US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leucine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 lysine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เป็นต้น ช่วยบำรุงสุขภาพ บำบัดอาการปวดหลัง ปวดข้อ ปวดเส้นเอ็นและกระดูก ป้องกันการชักกระตุก คนจีนใช้เป็นสมุนไพร แก้เคล็ดคัดยอก ปวดกระดูก เห็ดข่า เป็นเห็ดที่มีรสเผ็ดขม สรรพคุณใช้แก้อาการปวดหลัง ปวดหลัง ปวดขา บำรุงเส้นเอ็น กระดูก และป้องกัน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การชักกระตุก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40" y="3456622"/>
            <a:ext cx="3719648" cy="278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97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611560" y="836712"/>
            <a:ext cx="7776864" cy="4896544"/>
          </a:xfrm>
        </p:spPr>
        <p:txBody>
          <a:bodyPr>
            <a:normAutofit fontScale="77500" lnSpcReduction="20000"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3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http://</a:t>
            </a:r>
            <a:r>
              <a:rPr lang="en-US" sz="3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www.bedo.or.th/lcdb/biodiversity/view3.aspx?id=8018</a:t>
            </a:r>
            <a:endParaRPr lang="en-US" sz="38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9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http</a:t>
            </a:r>
            <a:r>
              <a:rPr lang="en-US" sz="29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://puechkaset.com/</a:t>
            </a:r>
            <a:r>
              <a:rPr lang="th-TH" sz="29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เห็ด</a:t>
            </a:r>
            <a:r>
              <a:rPr lang="th-TH" sz="29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ตับเต่า</a:t>
            </a:r>
            <a:endParaRPr lang="th-TH" sz="29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www.foodnetworksolution.com/wiki</a:t>
            </a:r>
            <a:r>
              <a: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/.../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เห็ดผึ้งยูคา-</a:t>
            </a:r>
            <a:r>
              <a:rPr lang="en-US" sz="2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tylopilus-plumbeoviolaceus</a:t>
            </a:r>
            <a:endParaRPr lang="th-TH" sz="26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3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www.kasetorganic.com › ... › </a:t>
            </a:r>
            <a:r>
              <a:rPr lang="th-TH" sz="3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ข้อมูลการเพาะเห็ด ตับเต่า ด้วยธรรมชาติ</a:t>
            </a:r>
            <a:endParaRPr lang="en-US" sz="34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3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sz="3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://www.bedo.or.th/lcdb/biodiversity/view.aspx?id=11911</a:t>
            </a:r>
            <a:endParaRPr lang="th-TH" sz="38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900" u="sng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เห็ด</a:t>
            </a:r>
            <a:r>
              <a:rPr lang="th-TH" sz="2900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ผึ้ง - ข้อมูลทรัพยากรชีวภาพจุลินท</a:t>
            </a:r>
            <a:r>
              <a:rPr lang="th-TH" sz="2900" u="sng" dirty="0" err="1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รีย์</a:t>
            </a:r>
            <a:r>
              <a:rPr lang="th-TH" sz="2900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 - สำนักงานพัฒนาเศรษฐกิจจากฐาน ...</a:t>
            </a:r>
            <a:endParaRPr lang="th-TH" sz="29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www.bedo.or.th </a:t>
            </a:r>
            <a:r>
              <a:rPr lang="en-US" sz="2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› </a:t>
            </a:r>
            <a:r>
              <a:rPr lang="th-TH" sz="2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หน้าแรก › ทรัพยากรชีวภาพ</a:t>
            </a:r>
            <a:endParaRPr lang="en-US" sz="29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sz="2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://www.bedo.or.th/lcdb/biodiversity/view3.aspx?id=7397</a:t>
            </a:r>
            <a:endParaRPr lang="th-TH" sz="29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9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ลุง</a:t>
            </a:r>
            <a:r>
              <a:rPr lang="th-TH" sz="29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หนวดจากกลุ่ม</a:t>
            </a:r>
            <a:r>
              <a:rPr lang="th-TH" sz="29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เพาะเลี้ยงเห็ดปลวก </a:t>
            </a:r>
          </a:p>
          <a:p>
            <a:pPr algn="thaiDist"/>
            <a:r>
              <a:rPr lang="en-US" sz="23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sz="23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://www.lib2.ubu.ac.th/ubu-art-culture/wp-content/uploads/2017/09/2558-mushroom-betaglucan.pdf</a:t>
            </a:r>
            <a:endParaRPr lang="th-TH" sz="23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9492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2135" y="908720"/>
            <a:ext cx="7102978" cy="5327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13796" y="1225689"/>
            <a:ext cx="68705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60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ประโยชน์ของเห็ดตับเต่า คือ เป็นยาบำรุงร่างกาย บำรุงกำลัง กระจายโลหิต ดับพิษร้อนภายใน</a:t>
            </a:r>
            <a:endParaRPr lang="th-TH" sz="6000" dirty="0" smtClean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18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407" y="908720"/>
            <a:ext cx="8122500" cy="5400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94816" y="4012420"/>
            <a:ext cx="74055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0133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827584" y="476672"/>
            <a:ext cx="73448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dirty="0" smtClean="0"/>
              <a:t>  </a:t>
            </a:r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ความรู้ทั่วไปเกี่ยวกับเห็ดผึ้ง </a:t>
            </a:r>
            <a:endParaRPr lang="th-TH" sz="4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1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1" y="3910226"/>
            <a:ext cx="3657887" cy="256419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Rectangle 8"/>
          <p:cNvSpPr txBox="1">
            <a:spLocks/>
          </p:cNvSpPr>
          <p:nvPr/>
        </p:nvSpPr>
        <p:spPr>
          <a:xfrm>
            <a:off x="4860032" y="1246112"/>
            <a:ext cx="3657887" cy="5207223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Font typeface="Arial"/>
              <a:buChar char="–"/>
              <a:defRPr kumimoji="0" lang="th-TH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Font typeface="Arial"/>
              <a:buChar char="–"/>
              <a:defRPr kumimoji="0" lang="th-TH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Font typeface="Arial"/>
              <a:buChar char="»"/>
              <a:defRPr kumimoji="0" lang="th-TH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thaiDist">
              <a:buNone/>
            </a:pP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ดังนั้น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เป็นการเข้าใจร่วมกันว่าเห็ดผึ้งมีเป็นร้อยชนิดในประเทศไทย  ส่วนใหญ่กินได้ ตามตำรามีเห็ดผึ้งชนิดเดียวที่แจ้งบอกว่ามีพิษ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คือ</a:t>
            </a:r>
            <a:r>
              <a:rPr lang="th-TH" sz="24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ผึ้งท้องรุ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มีพิษทำให้ท้องร่วง นอกจากนั้นไม่มีรายงานในเชิงวิชาการ และจากประสบการณ์ของชาวบ้าน </a:t>
            </a:r>
            <a:r>
              <a:rPr lang="th-TH" sz="2800" b="1" dirty="0" smtClean="0"/>
              <a:t/>
            </a:r>
            <a:br>
              <a:rPr lang="th-TH" sz="2800" b="1" dirty="0" smtClean="0"/>
            </a:br>
            <a:r>
              <a:rPr lang="th-TH" sz="2800" b="1" u="sng" dirty="0" smtClean="0"/>
              <a:t> </a:t>
            </a:r>
            <a:endParaRPr lang="th-TH" sz="2800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20823" y="4888024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เห็ดผึ้งท้องรุ</a:t>
            </a:r>
            <a:endParaRPr lang="th-TH" sz="36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83568" y="1242974"/>
            <a:ext cx="37079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ที่มา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ของคำว่าเห็ดผึ้ง เกิดจากกายภาพของดอกเห็ดที่มีการแยกประเภทของดอกเห็ดอย่างชัดเจนที่ใต้หมวกดอกเห็ด หลักใหญ่จะมี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ชนิดคือ</a:t>
            </a:r>
            <a:b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ชนิดแรก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ใต้หมวกดอกเห็ดจะเป็นกลีบแฉก เช่นเห็ดโคน, เห็ดตีนแรด, เห็ดไคล, เห็ดระโงก</a:t>
            </a:r>
            <a:b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ชนิดที่สอง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เรียกว่าเห็ดผึ้งเพราะใต้กลีบหมวกดอกจะเป็นฟองน้ำมีรูพรุนคล้ายรังผึ้งจึงจำแนกเรียกเห็ดกลุ่มนี้ว่าเห็ดผึ้ง 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83568" y="6093296"/>
            <a:ext cx="39658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/>
            <a:r>
              <a:rPr lang="th-TH" sz="2000" dirty="0" smtClean="0">
                <a:solidFill>
                  <a:srgbClr val="FF0000"/>
                </a:solidFill>
              </a:rPr>
              <a:t>ขอบคุณข้อมูลจาก ลุงหนวด กลุ่มเพาะเลี้ยงเห็ดปลวก</a:t>
            </a:r>
            <a:endParaRPr lang="th-TH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3023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39553" y="620688"/>
            <a:ext cx="3312368" cy="5671516"/>
          </a:xfrm>
        </p:spPr>
        <p:txBody>
          <a:bodyPr/>
          <a:lstStyle>
            <a:extLst/>
          </a:lstStyle>
          <a:p>
            <a:pPr algn="thaiDist"/>
            <a:r>
              <a:rPr lang="th-TH" sz="2400" b="1" dirty="0" smtClean="0"/>
              <a:t> </a:t>
            </a:r>
            <a:r>
              <a:rPr lang="th-TH" sz="2400" b="1" dirty="0"/>
              <a:t>	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ที่เป็นที่รู้จักอย่างกว้างขวางทุกภาคของประเทศไทยคือเห็ดตับเต่า 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ภาคเหนือ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เรียก เห็ด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ห้า ภาคอีสานเรียกเห็ดผึ้งทาม ภาคกลางภาคใต้เรียกเห็ดตับเต่า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นอกจากนี้แล้วเห็ดผึ้ง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ทามภาคเหนือ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และภาคอีสานมีอีกมากมายหลายชนิด แม้แต่ภาคใต้ก็มีเห็ดผึ้งที่เป็นที่รู้จักคือเห็ด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เหม็ด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  เห็ด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ผึ้งขมยูคาที่มาเกิดในภาคอีสาน</a:t>
            </a:r>
            <a:b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800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05949" y="620688"/>
            <a:ext cx="4318280" cy="2871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27085" y="3636883"/>
            <a:ext cx="2826957" cy="2655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04248" y="3646011"/>
            <a:ext cx="1758615" cy="2646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735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9079" y="3983615"/>
            <a:ext cx="2880319" cy="191510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4437112"/>
            <a:ext cx="3007031" cy="19993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048" y="4437112"/>
            <a:ext cx="2717375" cy="203803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9080" y="887271"/>
            <a:ext cx="2880319" cy="1915105"/>
          </a:xfrm>
        </p:spPr>
      </p:pic>
      <p:sp>
        <p:nvSpPr>
          <p:cNvPr id="4" name="สี่เหลี่ยมผืนผ้า 3"/>
          <p:cNvSpPr/>
          <p:nvPr/>
        </p:nvSpPr>
        <p:spPr>
          <a:xfrm>
            <a:off x="2699792" y="425638"/>
            <a:ext cx="56166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เห็ดผึ้งเป็นเห็ดกลุ่มไม</a:t>
            </a:r>
            <a:r>
              <a:rPr lang="th-TH" sz="28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ไรซา</a:t>
            </a:r>
            <a:b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เห็ดไม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รซาคือเชื้อราชั้นสูงที่ดำรงชีพพึ่งพาอาศัยกับรากของต้นไม้แต่ไม่เป็นกาฝากที่เอาประโยชน์ฝ่ายเดียว การดำรงชีพของเชื้อราชั้นสูงชนิดนี้จะไปเกาะอยู่กับรากของต้นไม้พึ่งพาเพื่ออาศัยน้ำเลี้ยงของรากไม้ในช่วงฤดูแล้ง แต่ก็ได้ตอบแทนคืนให้ต้นไม้ด้วยวิธีย่อยสลายฮิวมัสบริเวณนั้นให้เป็นอาหารแก่รากของต้นไม้ ทำให้ต้นไม้เจริญเติบโต เป็นการแลกเปลี่ยนพึ่งพาอาศัยซึ่งกันและกัน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41" y="332656"/>
            <a:ext cx="8064896" cy="6048672"/>
          </a:xfrm>
          <a:prstGeom prst="rect">
            <a:avLst/>
          </a:prstGeom>
        </p:spPr>
      </p:pic>
      <p:sp>
        <p:nvSpPr>
          <p:cNvPr id="8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2502409" y="620688"/>
            <a:ext cx="3947160" cy="2960370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th-TH" sz="18500" b="1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ชนิดเห็ดผึ้ง</a:t>
            </a:r>
          </a:p>
          <a:p>
            <a:pPr algn="ctr"/>
            <a:r>
              <a:rPr lang="th-TH" sz="9600" b="1" dirty="0" smtClean="0">
                <a:solidFill>
                  <a:srgbClr val="FFFF00"/>
                </a:solidFill>
              </a:rPr>
              <a:t> </a:t>
            </a:r>
          </a:p>
          <a:p>
            <a:pPr algn="thaiDist"/>
            <a:endParaRPr lang="th-TH" sz="2600" b="1" dirty="0" smtClean="0">
              <a:solidFill>
                <a:srgbClr val="FFFF00"/>
              </a:solidFill>
            </a:endParaRPr>
          </a:p>
          <a:p>
            <a:pPr algn="thaiDist"/>
            <a:r>
              <a:rPr lang="th-TH" sz="2800" b="1" dirty="0" smtClean="0">
                <a:solidFill>
                  <a:srgbClr val="FFFF00"/>
                </a:solidFill>
              </a:rPr>
              <a:t> </a:t>
            </a:r>
            <a:endParaRPr lang="th-TH" sz="2800" dirty="0" smtClean="0">
              <a:solidFill>
                <a:srgbClr val="FFFF00"/>
              </a:solidFill>
            </a:endParaRPr>
          </a:p>
          <a:p>
            <a:pPr algn="thaiDist"/>
            <a:r>
              <a:rPr lang="en-US" sz="2400" dirty="0" smtClean="0">
                <a:solidFill>
                  <a:srgbClr val="FFFF00"/>
                </a:solidFill>
              </a:rPr>
              <a:t> </a:t>
            </a:r>
            <a:endParaRPr lang="en-US" sz="2800" dirty="0" smtClean="0">
              <a:solidFill>
                <a:srgbClr val="FFFF00"/>
              </a:solidFill>
            </a:endParaRPr>
          </a:p>
          <a:p>
            <a:pPr algn="thaiDist"/>
            <a:endParaRPr lang="th-TH" sz="3000" dirty="0">
              <a:solidFill>
                <a:srgbClr val="FFFF00"/>
              </a:solidFill>
            </a:endParaRPr>
          </a:p>
        </p:txBody>
      </p:sp>
      <p:sp>
        <p:nvSpPr>
          <p:cNvPr id="9" name="ตัวแทนข้อความ 4"/>
          <p:cNvSpPr txBox="1">
            <a:spLocks/>
          </p:cNvSpPr>
          <p:nvPr/>
        </p:nvSpPr>
        <p:spPr>
          <a:xfrm>
            <a:off x="1403648" y="3501008"/>
            <a:ext cx="6408712" cy="2448272"/>
          </a:xfrm>
          <a:prstGeom prst="rect">
            <a:avLst/>
          </a:prstGeom>
        </p:spPr>
        <p:txBody>
          <a:bodyPr vert="horz" rtlCol="0" anchor="b" anchorCtr="0">
            <a:normAutofit fontScale="25000" lnSpcReduction="20000"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th-TH" sz="2000" i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Font typeface="Arial"/>
              <a:buChar char="–"/>
              <a:defRPr kumimoji="0" lang="th-TH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Font typeface="Arial"/>
              <a:buChar char="–"/>
              <a:defRPr kumimoji="0" lang="th-TH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Font typeface="Arial"/>
              <a:buChar char="»"/>
              <a:defRPr kumimoji="0" lang="th-TH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r>
              <a:rPr lang="th-TH" sz="18500" b="1" dirty="0" smtClean="0">
                <a:solidFill>
                  <a:srgbClr val="00B050"/>
                </a:solidFill>
              </a:rPr>
              <a:t> </a:t>
            </a:r>
          </a:p>
          <a:p>
            <a:pPr algn="ctr"/>
            <a:r>
              <a:rPr lang="th-TH" sz="18500" b="1" dirty="0" smtClean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จะมีหลากหลายชนิดและเรียกชื่อตามกายภาพที่มองเห็น</a:t>
            </a:r>
          </a:p>
          <a:p>
            <a:pPr algn="thaiDist"/>
            <a:endParaRPr lang="th-TH" sz="2600" b="1" dirty="0" smtClean="0">
              <a:solidFill>
                <a:srgbClr val="FF0000"/>
              </a:solidFill>
            </a:endParaRPr>
          </a:p>
          <a:p>
            <a:pPr algn="thaiDist"/>
            <a:r>
              <a:rPr lang="th-TH" sz="2800" b="1" dirty="0" smtClean="0"/>
              <a:t> </a:t>
            </a:r>
            <a:endParaRPr lang="th-TH" sz="2800" dirty="0" smtClean="0"/>
          </a:p>
          <a:p>
            <a:pPr algn="thaiDist"/>
            <a:r>
              <a:rPr lang="th-TH" sz="2400" dirty="0" smtClean="0"/>
              <a:t> </a:t>
            </a:r>
            <a:endParaRPr lang="th-TH" sz="2800" dirty="0" smtClean="0"/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3740182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899592" y="332658"/>
            <a:ext cx="748883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ตับเต่า</a:t>
            </a:r>
            <a:b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:    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Phaeogyroporus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portentosus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ชื่อท้องถิ่น :     เห็ดห้า(ภาคเหนือ) เห็ดผึ้งทาม(ภาคอีสาน)</a:t>
            </a:r>
            <a:b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880210"/>
            <a:ext cx="3914832" cy="2202092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880210"/>
            <a:ext cx="3074242" cy="4098990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905006" y="6093296"/>
            <a:ext cx="37444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/>
            <a:r>
              <a:rPr lang="th-TH" sz="2000" dirty="0" smtClean="0">
                <a:solidFill>
                  <a:srgbClr val="FF0000"/>
                </a:solidFill>
              </a:rPr>
              <a:t>ขอบคุณภาพจาก กลุ่มเพาะเลี้ยงเห็ดปลวก</a:t>
            </a:r>
            <a:endParaRPr lang="th-TH" sz="2000" dirty="0">
              <a:solidFill>
                <a:srgbClr val="FF0000"/>
              </a:solidFill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328482"/>
            <a:ext cx="3914832" cy="220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899592" y="332658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 smtClean="0"/>
              <a:t> </a:t>
            </a:r>
            <a:endParaRPr lang="th-TH" sz="2400" dirty="0"/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72816"/>
            <a:ext cx="3240360" cy="2154496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7918" y="2662506"/>
            <a:ext cx="4223706" cy="2808314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940" y="4066662"/>
            <a:ext cx="3240360" cy="2154495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1115613" y="404664"/>
            <a:ext cx="68407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เห็ดตับเต่า (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King 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bolete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mushroom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จัดเป็นเห็ดขนาดใหญ่ที่พบได้ในทุกภาค และนิยมนำมารับประทาน เนื่องจาก ดอกเห็ดมีขนาดใหญ่ เนื้อเห็ดมีความนุ่ม และลื่น ใช้ทำอาหารได้ทั้งดอกเห็ดอ่อน และดอกเห็ดแก่ เพราะถึงแม้ดอกเห็ดจะแก่ แต่ยังให้เนื้อเห็ดที่นุ่มลื่นเหมือนดอกเห็ดอ่อน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971600" y="6231880"/>
            <a:ext cx="7205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/>
              <a:t>แหล่งข้อมูล </a:t>
            </a:r>
            <a:r>
              <a:rPr lang="en-US" dirty="0" smtClean="0"/>
              <a:t>: puechkaset.com/</a:t>
            </a:r>
            <a:r>
              <a:rPr lang="th-TH" dirty="0"/>
              <a:t>เห็ดตับเต่า/</a:t>
            </a:r>
          </a:p>
        </p:txBody>
      </p:sp>
    </p:spTree>
    <p:extLst>
      <p:ext uri="{BB962C8B-B14F-4D97-AF65-F5344CB8AC3E}">
        <p14:creationId xmlns:p14="http://schemas.microsoft.com/office/powerpoint/2010/main" val="232062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1303</Words>
  <Application>Microsoft Office PowerPoint</Application>
  <PresentationFormat>นำเสนอทางหน้าจอ (4:3)</PresentationFormat>
  <Paragraphs>174</Paragraphs>
  <Slides>37</Slides>
  <Notes>32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37</vt:i4>
      </vt:variant>
    </vt:vector>
  </HeadingPairs>
  <TitlesOfParts>
    <vt:vector size="44" baseType="lpstr">
      <vt:lpstr>Arial</vt:lpstr>
      <vt:lpstr>Angsana New</vt:lpstr>
      <vt:lpstr>Cordia New</vt:lpstr>
      <vt:lpstr>TH Sarabun New</vt:lpstr>
      <vt:lpstr>Calibri</vt:lpstr>
      <vt:lpstr>Dotum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2017-12-14T23:44:23Z</dcterms:modified>
  <dc:title>เห็ดผึ้ง</dc:title>
</cp:coreProperties>
</file>