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0" r:id="rId2"/>
    <p:sldId id="266" r:id="rId3"/>
    <p:sldId id="271" r:id="rId4"/>
    <p:sldId id="291" r:id="rId5"/>
    <p:sldId id="293" r:id="rId6"/>
    <p:sldId id="292" r:id="rId7"/>
    <p:sldId id="283" r:id="rId8"/>
    <p:sldId id="267" r:id="rId9"/>
    <p:sldId id="289" r:id="rId10"/>
    <p:sldId id="278" r:id="rId11"/>
    <p:sldId id="294" r:id="rId12"/>
    <p:sldId id="277" r:id="rId13"/>
    <p:sldId id="288" r:id="rId14"/>
    <p:sldId id="280" r:id="rId15"/>
    <p:sldId id="269" r:id="rId16"/>
    <p:sldId id="295" r:id="rId17"/>
    <p:sldId id="290" r:id="rId18"/>
    <p:sldId id="286" r:id="rId19"/>
    <p:sldId id="273" r:id="rId20"/>
    <p:sldId id="274" r:id="rId21"/>
    <p:sldId id="276" r:id="rId22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TH Sarabun New" panose="020B0500040200020003" pitchFamily="34" charset="-34"/>
      <p:regular r:id="rId33"/>
      <p:bold r:id="rId34"/>
      <p:italic r:id="rId35"/>
      <p:boldItalic r:id="rId36"/>
    </p:embeddedFont>
    <p:embeddedFont>
      <p:font typeface="Dotum" panose="020B0600000101010101" pitchFamily="34" charset="-127"/>
      <p:regular r:id="rId37"/>
    </p:embeddedFont>
    <p:embeddedFont>
      <p:font typeface="Cordia New" panose="020B0304020202020204" pitchFamily="34" charset="-34"/>
      <p:regular r:id="rId38"/>
      <p:bold r:id="rId39"/>
      <p:italic r:id="rId40"/>
      <p:boldItalic r:id="rId41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16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jpg"/><Relationship Id="rId5" Type="http://schemas.openxmlformats.org/officeDocument/2006/relationships/image" Target="../media/image2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.jp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1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jpg"/><Relationship Id="rId5" Type="http://schemas.openxmlformats.org/officeDocument/2006/relationships/image" Target="../media/image22.jpg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th.wikipedia.org/wiki/&#3648;&#3627;&#3655;&#3604;&#3627;&#3621;&#3636;&#3609;&#3592;&#3639;&#3629;" TargetMode="External"/><Relationship Id="rId2" Type="http://schemas.openxmlformats.org/officeDocument/2006/relationships/hyperlink" Target="http://indi.dtam.moph.go.th/index.php?option=com_content&amp;view=article&amp;id=36:2013-04-04-03-28-15&amp;catid=20:2013-04-04-03-07-31&amp;Itemid=139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jpg"/><Relationship Id="rId5" Type="http://schemas.openxmlformats.org/officeDocument/2006/relationships/image" Target="../media/image5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336" y="693974"/>
            <a:ext cx="8124370" cy="53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971600" y="1635188"/>
            <a:ext cx="712879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h-TH" sz="8800" dirty="0" smtClean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  <a:p>
            <a:pPr algn="ctr"/>
            <a:r>
              <a:rPr lang="th-TH" sz="88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</a:t>
            </a:r>
            <a:r>
              <a:rPr lang="th-TH" sz="8800" dirty="0" err="1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หลินจือ</a:t>
            </a:r>
            <a:endParaRPr lang="th-TH" sz="8800" dirty="0" smtClean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  <a:p>
            <a:pPr algn="ctr"/>
            <a:r>
              <a:rPr lang="th-TH" sz="66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อีกสายพันธุ์ที่มีดอกขนาดใหญ่</a:t>
            </a:r>
          </a:p>
          <a:p>
            <a:pPr algn="ctr"/>
            <a:r>
              <a:rPr lang="th-TH" sz="6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 </a:t>
            </a:r>
            <a:endParaRPr lang="th-TH" sz="6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191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14" y="836712"/>
            <a:ext cx="7508923" cy="49926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1187624" y="5646204"/>
            <a:ext cx="6336704" cy="58477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200" b="1" u="sng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ใต้ดอกอ่อน </a:t>
            </a:r>
            <a:r>
              <a:rPr lang="th-TH" sz="32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ด้านล่างมีสี</a:t>
            </a:r>
            <a:r>
              <a:rPr lang="th-TH" sz="32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ขาวอม</a:t>
            </a:r>
            <a:r>
              <a:rPr lang="th-TH" sz="32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เหลืองและมี</a:t>
            </a:r>
            <a:r>
              <a:rPr lang="th-TH" sz="32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รูขนาดเล็ก </a:t>
            </a:r>
          </a:p>
        </p:txBody>
      </p:sp>
    </p:spTree>
    <p:extLst>
      <p:ext uri="{BB962C8B-B14F-4D97-AF65-F5344CB8AC3E}">
        <p14:creationId xmlns:p14="http://schemas.microsoft.com/office/powerpoint/2010/main" val="242460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334" y="1412776"/>
            <a:ext cx="3792271" cy="25202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1043608" y="188640"/>
            <a:ext cx="712879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พัฒนาการเกิดดอกเห็ดใน หนึ่งปี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3627001" cy="27202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72782"/>
            <a:ext cx="3650198" cy="242586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3" y="4149080"/>
            <a:ext cx="3683919" cy="24482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164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620688"/>
            <a:ext cx="4224580" cy="28075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90781" y="2546942"/>
            <a:ext cx="4519660" cy="30050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5172191" y="692696"/>
            <a:ext cx="2949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อายุมากขึ้นจะเปลี่ยนเป็นสีน้ำตาล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เข้ม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73016"/>
            <a:ext cx="4140798" cy="27519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391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466" y="3501008"/>
            <a:ext cx="4586966" cy="30484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362282"/>
            <a:ext cx="4536503" cy="301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539552" y="5157192"/>
            <a:ext cx="3072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ใต้ดอกแก่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ด้านล่างมีสีน้ำตาลแก่ และมี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รูขนาดเล็ก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336826"/>
            <a:ext cx="3107824" cy="46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90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05689"/>
            <a:ext cx="4244041" cy="282183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501712"/>
            <a:ext cx="4536504" cy="301488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179512" y="4935198"/>
            <a:ext cx="3574148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0000"/>
                </a:solidFill>
              </a:rPr>
              <a:t> 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เมื่อดอกแก่</a:t>
            </a:r>
            <a:r>
              <a:rPr lang="th-TH" sz="28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เนื้อแข็งและเหนียว</a:t>
            </a:r>
            <a:endParaRPr lang="th-TH" sz="28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788024" y="620688"/>
            <a:ext cx="367240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ตระกูลเดียวกับ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ที่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ทางอิ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สานเรียกว่า เห็ดซิ่น(ชิ้น = เนื้อ) เพราะสามารถเอาส่วนอ่อนๆมาทำลาบ ทำแกงได้ เหมือนเนื้อ</a:t>
            </a:r>
          </a:p>
        </p:txBody>
      </p:sp>
    </p:spTree>
    <p:extLst>
      <p:ext uri="{BB962C8B-B14F-4D97-AF65-F5344CB8AC3E}">
        <p14:creationId xmlns:p14="http://schemas.microsoft.com/office/powerpoint/2010/main" val="230716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38252"/>
            <a:ext cx="2952328" cy="44403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846856"/>
            <a:ext cx="2880320" cy="4334023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21940" y="404664"/>
            <a:ext cx="74784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u="sng" dirty="0" smtClean="0"/>
              <a:t>แหล่งที่พบ</a:t>
            </a:r>
            <a:r>
              <a:rPr lang="th-TH" sz="2800" dirty="0" smtClean="0"/>
              <a:t>  </a:t>
            </a:r>
            <a:r>
              <a:rPr lang="th-TH" sz="2800" dirty="0"/>
              <a:t>พบขึ้นเป็นดอกเดี่ยวหรือซ้อนกันเป็นหิ้งหลายๆ ชั้นบนท่อนไม้หรือตอไม้เนื้อแข็งหรือบน</a:t>
            </a:r>
            <a:r>
              <a:rPr lang="th-TH" sz="2800" dirty="0" smtClean="0"/>
              <a:t>โคนต้นไม้</a:t>
            </a:r>
            <a:r>
              <a:rPr lang="th-TH" sz="2800" dirty="0"/>
              <a:t>ที่มีชีวิตอยู่ตามป่าโคกหรือป่า</a:t>
            </a:r>
            <a:r>
              <a:rPr lang="th-TH" sz="2800" dirty="0" smtClean="0"/>
              <a:t>เบญจพรรณ </a:t>
            </a:r>
          </a:p>
          <a:p>
            <a:r>
              <a:rPr lang="th-TH" sz="2800" dirty="0" smtClean="0"/>
              <a:t>พบ</a:t>
            </a:r>
            <a:r>
              <a:rPr lang="th-TH" sz="2800" dirty="0"/>
              <a:t>ได้ตลอดปี</a:t>
            </a: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037856"/>
            <a:ext cx="1800200" cy="270876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683568" y="188640"/>
            <a:ext cx="7632848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พัฒนาการเกิดดอกเห็ด 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3627001" cy="27202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503" y="980052"/>
            <a:ext cx="1851913" cy="27865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33056"/>
            <a:ext cx="4008970" cy="26642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3" y="3933056"/>
            <a:ext cx="1770647" cy="26642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3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933056"/>
            <a:ext cx="1801350" cy="270923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861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4744"/>
            <a:ext cx="3557732" cy="535083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1043608" y="332656"/>
            <a:ext cx="712879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ดอกแก่พอเก็บ  เนื้อจะแข็ง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140797"/>
            <a:ext cx="3960440" cy="26320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861048"/>
            <a:ext cx="3888432" cy="25853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645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92" y="548680"/>
            <a:ext cx="5757951" cy="38284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952319" y="4509120"/>
            <a:ext cx="68600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ดอกอ่อนรับประทาน</a:t>
            </a:r>
            <a:r>
              <a:rPr lang="th-TH" sz="28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ทางภาคอีสาน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ใช้บริโภคแทนเนื้อสัตว์ เช่น ทำ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ลาบเวลาย่างไฟอ่อนๆจะมีกลิ่นหอมคล้ายเนื้อ ซึ่ง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คนอีสานเรียกเนื้อ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ซิ่นต้องใช้ดอกอ่อนซึ่งจะมีสีขาว หากใช้ดอกแก่จะเหนียวกินยาก</a:t>
            </a:r>
          </a:p>
        </p:txBody>
      </p:sp>
    </p:spTree>
    <p:extLst>
      <p:ext uri="{BB962C8B-B14F-4D97-AF65-F5344CB8AC3E}">
        <p14:creationId xmlns:p14="http://schemas.microsoft.com/office/powerpoint/2010/main" val="79039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99592" y="908720"/>
            <a:ext cx="7344816" cy="460851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  <a:hlinkClick r:id="rId2"/>
            </a:endParaRPr>
          </a:p>
          <a:p>
            <a:pPr algn="thaiDist"/>
            <a:r>
              <a:rPr lang="th-TH" sz="2400" i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คู่มือ</a:t>
            </a:r>
            <a:r>
              <a:rPr lang="th-TH" sz="2400" i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เห็ดเป็นยาเพื่อสุขภาพตามภูมิ</a:t>
            </a:r>
            <a:r>
              <a:rPr lang="th-TH" sz="2400" i="1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ปัญญ</a:t>
            </a:r>
            <a:r>
              <a:rPr lang="th-TH" sz="2400" i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ของหมอพื้นบ้าน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://indi.dtam.moph.go.th/index.php?option=com_content&amp;view=article&amp;id=36%3A2013-04-04-03-28-15&amp;catid=20&amp;Itemid=139</a:t>
            </a:r>
          </a:p>
          <a:p>
            <a:pPr algn="l"/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://www.thinentry.com/ganoderma/attribute.html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https://th.wikipedia.org/wiki/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</a:t>
            </a:r>
            <a:r>
              <a:rPr lang="th-TH" sz="18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หลินจือ</a:t>
            </a:r>
            <a:endParaRPr lang="th-TH" sz="1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http://www.biogang.net/plant_view.php?uid=32396&amp;id=161378</a:t>
            </a:r>
            <a:endParaRPr lang="th-TH" sz="1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https://anonbiotec.net/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เห็ดเป็นยา-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การิคอ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9503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663337"/>
            <a:ext cx="8672946" cy="2042263"/>
          </a:xfrm>
        </p:spPr>
        <p:txBody>
          <a:bodyPr/>
          <a:lstStyle/>
          <a:p>
            <a:r>
              <a:rPr lang="th-TH" sz="4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4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สายพันธุ์ </a:t>
            </a:r>
            <a:r>
              <a:rPr lang="en-US" sz="36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applanatum</a:t>
            </a:r>
            <a:endParaRPr lang="th-TH" sz="36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3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applanatum</a:t>
            </a:r>
            <a:r>
              <a:rPr lang="en-US" sz="3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2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Pers.ex</a:t>
            </a:r>
            <a:r>
              <a:rPr lang="en-US" sz="3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Wallr</a:t>
            </a:r>
            <a:r>
              <a: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2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Patouillard</a:t>
            </a:r>
            <a:endParaRPr lang="th-TH" sz="32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เห็ดหมื่นปี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ปรับสมดุลร่างกาย และ ล้างสารพิษ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60648"/>
            <a:ext cx="6624736" cy="440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637281"/>
            <a:ext cx="8136685" cy="541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637281"/>
            <a:ext cx="6336704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เห็ดตระกูลเห็ดหิ้ง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60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หลินจือสาย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พันธุ์หนึ่ง</a:t>
            </a:r>
          </a:p>
          <a:p>
            <a:pPr algn="ctr"/>
            <a:endParaRPr lang="th-TH" sz="6000" dirty="0" smtClean="0">
              <a:solidFill>
                <a:schemeClr val="bg1"/>
              </a:solidFill>
            </a:endParaRPr>
          </a:p>
          <a:p>
            <a:pPr algn="ctr"/>
            <a:endParaRPr lang="th-TH" sz="6000" dirty="0" smtClean="0">
              <a:solidFill>
                <a:schemeClr val="bg1"/>
              </a:solidFill>
            </a:endParaRPr>
          </a:p>
          <a:p>
            <a:pPr algn="ctr"/>
            <a:r>
              <a:rPr lang="th-TH" sz="6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ปรับสมดุลร่างกาย </a:t>
            </a:r>
          </a:p>
          <a:p>
            <a:pPr algn="ctr"/>
            <a:r>
              <a:rPr lang="th-TH" sz="6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และล้างสารพิษ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522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088" y="744384"/>
            <a:ext cx="8028633" cy="509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3789040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38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55576" y="332657"/>
            <a:ext cx="75608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cap="small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คุณลักษณะของเห็ด</a:t>
            </a:r>
            <a:r>
              <a:rPr lang="th-TH" sz="2400" b="1" cap="small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b="1" cap="small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จัดเป็นราขนาดใหญ่ชนิดหนึ่ง เป็นสิ่งมีชีวิตที่จัดอยู่ในอาณาจักรของรา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ขึ้นอยู่ตามธรรมชาติมาก กว่า 100 สายพันธุ์ 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ประเภทของเห็ด 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polypore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ที่เติบโตบน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  ชอบ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ขึ้นตามขอนไม้ผุ โดยเฉพาะ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ต้นไม้เนื้อ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แข็ง</a:t>
            </a:r>
            <a:endParaRPr lang="th-TH" sz="24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4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/ลักษณะ</a:t>
            </a: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ลักษณะรูปร่างเป็นแผ่นครึ่ง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วงกลมคล้าย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พัด ผิวหมวกเห็ดแข็งนูนขรุขระเป็นแถบคลื่น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หรือรอย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ย่นซ้อนกันเป็นร่องวงกลม ผิวดอกมีลักษณะด้านไม่เป็นมัน มีสีเทาถึงน้ำตาลหม่นหรือน้ำตาล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อมเทา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บางครั้งสีดำอมเทา แต่ที่พบบ่อยจะปกคลุมด้วยผงละเอียดสีน้ำตาลแดงถึงสีน้ำตาลโกโก้ เนื้อ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เห็ดเหมือน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ไม้ก๊อก สีน้ำตาลถึงน้ำตาลอบเชย เป็นเส้นใยและเหนียวมาก ใต้หมวกเห็ดมีรู ในระยะอ่อนจะ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ขาวถึงครีม เมื่อแก่หรือสัมผัสจะกลายเป็นสีน้ำตาลหรือสีเหลืองอ่อนอมน้ำตาลดำ ขอบหมวกเห็ด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สีเทา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หรือขาวอมเทา ไม่มีก้าน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</a:p>
          <a:p>
            <a:endParaRPr lang="th-TH" sz="24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ที่พบ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พบขึ้นเป็นดอกเดี่ยวหรือซ้อนกันเป็นหิ้งหลายๆ ชั้นบนท่อนไม้หรือตอไม้เนื้อแข็งหรือบน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โคนต้นไม้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ชีวิต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ตามป่าโคกหรือป่าเบญจพรรณ พบได้ตลอดปี</a:t>
            </a:r>
          </a:p>
          <a:p>
            <a:pPr algn="thaiDist"/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71600" y="557663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แหล่งที่มาของข้อมูล </a:t>
            </a:r>
          </a:p>
          <a:p>
            <a:pPr algn="r"/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indi.dtam.moph.go.th/index.php?option=com_content&amp;view=article&amp;id=36%3A2013-04-04-03-28-15&amp;catid=20&amp;Itemid=139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557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88840"/>
            <a:ext cx="6542019" cy="43497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115617" y="404664"/>
            <a:ext cx="676875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รูปร่างลักษณะ</a:t>
            </a:r>
          </a:p>
          <a:p>
            <a:pPr algn="thaiDist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เห็ดมีลักษณะรูปร่างเป็นแผ่นครึ่งวงกลมคล้ายพัด ผิวหมวกเห็ดแข็งนูนขรุขระเป็นแถบคลื่น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หรือรอย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ย่นซ้อนกันเป็นร่องวงกลม ผิวดอกมีลักษณะด้านไม่เป็นมัน มีสีเทาถึงน้ำตาลหม่นหรือน้ำตาล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อมเทาบางครั้ง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สีดำอมเทา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016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856" y="1268760"/>
            <a:ext cx="3600399" cy="23927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83568" y="260648"/>
            <a:ext cx="73448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/>
              <a:t>เห็ดชนิด </a:t>
            </a:r>
            <a:r>
              <a:rPr lang="en-US" sz="2400" dirty="0"/>
              <a:t>wood conk: polypore </a:t>
            </a:r>
            <a:r>
              <a:rPr lang="th-TH" sz="2400" dirty="0"/>
              <a:t>คือเห็ดเกิดบนต้นไม้ เนื้อในคล้ายเนื้อไม้ ดอกเห็ดมีรูเล็กๆจำนวนมากอยู่บริเวณใต้</a:t>
            </a:r>
            <a:r>
              <a:rPr lang="th-TH" sz="2400" dirty="0" smtClean="0"/>
              <a:t>ดอก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75656" y="6287254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/>
              <a:t>(แหล่งที่มาข้อมูล </a:t>
            </a:r>
            <a:r>
              <a:rPr lang="en-US" dirty="0"/>
              <a:t>https://anonbiotec.net/</a:t>
            </a:r>
            <a:r>
              <a:rPr lang="th-TH" dirty="0"/>
              <a:t>เห็ดเป็นยา-</a:t>
            </a:r>
            <a:r>
              <a:rPr lang="th-TH" dirty="0" err="1"/>
              <a:t>เห็ดอ</a:t>
            </a:r>
            <a:r>
              <a:rPr lang="th-TH" dirty="0"/>
              <a:t>การิคอ)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510" y="3789040"/>
            <a:ext cx="3636742" cy="24169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340768"/>
            <a:ext cx="3143839" cy="472833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80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412384" y="1660695"/>
            <a:ext cx="563159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683569" y="404664"/>
            <a:ext cx="33843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พบขึ้นเป็นดอกเดี่ยวหรือซ้อนกันเป็นหิ้งหลายๆ ชั้นบนท่อนไม้หรือตอไม้เนื้อแข็งหรือบน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โคนต้นไม้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ที่มีชีวิตอยู่ตามป่าโคกหรือป่าเบญจพรรณ พบได้ตลอดปี</a:t>
            </a:r>
          </a:p>
          <a:p>
            <a:endParaRPr lang="th-TH" sz="2800" b="1" dirty="0" smtClean="0"/>
          </a:p>
          <a:p>
            <a:pPr algn="thaiDist"/>
            <a:r>
              <a:rPr lang="th-TH" sz="2000" dirty="0" smtClean="0"/>
              <a:t>	</a:t>
            </a:r>
            <a:endParaRPr lang="th-TH" sz="200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66" y="2112824"/>
            <a:ext cx="2824781" cy="42484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809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3864429" cy="289832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539552" y="189711"/>
            <a:ext cx="7920880" cy="52322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เนื้อเห็ด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ที่เจริญออกมาจากดอกเดิมในฤดูกาลใหม่จะมีสีขาวอมเหลืองหรือสีครีม</a:t>
            </a: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861049"/>
            <a:ext cx="3960440" cy="2633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861048"/>
            <a:ext cx="3997460" cy="265664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18710"/>
            <a:ext cx="3888432" cy="291632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043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1628800"/>
            <a:ext cx="6949788" cy="461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899592" y="404664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 กลายเป็น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สีน้ำตาลหรือสีเหลืองอ่อนอมน้ำตาล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ดำไม่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มีก้าน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จะปกคลุมด้วยผงละเอียดสีน้ำตาลแดงถึงสีน้ำตาลโกโก้ เนื้อเห็ดเหมือนไม้ก๊อก สีน้ำตาลถึงน้ำตาลอบเชย เป็นเส้นใยและเหนียวมาก </a:t>
            </a:r>
          </a:p>
          <a:p>
            <a:pPr algn="thaiDist"/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32856"/>
            <a:ext cx="6624736" cy="440269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899592" y="548680"/>
            <a:ext cx="6624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ดอกแก่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ทำการปล่อยสปอร์สีน้ำตาลเพื่อขยายพันธุ์เป็นผง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ละเอียดสีน้ำตาลแดงถึงสีน้ำตาล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โกโก้ปกคลุมดอก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469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503</Words>
  <Application>Microsoft Office PowerPoint</Application>
  <PresentationFormat>นำเสนอทางหน้าจอ (4:3)</PresentationFormat>
  <Paragraphs>84</Paragraphs>
  <Slides>21</Slides>
  <Notes>17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21</vt:i4>
      </vt:variant>
    </vt:vector>
  </HeadingPairs>
  <TitlesOfParts>
    <vt:vector size="30" baseType="lpstr">
      <vt:lpstr>Arial</vt:lpstr>
      <vt:lpstr>Angsana New</vt:lpstr>
      <vt:lpstr>Calibri</vt:lpstr>
      <vt:lpstr>2006_iannnnnBKK</vt:lpstr>
      <vt:lpstr>TH Sarabun New</vt:lpstr>
      <vt:lpstr>Dotum</vt:lpstr>
      <vt:lpstr>DS-Ampun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2017-12-14T09:19:58Z</dcterms:modified>
  <dc:title>เห็ดหลินจือดอกใหญ่</dc:title>
</cp:coreProperties>
</file>