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2" r:id="rId2"/>
    <p:sldId id="266" r:id="rId3"/>
    <p:sldId id="268" r:id="rId4"/>
    <p:sldId id="270" r:id="rId5"/>
    <p:sldId id="269" r:id="rId6"/>
    <p:sldId id="278" r:id="rId7"/>
    <p:sldId id="279" r:id="rId8"/>
    <p:sldId id="273" r:id="rId9"/>
    <p:sldId id="274" r:id="rId10"/>
    <p:sldId id="275" r:id="rId11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4"/>
      <p:bold r:id="rId15"/>
      <p:italic r:id="rId16"/>
      <p:boldItalic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TH Sarabun New" panose="020B0500040200020003" pitchFamily="34" charset="-34"/>
      <p:regular r:id="rId22"/>
      <p:bold r:id="rId23"/>
      <p:italic r:id="rId24"/>
      <p:boldItalic r:id="rId25"/>
    </p:embeddedFont>
    <p:embeddedFont>
      <p:font typeface="Dotum" panose="020B0600000101010101" pitchFamily="34" charset="-127"/>
      <p:regular r:id="rId26"/>
    </p:embeddedFont>
    <p:embeddedFont>
      <p:font typeface="Cordia New" panose="020B0304020202020204" pitchFamily="34" charset="-34"/>
      <p:regular r:id="rId27"/>
      <p:bold r:id="rId28"/>
      <p:italic r:id="rId29"/>
      <p:boldItalic r:id="rId30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font" Target="fonts/font1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14/12/60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14/12/60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14/12/60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14/12/60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research.yru.ac.th/bry/gallery_view.php?gallery_id=74" TargetMode="Externa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98186" y="693974"/>
            <a:ext cx="3010057" cy="5472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87623" y="597432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467544" y="2924944"/>
            <a:ext cx="770485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96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 </a:t>
            </a:r>
            <a:endParaRPr lang="th-TH" sz="9600" dirty="0" smtClean="0">
              <a:solidFill>
                <a:srgbClr val="FF00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  <a:p>
            <a:pPr algn="ctr"/>
            <a:r>
              <a:rPr lang="th-TH" sz="9600" dirty="0" smtClean="0">
                <a:solidFill>
                  <a:srgbClr val="00B0F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เห็ดปากนกแก้ว</a:t>
            </a:r>
            <a:endParaRPr lang="th-TH" sz="9600" dirty="0">
              <a:solidFill>
                <a:srgbClr val="00B0F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755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4307" y="803453"/>
            <a:ext cx="8172522" cy="5433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94059" y="3861048"/>
            <a:ext cx="75968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chemeClr val="bg1"/>
                </a:solidFill>
              </a:rPr>
              <a:t>ไว้ติดตามชมชุดต่อไป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547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365104"/>
            <a:ext cx="8672946" cy="2340496"/>
          </a:xfrm>
        </p:spPr>
        <p:txBody>
          <a:bodyPr/>
          <a:lstStyle/>
          <a:p>
            <a:endParaRPr lang="th-TH" dirty="0" smtClean="0"/>
          </a:p>
          <a:p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เห็ดปากนกแก้ว</a:t>
            </a:r>
            <a:endParaRPr lang="th-TH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it-IT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Hygrocybe conica (Scop.) P. Kumm</a:t>
            </a:r>
            <a:r>
              <a:rPr lang="it-IT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               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เห็ดหมวกแม่มด</a:t>
            </a:r>
            <a:endParaRPr lang="en-US" sz="20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การใช้ประโยชน์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รับประทานได้ </a:t>
            </a:r>
            <a:endParaRPr lang="th-TH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2000" dirty="0"/>
          </a:p>
        </p:txBody>
      </p:sp>
      <p:pic>
        <p:nvPicPr>
          <p:cNvPr id="6" name="j0178459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92696"/>
            <a:ext cx="2344911" cy="352839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  <p:pic>
        <p:nvPicPr>
          <p:cNvPr id="7" name="j0178459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692696"/>
            <a:ext cx="1940615" cy="352839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79419"/>
            <a:ext cx="3691307" cy="555432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4360365" y="1268760"/>
            <a:ext cx="399665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เห็ดปากนกแก้ว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เป็นเห็ดไม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คอร์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ไรซ่าที่หลายคนไม่คุ้น อาศัยรอบรากไม้ได้หลายชนิด ในบ้านเราชอบออกใต้สวนยางพารา รสชาติเห็ดชนิดนี้อร่อย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มากๆ </a:t>
            </a:r>
          </a:p>
          <a:p>
            <a:pPr algn="thaiDist"/>
            <a:endParaRPr lang="th-TH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สำหรับ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เห็ดปากนกแก้วจะขึ้นในพื้นที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ชื้น</a:t>
            </a:r>
          </a:p>
          <a:p>
            <a:pPr algn="thaiDist"/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จะ</a:t>
            </a:r>
            <a:r>
              <a:rPr lang="th-TH" sz="28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ออกช่วงต้นเดือนพฤษภาคม 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ซึ่งเข้าสู่ฤดูฝน ส่วนมากจะ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ขึ้นตามสวน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ยางพาราและป่ายูคา</a:t>
            </a:r>
            <a:r>
              <a:rPr lang="th-TH" sz="28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ลิป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ตัน </a:t>
            </a:r>
          </a:p>
        </p:txBody>
      </p:sp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689933"/>
            <a:ext cx="2892641" cy="525934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971600" y="671528"/>
            <a:ext cx="309634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 smtClean="0"/>
              <a:t> </a:t>
            </a:r>
            <a:r>
              <a:rPr lang="th-TH" sz="2800" b="1" u="sng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ลักษณะทางสัณฐาน :</a:t>
            </a:r>
          </a:p>
          <a:p>
            <a:pPr algn="thaiDist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หมวกเห็ด  เส้นผ่าศูนย์กลาง  48-64 มิลลิเมตร  ยอดเป็นตุ่มหรือกรวยมียอดแหลม รู้สึกเหนียวๆ เมื่อสัมผัส หมวกเป็นลอนไม่สม่ำเสมอ  สีแดงถึงส้ม ผิวด้านบนเรียบ คล้ายเส้นไหม  เมื่อช้ำค่อยๆ เปลี่ยนเป็นสีดำ ขอบหมวกเมื่อผ่าครึ่งตรง ขอบหมวกเมื่อมองจากด้านบนแตกเป็นแฉก ผิวขอบหมวกเรียบเป็นลอนไม่สม่ำเสมอ </a:t>
            </a:r>
            <a:endParaRPr lang="th-TH" sz="28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th-TH" sz="2800" dirty="0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4572000" y="6064458"/>
            <a:ext cx="33843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/>
              <a:t> 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ขอบคุณภาพ      จากกลุ่มเพาะเลี้ยงเห็ดปลวก</a:t>
            </a:r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7431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537094"/>
            <a:ext cx="3193555" cy="5806463"/>
          </a:xfrm>
        </p:spPr>
      </p:pic>
      <p:sp>
        <p:nvSpPr>
          <p:cNvPr id="4" name="สี่เหลี่ยมผืนผ้า 3"/>
          <p:cNvSpPr/>
          <p:nvPr/>
        </p:nvSpPr>
        <p:spPr>
          <a:xfrm>
            <a:off x="4355976" y="620688"/>
            <a:ext cx="3744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ครีบ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 ยาว  24-32 มิลลิเมตร สีปกติสีเหลืองอ่อน สีเมื่อช้ำค่อยๆ เปลี่ยนเป็นสีดำ เรียงห่างแบบมีครีบย่อย ครีบไม่ติดก้าน ขอบครีบเรียบ ความกว้างของครีบ 6-9 มิลลิเมตร ขอบครีบเมื่อมองจากด้านหน้าเสมอกัน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134" y="3212976"/>
            <a:ext cx="3888432" cy="291985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11" name="สี่เหลี่ยมผืนผ้า 10"/>
          <p:cNvSpPr/>
          <p:nvPr/>
        </p:nvSpPr>
        <p:spPr>
          <a:xfrm>
            <a:off x="3779912" y="6237312"/>
            <a:ext cx="4680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/>
              <a:t> 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ขอบคุณภาพ      จากกลุ่มเพาะเลี้ยงเห็ดปลวก</a:t>
            </a:r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2096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20688"/>
            <a:ext cx="3107973" cy="5650861"/>
          </a:xfrm>
        </p:spPr>
      </p:pic>
      <p:sp>
        <p:nvSpPr>
          <p:cNvPr id="4" name="สี่เหลี่ยมผืนผ้า 3"/>
          <p:cNvSpPr/>
          <p:nvPr/>
        </p:nvSpPr>
        <p:spPr>
          <a:xfrm>
            <a:off x="4355976" y="620688"/>
            <a:ext cx="39604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  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ทรงกระบอก  ยาว 76-83 มิลลิเมตร เส้นผ่าศูนย์กลาง 6-8 มิลลิเมตร สีเหลือง ติดตรงกลางหมวก  ผิวเรียบ  เนื้อในก้าน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กลวง</a:t>
            </a:r>
          </a:p>
          <a:p>
            <a:pPr algn="thaiDist"/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วงแหวน 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 </a:t>
            </a:r>
          </a:p>
          <a:p>
            <a:pPr algn="thaiDist"/>
            <a:endParaRPr lang="th-TH" sz="24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4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กระเปาะหุ้มโคน  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ไม่</a:t>
            </a:r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 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067944" y="5973943"/>
            <a:ext cx="43924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ขอบคุณภาพ      จากกลุ่มเพาะเลี้ยงเห็ดปลวก</a:t>
            </a:r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74067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980729"/>
            <a:ext cx="2693097" cy="4896544"/>
          </a:xfrm>
        </p:spPr>
      </p:pic>
      <p:sp>
        <p:nvSpPr>
          <p:cNvPr id="4" name="สี่เหลี่ยมผืนผ้า 3"/>
          <p:cNvSpPr/>
          <p:nvPr/>
        </p:nvSpPr>
        <p:spPr>
          <a:xfrm>
            <a:off x="467544" y="404665"/>
            <a:ext cx="79208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เห็ดพิษที่คล้ายเห็ดปากนกแก้ว 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ต้องใช้ความระมัดระวังในการเก็บ</a:t>
            </a:r>
          </a:p>
          <a:p>
            <a:pPr algn="thaiDist"/>
            <a:endParaRPr lang="th-TH" sz="3200" dirty="0"/>
          </a:p>
          <a:p>
            <a:pPr algn="thaiDist"/>
            <a:r>
              <a:rPr lang="th-TH" sz="3200" dirty="0"/>
              <a:t> </a:t>
            </a:r>
            <a:r>
              <a:rPr lang="th-TH" sz="3200" b="1" dirty="0" smtClean="0"/>
              <a:t> </a:t>
            </a:r>
            <a:endParaRPr lang="th-TH" sz="3200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4788024" y="6093296"/>
            <a:ext cx="36724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ขอบคุณภาพ      จากกลุ่มเพาะเลี้ยงเห็ดปลวก</a:t>
            </a:r>
            <a:endParaRPr lang="th-TH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95" y="1065651"/>
            <a:ext cx="4073495" cy="2291341"/>
          </a:xfrm>
        </p:spPr>
      </p:pic>
      <p:pic>
        <p:nvPicPr>
          <p:cNvPr id="9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546013"/>
            <a:ext cx="4104456" cy="3078342"/>
          </a:xfrm>
        </p:spPr>
      </p:pic>
    </p:spTree>
    <p:extLst>
      <p:ext uri="{BB962C8B-B14F-4D97-AF65-F5344CB8AC3E}">
        <p14:creationId xmlns:p14="http://schemas.microsoft.com/office/powerpoint/2010/main" val="3722161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1115616" y="980728"/>
            <a:ext cx="7128792" cy="3888432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36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28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http://</a:t>
            </a:r>
            <a:r>
              <a:rPr lang="en-US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research.yru.ac.th/bry/gallery_view.php?gallery_id=74</a:t>
            </a:r>
            <a:endParaRPr lang="en-US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400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พิพิธภัณฑ์เสมือนเส้นทางศึกษาธรรมชาติหุบเขาลำพญา</a:t>
            </a:r>
            <a:endParaRPr lang="en-US" sz="24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://region7.prd.go.th/ewt_news.php?nid=59105</a:t>
            </a:r>
            <a:endParaRPr lang="th-TH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32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ภาพถ่ายจากกลุ่มเพาะเลี้ยงเห็ดปลวก</a:t>
            </a:r>
            <a:endParaRPr lang="th-TH" sz="30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3450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7411" y="765989"/>
            <a:ext cx="7327333" cy="5502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11560" y="836713"/>
            <a:ext cx="7920880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  <a:r>
              <a:rPr lang="th-TH" sz="8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เห็ดปากนกแก้ว</a:t>
            </a:r>
          </a:p>
          <a:p>
            <a:pPr algn="ctr"/>
            <a:endParaRPr lang="th-TH" sz="8000" dirty="0" smtClean="0">
              <a:solidFill>
                <a:srgbClr val="7030A0"/>
              </a:solidFill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เป็นเห็ดไม</a:t>
            </a:r>
            <a:r>
              <a:rPr lang="th-TH" sz="6000" dirty="0" err="1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คอร์</a:t>
            </a:r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ไรซา</a:t>
            </a:r>
            <a:endParaRPr lang="th-TH" sz="6000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มีรสชาติอร่อย</a:t>
            </a:r>
            <a:endParaRPr lang="th-TH" sz="6000" dirty="0">
              <a:solidFill>
                <a:schemeClr val="bg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621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เฉลียง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302</Words>
  <Application>Microsoft Office PowerPoint</Application>
  <PresentationFormat>นำเสนอทางหน้าจอ (4:3)</PresentationFormat>
  <Paragraphs>54</Paragraphs>
  <Slides>10</Slides>
  <Notes>6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10</vt:i4>
      </vt:variant>
    </vt:vector>
  </HeadingPairs>
  <TitlesOfParts>
    <vt:vector size="17" baseType="lpstr">
      <vt:lpstr>Arial</vt:lpstr>
      <vt:lpstr>Angsana New</vt:lpstr>
      <vt:lpstr>Calibri</vt:lpstr>
      <vt:lpstr>TH Sarabun New</vt:lpstr>
      <vt:lpstr>Dotum</vt:lpstr>
      <vt:lpstr>Cordia New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2017-12-14T12:49:19Z</dcterms:modified>
  <dc:title>เห็ดปากนกแก้ว</dc:title>
</cp:coreProperties>
</file>