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72" r:id="rId2"/>
    <p:sldId id="266" r:id="rId3"/>
    <p:sldId id="268" r:id="rId4"/>
    <p:sldId id="302" r:id="rId5"/>
    <p:sldId id="318" r:id="rId6"/>
    <p:sldId id="312" r:id="rId7"/>
    <p:sldId id="293" r:id="rId8"/>
    <p:sldId id="307" r:id="rId9"/>
    <p:sldId id="305" r:id="rId10"/>
    <p:sldId id="286" r:id="rId11"/>
    <p:sldId id="308" r:id="rId12"/>
    <p:sldId id="309" r:id="rId13"/>
    <p:sldId id="310" r:id="rId14"/>
    <p:sldId id="304" r:id="rId15"/>
    <p:sldId id="303" r:id="rId16"/>
    <p:sldId id="311" r:id="rId17"/>
    <p:sldId id="306" r:id="rId18"/>
    <p:sldId id="271" r:id="rId19"/>
    <p:sldId id="299" r:id="rId20"/>
    <p:sldId id="298" r:id="rId21"/>
    <p:sldId id="281" r:id="rId22"/>
    <p:sldId id="313" r:id="rId23"/>
    <p:sldId id="270" r:id="rId24"/>
    <p:sldId id="282" r:id="rId25"/>
    <p:sldId id="283" r:id="rId26"/>
    <p:sldId id="316" r:id="rId27"/>
    <p:sldId id="284" r:id="rId28"/>
    <p:sldId id="317" r:id="rId29"/>
    <p:sldId id="315" r:id="rId30"/>
    <p:sldId id="297" r:id="rId31"/>
    <p:sldId id="314" r:id="rId32"/>
    <p:sldId id="273" r:id="rId33"/>
    <p:sldId id="274" r:id="rId34"/>
    <p:sldId id="275" r:id="rId35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38"/>
      <p:bold r:id="rId39"/>
      <p:italic r:id="rId40"/>
      <p:boldItalic r:id="rId41"/>
    </p:embeddedFont>
    <p:embeddedFont>
      <p:font typeface="Cordia New" panose="020B0304020202020204" pitchFamily="34" charset="-34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TH Sarabun New" panose="020B0500040200020003" pitchFamily="34" charset="-34"/>
      <p:regular r:id="rId50"/>
      <p:bold r:id="rId51"/>
      <p:italic r:id="rId52"/>
      <p:boldItalic r:id="rId53"/>
    </p:embeddedFont>
    <p:embeddedFont>
      <p:font typeface="Dotum" panose="020B0600000101010101" pitchFamily="34" charset="-127"/>
      <p:regular r:id="rId54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21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22</a:t>
            </a:fld>
            <a:endParaRPr lang="th-TH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23</a:t>
            </a:fld>
            <a:endParaRPr lang="th-TH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24</a:t>
            </a:fld>
            <a:endParaRPr lang="th-TH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25</a:t>
            </a:fld>
            <a:endParaRPr lang="th-TH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26</a:t>
            </a:fld>
            <a:endParaRPr lang="th-TH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27</a:t>
            </a:fld>
            <a:endParaRPr lang="th-TH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28</a:t>
            </a:fld>
            <a:endParaRPr lang="th-TH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29</a:t>
            </a:fld>
            <a:endParaRPr lang="th-TH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30</a:t>
            </a:fld>
            <a:endParaRPr lang="th-TH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31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6.jpg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t&amp;rct=j&amp;q=&amp;esrc=s&amp;source=web&amp;cd=1&amp;cad=rja&amp;uact=8&amp;ved=0ahUKEwjXpfyt_4XYAhUkTo8KHcw4ApwQFghAMAA&amp;url=http://puechkaset.com/%E0%B9%80%E0%B8%AB%E0%B9%87%E0%B8%94%E0%B8%AB%E0%B8%A5%E0%B8%B4%E0%B8%99%E0%B8%88%E0%B8%B7%E0%B8%AD/&amp;usg=AOvVaw2uaNBPCpHvOLU4bPK4GWAG" TargetMode="External"/><Relationship Id="rId2" Type="http://schemas.openxmlformats.org/officeDocument/2006/relationships/hyperlink" Target="https://th.wikipedia.org/wiki/&#3648;&#3627;&#3655;&#3604;&#3627;&#3621;&#3636;&#3609;&#3592;&#3639;&#3629;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medthai.com/&#3648;&#3627;&#3655;&#3604;&#3627;&#3621;&#3636;&#3609;&#3592;&#3639;&#3629;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t&amp;rct=j&amp;q=&amp;esrc=s&amp;source=web&amp;cd=1&amp;cad=rja&amp;uact=8&amp;ved=0ahUKEwjXpfyt_4XYAhUkTo8KHcw4ApwQFghAMAA&amp;url=http://puechkaset.com/%E0%B9%80%E0%B8%AB%E0%B9%87%E0%B8%94%E0%B8%AB%E0%B8%A5%E0%B8%B4%E0%B8%99%E0%B8%88%E0%B8%B7%E0%B8%AD/&amp;usg=AOvVaw2uaNBPCpHvOLU4bPK4GWA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477" y="597432"/>
            <a:ext cx="7911026" cy="525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47563" y="422108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</a:t>
            </a:r>
            <a:r>
              <a:rPr lang="th-TH" sz="9600" dirty="0" err="1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หลินจือแดง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4932040" cy="32792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91" y="3645024"/>
            <a:ext cx="4644516" cy="308810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011098" y="476672"/>
            <a:ext cx="24394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/>
              <a:t>ด้านล่างหมวกเห็ดมีรูเล็กๆจำนวนมาก ลักษณะคล้ายรูฟองน้ำ </a:t>
            </a:r>
            <a:r>
              <a:rPr lang="th-TH" sz="2800" dirty="0" smtClean="0"/>
              <a:t>มีสี</a:t>
            </a:r>
            <a:r>
              <a:rPr lang="th-TH" sz="2800" dirty="0"/>
              <a:t>เหลืองนวล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55576" y="4221088"/>
            <a:ext cx="2304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 smtClean="0"/>
              <a:t>ภายใน</a:t>
            </a:r>
            <a:r>
              <a:rPr lang="th-TH" sz="2800" dirty="0"/>
              <a:t>รูเป็นที่เก็บสปอร์ เนื้อเห็ดด้านในมีสีขาวหรือขาวนวล</a:t>
            </a:r>
          </a:p>
        </p:txBody>
      </p:sp>
    </p:spTree>
    <p:extLst>
      <p:ext uri="{BB962C8B-B14F-4D97-AF65-F5344CB8AC3E}">
        <p14:creationId xmlns:p14="http://schemas.microsoft.com/office/powerpoint/2010/main" val="192999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325" y="332657"/>
            <a:ext cx="4548601" cy="30243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01008"/>
            <a:ext cx="4464496" cy="29684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11560" y="1124744"/>
            <a:ext cx="30103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สปอร์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เป็นส่วนการสืบพันธุ์แบบอาศัยเพศที่ถูกสร้างขึ้น และเก็บภายในรูใต้หมวกเห็ด มีลักษณะรูปร่างรี สีน้ำตาล ปลายด้านหนึ่งตัด ผนังหนา มี 2 ชั้น ผิวชั้นนอกเรียบ ส่วนชั้นในมีลักษณะคล้ายหนาม ส่วนการสืบพันธุ์แบบไม่อาศัยของเห็ด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คือ การหักของเส้นใย แล้วเส้นใยที่หักเจริญต่อเป็นเห็ดดอกใหม่</a:t>
            </a:r>
          </a:p>
        </p:txBody>
      </p:sp>
    </p:spTree>
    <p:extLst>
      <p:ext uri="{BB962C8B-B14F-4D97-AF65-F5344CB8AC3E}">
        <p14:creationId xmlns:p14="http://schemas.microsoft.com/office/powerpoint/2010/main" val="183246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6834" y="3963264"/>
            <a:ext cx="3045247" cy="202476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39023" y="692696"/>
            <a:ext cx="299687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4. 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ลักษณะสั้น ค่อนไปด้านใดด้านหนึ่งทำให้มีลักษณะคล้ายรูปไตหรืออยู่ตรงกลาง หรือบางดอกอาจไม่พบมีก้านดอกเลย ก้านนี้ทำหน้าชูดอกเห็ด และเป็นท่อลำเลียงอาหารให้แก่ดอกเห็ด สีก้านสีน้ำตาลเข้มหรือน้ำตาลสีดำ เนื้อก้านมีสีน้ำตาลอ่อน ความยาวก้านประมาณ 2-10 เซนติเมตร</a:t>
            </a: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717032"/>
            <a:ext cx="4332001" cy="28803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692696"/>
            <a:ext cx="4346167" cy="288973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936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244369"/>
            <a:ext cx="2232248" cy="335730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827584" y="476671"/>
            <a:ext cx="3168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000" b="1" dirty="0" smtClean="0"/>
              <a:t>5. </a:t>
            </a:r>
            <a:r>
              <a:rPr lang="th-TH" sz="2200" b="1" dirty="0" smtClean="0"/>
              <a:t>ฐาน</a:t>
            </a:r>
            <a:r>
              <a:rPr lang="th-TH" sz="2200" b="1" dirty="0"/>
              <a:t>ดอก</a:t>
            </a:r>
          </a:p>
          <a:p>
            <a:pPr algn="thaiDist"/>
            <a:r>
              <a:rPr lang="th-TH" sz="2200" dirty="0"/>
              <a:t>ฐานดอกเป็นจุดรวมของเส้นใยที่พัฒนาเป็นก้านดอก และดอกเห็ด ที่ในระยะแรกจะเกิดเป็นตุ่มเล็กๆ และเจริญกลายเป็นก้านดอกและดอกต่อมา ส่วนฐานดอกจะแผ่บานออกเล็กน้อย และยึดเหนี่ยวกับท่อนไม้หรือวัสดุเพื่อเป็นฐานให้แก่ดอกเห็ด</a:t>
            </a: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3" y="3717032"/>
            <a:ext cx="4331999" cy="28803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3" y="692696"/>
            <a:ext cx="4346165" cy="288973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607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67544" y="764704"/>
            <a:ext cx="3528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 </a:t>
            </a:r>
            <a:r>
              <a:rPr lang="th-TH" sz="2800" b="1" dirty="0" smtClean="0"/>
              <a:t>ดอก</a:t>
            </a:r>
            <a:r>
              <a:rPr lang="th-TH" sz="2800" b="1" dirty="0"/>
              <a:t>อ่อน</a:t>
            </a:r>
            <a:r>
              <a:rPr lang="th-TH" sz="2800" dirty="0"/>
              <a:t>มีสี</a:t>
            </a:r>
            <a:r>
              <a:rPr lang="th-TH" sz="2800" dirty="0" smtClean="0"/>
              <a:t>ขาว ขอบเจริญเป็นสีขาว แล้วเปลี่ยนเป็นสีเข้มตามอายุ  </a:t>
            </a:r>
            <a:endParaRPr lang="th-TH" sz="2800" dirty="0"/>
          </a:p>
        </p:txBody>
      </p:sp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692696"/>
            <a:ext cx="4248472" cy="282478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645024"/>
            <a:ext cx="4224035" cy="2808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41544"/>
            <a:ext cx="3096344" cy="465690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218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93491" y="332656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/>
              <a:t> 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ลักษณะคล้ายพัด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เห็ดประกอบด้วยส่วนหมวก และก้าน โดยหมวกเห็ดมีลักษณะกลมหรือเป็นรูปพัด </a:t>
            </a:r>
          </a:p>
          <a:p>
            <a:r>
              <a:rPr lang="th-TH" sz="2800" dirty="0" smtClean="0"/>
              <a:t>  </a:t>
            </a:r>
            <a:endParaRPr lang="th-TH" sz="2800" dirty="0"/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3933056"/>
            <a:ext cx="3847765" cy="25583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3333223" cy="501550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316638"/>
            <a:ext cx="3816424" cy="25375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379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ตัวแทนรูปภาพ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2" r="27972"/>
          <a:stretch>
            <a:fillRect/>
          </a:stretch>
        </p:blipFill>
        <p:spPr>
          <a:xfrm>
            <a:off x="251520" y="3429000"/>
            <a:ext cx="2070154" cy="3124200"/>
          </a:xfrm>
        </p:spPr>
      </p:pic>
      <p:pic>
        <p:nvPicPr>
          <p:cNvPr id="7" name="ตัวแทนรูปภาพ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6" b="25066"/>
          <a:stretch>
            <a:fillRect/>
          </a:stretch>
        </p:blipFill>
        <p:spPr/>
      </p:pic>
      <p:pic>
        <p:nvPicPr>
          <p:cNvPr id="8" name="ตัวแทนรูปภาพ 7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2" r="27972"/>
          <a:stretch>
            <a:fillRect/>
          </a:stretch>
        </p:blipFill>
        <p:spPr/>
      </p:pic>
      <p:pic>
        <p:nvPicPr>
          <p:cNvPr id="11" name="ตัวแทนรูปภาพ 10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4" r="5674"/>
          <a:stretch>
            <a:fillRect/>
          </a:stretch>
        </p:blipFill>
        <p:spPr/>
      </p:pic>
      <p:pic>
        <p:nvPicPr>
          <p:cNvPr id="10" name="ตัวแทนรูปภาพ 9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4" r="5674"/>
          <a:stretch>
            <a:fillRect/>
          </a:stretch>
        </p:blipFill>
        <p:spPr/>
      </p:pic>
      <p:sp>
        <p:nvSpPr>
          <p:cNvPr id="12" name="สี่เหลี่ยมผืนผ้า 11"/>
          <p:cNvSpPr/>
          <p:nvPr/>
        </p:nvSpPr>
        <p:spPr>
          <a:xfrm>
            <a:off x="2571003" y="332656"/>
            <a:ext cx="52565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600" b="1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การพัฒนาการเกิดดอกเห็ด</a:t>
            </a:r>
            <a:r>
              <a:rPr lang="th-TH" sz="3600" b="1" dirty="0" err="1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3600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511419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971600" y="548680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</a:t>
            </a:r>
            <a:r>
              <a:rPr lang="th-TH" sz="36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มีทั้งแบบดอกเดี่ยวหรือเป็น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844824"/>
            <a:ext cx="2808312" cy="37444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2520280" cy="37922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700808"/>
            <a:ext cx="2575942" cy="38742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453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2656"/>
            <a:ext cx="4678333" cy="31105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501008"/>
            <a:ext cx="4678333" cy="31105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1187624" y="91591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99592" y="450912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56497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45629"/>
            <a:ext cx="3898802" cy="25910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558843"/>
            <a:ext cx="4229819" cy="28123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18985" y="1484784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/>
              <a:t> </a:t>
            </a:r>
            <a:r>
              <a:rPr lang="th-TH" sz="32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เริ่มแก่จะปล่อยสปอร์ เป็นฝุ่นผงเหมือนควัน ลอยไปตามอากาศ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3904919" cy="25963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01807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1949"/>
            <a:ext cx="6336703" cy="421126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39552" y="4365104"/>
            <a:ext cx="8361994" cy="2304256"/>
          </a:xfrm>
        </p:spPr>
        <p:txBody>
          <a:bodyPr/>
          <a:lstStyle/>
          <a:p>
            <a:r>
              <a:rPr lang="th-TH" sz="4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</a:t>
            </a:r>
            <a:endParaRPr lang="th-TH" sz="4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18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lucidum</a:t>
            </a:r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(Curtis) P. Karst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เห็ดหมื่นปี, เห็ด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อมตะ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 มีสรรพคุณทางยา บำรุงร่างกาย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ลดน้ำตาลในเลือด  และเสริมสร้างภูมิคุ้มกัน</a:t>
            </a:r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107504" y="235091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ภาพเห็ด</a:t>
            </a:r>
            <a:r>
              <a:rPr lang="th-TH" sz="4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ที่เก็บได้</a:t>
            </a:r>
          </a:p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จากป่าที่ บ้านปะอาว จ</a:t>
            </a:r>
            <a:r>
              <a:rPr lang="en-US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อุบลราชธานี</a:t>
            </a:r>
          </a:p>
          <a:p>
            <a:pPr algn="ctr"/>
            <a:r>
              <a:rPr lang="th-TH" sz="4800" dirty="0" smtClean="0"/>
              <a:t> 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9791933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83286"/>
            <a:ext cx="3742787" cy="24873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67719"/>
            <a:ext cx="3742786" cy="24873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861048"/>
            <a:ext cx="3742786" cy="24873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89040"/>
            <a:ext cx="3742786" cy="24873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11560" y="25228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หลินจือตอ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มะขาม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27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83286"/>
            <a:ext cx="3742785" cy="24873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89040"/>
            <a:ext cx="3742785" cy="24873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3168352" cy="476742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11560" y="25228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หลินจือตอ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มะขามคุณยายใน บ้านปะอาว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เก็บมาตากแห้งทำเป็นยาต้มดื่มลดน้ำตาลในเลือด  ตอนนี้น้ำตาลยายอยู่ในระดับปกติ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2214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6" y="927884"/>
            <a:ext cx="3318074" cy="24885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365" y="922279"/>
            <a:ext cx="3318073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7" y="3573016"/>
            <a:ext cx="3318073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365" y="3573016"/>
            <a:ext cx="3318073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827584" y="26973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หลินจือแดงอีก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หนึ่งสายพันธุ์ที่พบในป่า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39" y="1196752"/>
            <a:ext cx="3742786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4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861048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827584" y="26973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หลินจือแดงอีก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หนึ่งสายพันธุ์ที่พบในป่า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29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4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861048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827584" y="26973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หลินจือแดงอีก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หนึ่งสายพันธุ์ที่พบในป่า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599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3988208" cy="265173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052736"/>
            <a:ext cx="3979776" cy="26461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61048"/>
            <a:ext cx="3958808" cy="26321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861048"/>
            <a:ext cx="4032448" cy="26811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827584" y="26973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หลินจืออีก</a:t>
            </a:r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หนึ่งสายพันธุ์ที่พบในป่า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414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01" y="1043932"/>
            <a:ext cx="3526059" cy="53056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23" y="1081772"/>
            <a:ext cx="3742785" cy="24873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23" y="3789040"/>
            <a:ext cx="3742785" cy="24873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2741558" y="373886"/>
            <a:ext cx="3988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หลินจืออีก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หนึ่งสายพันธุ์ที่พบในป่า</a:t>
            </a:r>
          </a:p>
        </p:txBody>
      </p:sp>
    </p:spTree>
    <p:extLst>
      <p:ext uri="{BB962C8B-B14F-4D97-AF65-F5344CB8AC3E}">
        <p14:creationId xmlns:p14="http://schemas.microsoft.com/office/powerpoint/2010/main" val="131071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1" y="1767342"/>
            <a:ext cx="3067809" cy="46139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666274"/>
            <a:ext cx="4339816" cy="28855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645024"/>
            <a:ext cx="4320480" cy="287265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35451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หลินจือตอ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เปือย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หรือ ต้นตะแบก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527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8880"/>
            <a:ext cx="2633270" cy="39604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หลินจือตอ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ตะแบกที่ตายแล้วจากในป่าบ้านปะอาว ติดตามการเจริญเติบโตตั้งแต่ยังดอกอ่อน จนถึง ดอกที่แก่พอเก็บมาไว้ทำยาสมุนไพรบำรุงร่างกาย ซึ่งสปอร์ที่ปล่อยออกมาก็ยังอยู่รอบๆตอไม้ พร้อมที่จะเจริญเติบโต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ต่อ  ใน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ฤดูฝนปีหน้า หากไม่ได้เก็บดอกที่เจริญแล้วก็จะย่อยสลายไป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348880"/>
            <a:ext cx="2611406" cy="392939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355" y="2348880"/>
            <a:ext cx="2635273" cy="39604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434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11257" y="260648"/>
            <a:ext cx="38164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000" dirty="0"/>
              <a:t> </a:t>
            </a:r>
            <a:r>
              <a:rPr lang="th-TH" sz="2000" dirty="0" smtClean="0"/>
              <a:t>      </a:t>
            </a:r>
            <a:r>
              <a:rPr lang="th-TH" sz="2000" b="1" dirty="0" smtClean="0"/>
              <a:t> 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(อังกฤษ: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Lingzhi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เป็นยาจีน (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Chinese traditional medicine)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ที่ใช้กันมานานกว่า 2,000 ปี นับตั้งแต่สมัยจักรพรรดิฉินซีฮ่องเต้เป็นต้นมา เห็ด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เป็นของหายากมีคุณค่าสูงในทางสมุนไพรจีน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เห็ด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ได้ถูกบันทึกไว้ว่า มีขึ้นอยู่ตามธรรมชาติมาก กว่า 100 สายพันธุ์ และสำหรับสายพันธุ์ที่นิยมมีสรรพคุณทางยาดีที่สุดคือ กาโน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เดอร์ม่า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ลูซิดั่ม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lucidum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หรือสายพันธุ์สีแดง</a:t>
            </a:r>
          </a:p>
          <a:p>
            <a:pPr algn="thaiDist"/>
            <a:endParaRPr lang="th-TH" sz="2000" dirty="0"/>
          </a:p>
          <a:p>
            <a:pPr algn="thaiDist"/>
            <a:r>
              <a:rPr lang="th-TH" sz="2000" dirty="0"/>
              <a:t>เห็ด</a:t>
            </a:r>
            <a:r>
              <a:rPr lang="th-TH" sz="2000" dirty="0" err="1"/>
              <a:t>หลินจือ</a:t>
            </a:r>
            <a:r>
              <a:rPr lang="th-TH" sz="2000" dirty="0"/>
              <a:t>มีสารโพลี</a:t>
            </a:r>
            <a:r>
              <a:rPr lang="th-TH" sz="2000" dirty="0" err="1"/>
              <a:t>แซค</a:t>
            </a:r>
            <a:r>
              <a:rPr lang="th-TH" sz="2000" dirty="0"/>
              <a:t>คา</a:t>
            </a:r>
            <a:r>
              <a:rPr lang="th-TH" sz="2000" dirty="0" err="1"/>
              <a:t>ไรด์</a:t>
            </a:r>
            <a:endParaRPr lang="th-TH" sz="2000" dirty="0"/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04175"/>
            <a:ext cx="4320484" cy="287132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4860032" y="3476423"/>
            <a:ext cx="36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 “เทพเจ้าแห่งชีวิต” (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Spiritual essence)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มีพลังมหัศจรรย์ บำรุงร่างกายใช้เป็นยาอายุวัฒนะในการยืดอายุออกไปให้ยืนยาว ทำให้ผิวพรรณเปล่งปลั่ง และยังสามารถรักษาโรคต่าง ๆ ได้อย่างกว้างขวาง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273" y="464185"/>
            <a:ext cx="4134182" cy="27487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3235514" y="6340489"/>
            <a:ext cx="5224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: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https://th.wikipedia.org/wiki/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801925"/>
            <a:ext cx="3790501" cy="25191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17962" y="414115"/>
            <a:ext cx="388203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dirty="0" smtClean="0"/>
              <a:t>     </a:t>
            </a:r>
          </a:p>
          <a:p>
            <a:pPr algn="thaiDist"/>
            <a:r>
              <a:rPr lang="th-TH" sz="2800" b="1" dirty="0" smtClean="0"/>
              <a:t>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ใช้ประโยชน์เห็ด</a:t>
            </a:r>
            <a:r>
              <a:rPr lang="th-TH" sz="2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หลินจือตาก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แห้ง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นำมาหั่นชิ้นหรือบด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เป็นผงสำหรับชงเป็นชาดื่มหรือบรรจุแคปซูล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หลินจือแห้ง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หลินจือสด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ฝานเป็นชิ้นแล้วนำมาต้มน้ำดื่ม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หลินจือส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กัด เป็นรูปแบบการแปรรูปเห็ด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หลินจือด้วย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การสกัดเฉพาะส่วนที่เป็นสารละลายสำคัญ มักพบในรูปผลิตภัณฑ์ที่แปรรูปในระดับอุตสาหกรรม ทั้งชนิดผง และสารละลาย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90501" cy="25191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464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66274"/>
            <a:ext cx="3790501" cy="25191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17962" y="414115"/>
            <a:ext cx="388203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เป็นยาบำรุงร่างกาย</a:t>
            </a:r>
          </a:p>
          <a:p>
            <a:pPr algn="thaiDist"/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ทำให้ผิวพรรณเปล่งปลั่ง สีหน้าแจ่มใส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บำรุงและรักษาสายตา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เป็นยาอายุวัฒนะ ช่วยทำให้อายุยืนยาว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ช่วยชะลอแก่ ชะลอวัย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เสริมสร้างระบบภูมิคุ้มกันให้ร่างกายแข็งแรง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ทำให้กล้ามเนื้อหัวใจแข็งแรงขึ้น ให้พลังชีวิตมากขึ้น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ส่งเสริมระบบการไหลเวียนของเลือดให้ดียิ่งขึ้น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ทำให้ความจำดีขึ้น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ผ่อนคลายระบบประสาทและกล้ามเนื้อ ทำให้นอนหลับได้สนิท</a:t>
            </a:r>
          </a:p>
        </p:txBody>
      </p:sp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90501" cy="25191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3995936" y="6237312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https://medthai.com/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89619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1052736"/>
            <a:ext cx="7776864" cy="3816424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://th.wikipedia.org/wiki/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</a:t>
            </a:r>
            <a:r>
              <a:rPr lang="th-TH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หลินจือ</a:t>
            </a:r>
            <a:endParaRPr lang="th-TH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l"/>
            <a:r>
              <a:rPr lang="th-TH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</a:t>
            </a:r>
            <a:r>
              <a:rPr lang="th-TH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หลินจือ</a:t>
            </a:r>
            <a:r>
              <a:rPr lang="th-TH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 และการเพาะเห็ด</a:t>
            </a:r>
            <a:r>
              <a:rPr lang="th-TH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หลินจือ</a:t>
            </a:r>
            <a:r>
              <a:rPr lang="th-TH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 - พืชเกษตร.คอม เว็บเพื่อพืชเกษตรไทย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puechkaset.com 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›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และการเพาะเห็ด</a:t>
            </a:r>
            <a:r>
              <a:rPr lang="th-TH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https://medthai.com/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เห็ด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หลินจือ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/</a:t>
            </a:r>
            <a:endParaRPr lang="th-TH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http://9mahawed.blogspot.com/2013/07/blo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g-post_30.html</a:t>
            </a:r>
            <a:endParaRPr lang="th-TH" sz="22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5989"/>
            <a:ext cx="8275250" cy="550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287244"/>
            <a:ext cx="835292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8000" dirty="0" err="1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</a:t>
            </a:r>
            <a:endParaRPr lang="th-TH" sz="8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เป็นยาสมุนไพร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สามารถลด</a:t>
            </a:r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น้ำตาลในเลือด </a:t>
            </a:r>
            <a:endParaRPr lang="th-TH" sz="6000" dirty="0" smtClean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ควบคุม</a:t>
            </a:r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อาการของโรคเบาหวานเสริมสร้างภูมิคุ้มกัน  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380" y="505724"/>
            <a:ext cx="801420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644008" y="332656"/>
            <a:ext cx="37444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000" dirty="0"/>
              <a:t> </a:t>
            </a:r>
            <a:r>
              <a:rPr lang="th-TH" sz="2000" dirty="0" smtClean="0"/>
              <a:t>      </a:t>
            </a:r>
            <a:r>
              <a:rPr lang="th-TH" sz="2000" b="1" dirty="0" smtClean="0"/>
              <a:t>    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สิ่งมีชีวิตพวกยูคาริโอต (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Eukaryote)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จำพวกราขนาดใหญ่ที่พบได้ทั่วโลก มีชื่อวิทยาศาสตร์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lucidum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อยู่ในวงศ์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Basidiomycota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จัดเป็น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เห็ดกระด้างที่มีลักษณะคล้ายเนื้อไม้ พบได้ทั่วไปตามท่อนไม้ผุที่มีความชื้นสูง ไม่มีคลอโรฟิลล์ จึงไม่สามารถสร้างอาหารจากการสังเคราะห์แสงได้ แต่ใช้วิธีสร้างเอนไซม์ย่อยสลายเนื้อไม้เพื่อนำมาเป็นอาหารแทน</a:t>
            </a: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81" y="476672"/>
            <a:ext cx="3742669" cy="56316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07" y="3815286"/>
            <a:ext cx="3493719" cy="23229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514856" y="6335925"/>
            <a:ext cx="3841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endParaRPr lang="th-TH" sz="2000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708836" y="6310678"/>
            <a:ext cx="6665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: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และการเพาะเห็ด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297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19974" y="476672"/>
            <a:ext cx="34759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000" dirty="0"/>
              <a:t> </a:t>
            </a:r>
            <a:r>
              <a:rPr lang="th-TH" sz="2000" dirty="0" smtClean="0"/>
              <a:t>      </a:t>
            </a:r>
            <a:r>
              <a:rPr lang="th-TH" sz="2000" b="1" dirty="0" smtClean="0"/>
              <a:t>    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มีลักษณะเป็นราขนาดใหญ่ ที่มีรูปร่างคล้ายไต สีแดงอมน้ำตาล หรือสีม่วงแก่ มีลายวงแหวน มีความวาวเป็นมัน มีลักษณะแข็งเหมือนเนื้อไม้ ปลายรอบนอกสุดของหมวกเห็ดบาง และม้วนเข้าด้านในเล็กน้อย ผิวในของหมวกเห็ดมีสีขาว หรือน้ำตาลอ่อน ก้านดอกเห็ดมีสีน้ำตาลแดง มีเส้นผ่านศูนย์กลางประมาณ 4 ซ.ม. หรือมากน้อยกว่านั้นตามอายุของเห็ด 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14856" y="6335925"/>
            <a:ext cx="3841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endParaRPr lang="th-TH" sz="2000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14856" y="6310678"/>
            <a:ext cx="7859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: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http://9mahawed.blogspot.com/2013/07/blog-post_30.html</a:t>
            </a:r>
          </a:p>
        </p:txBody>
      </p:sp>
      <p:pic>
        <p:nvPicPr>
          <p:cNvPr id="11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357" y="3441511"/>
            <a:ext cx="4104456" cy="272902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94081"/>
            <a:ext cx="4208523" cy="279691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78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55576" y="415410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endParaRPr lang="th-TH" sz="20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619672" y="2658978"/>
            <a:ext cx="607249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6600" dirty="0"/>
              <a:t>ลักษณะทางพฤกษศาสตร์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755576" y="5085184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แหล่งที่มาข้อมูล</a:t>
            </a:r>
          </a:p>
          <a:p>
            <a:pPr algn="r"/>
            <a:r>
              <a:rPr lang="th-TH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</a:t>
            </a:r>
            <a:r>
              <a:rPr lang="th-TH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หลินจือ</a:t>
            </a:r>
            <a:r>
              <a:rPr lang="th-TH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 และการเพาะเห็ด</a:t>
            </a:r>
            <a:r>
              <a:rPr lang="th-TH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หลินจือ</a:t>
            </a:r>
            <a:r>
              <a:rPr lang="th-TH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 - พืชเกษตร.คอม เว็บเพื่อพืชเกษตรไทย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และการเพาะเห็ด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52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55576" y="415410"/>
            <a:ext cx="76328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เส้นใย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ดอก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เห็ดเจริญมาจากเส้นใย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เล็กๆเจริญในเนื้อไม้แห้ง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รวมเป็นกระจุกหรือขยุ้มรา ลักษณะเป็นตุ่มกลมขนาดเล็ก ต่อมา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เจริญรวมเส้นใยเปิดเป็นดอกแผ่กว้าง เกิดหมวก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มีลักษณะคล้าย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พัด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48" y="1628800"/>
            <a:ext cx="3735033" cy="2483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518" y="1628800"/>
            <a:ext cx="3735033" cy="2483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48" y="4221088"/>
            <a:ext cx="3735033" cy="2483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518" y="4221088"/>
            <a:ext cx="3735033" cy="2483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793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99592" y="415410"/>
            <a:ext cx="30963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มีทั้งแบบดอกเดี่ยวหรือเป็นกลุ่ม ดอกเห็ดประกอบด้วยส่วน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และ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โดย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</a:t>
            </a:r>
            <a:r>
              <a:rPr lang="th-TH" sz="2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กลม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 </a:t>
            </a:r>
            <a:r>
              <a:rPr lang="th-TH" sz="2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พัด</a:t>
            </a:r>
            <a:endParaRPr lang="th-TH" sz="22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645024"/>
            <a:ext cx="4059935" cy="269942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70" y="2251519"/>
            <a:ext cx="2731850" cy="411062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15410"/>
            <a:ext cx="4082158" cy="30616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691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95536" y="620688"/>
            <a:ext cx="3888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เมื่อ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แก่จะมีสีแดง และเข้มขึ้นเป็นสีน้ำตาลแดง ผิวด้านบนมีลักษณะเป็นคลื่น เรียบเป็นมัน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เงาเหมือนเคลือบด้วย</a:t>
            </a:r>
            <a:r>
              <a:rPr lang="th-TH" sz="3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แล็คเกอร์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98" y="3573016"/>
            <a:ext cx="4007101" cy="26642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20688"/>
            <a:ext cx="3991822" cy="265289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3998317" cy="265721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410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930</Words>
  <Application>Microsoft Office PowerPoint</Application>
  <PresentationFormat>นำเสนอทางหน้าจอ (4:3)</PresentationFormat>
  <Paragraphs>131</Paragraphs>
  <Slides>34</Slides>
  <Notes>29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34</vt:i4>
      </vt:variant>
    </vt:vector>
  </HeadingPairs>
  <TitlesOfParts>
    <vt:vector size="41" baseType="lpstr">
      <vt:lpstr>Arial</vt:lpstr>
      <vt:lpstr>Angsana New</vt:lpstr>
      <vt:lpstr>Cordia New</vt:lpstr>
      <vt:lpstr>Calibri</vt:lpstr>
      <vt:lpstr>TH Sarabun New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2017-12-15T22:05:44Z</dcterms:modified>
  <dc:title>เห็ดหลินจือแดง</dc:title>
</cp:coreProperties>
</file>