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70" r:id="rId2"/>
    <p:sldId id="266" r:id="rId3"/>
    <p:sldId id="262" r:id="rId4"/>
    <p:sldId id="282" r:id="rId5"/>
    <p:sldId id="280" r:id="rId6"/>
    <p:sldId id="271" r:id="rId7"/>
    <p:sldId id="272" r:id="rId8"/>
    <p:sldId id="277" r:id="rId9"/>
    <p:sldId id="267" r:id="rId10"/>
    <p:sldId id="269" r:id="rId11"/>
    <p:sldId id="281" r:id="rId12"/>
    <p:sldId id="274" r:id="rId13"/>
    <p:sldId id="276" r:id="rId14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7"/>
      <p:bold r:id="rId18"/>
      <p:italic r:id="rId19"/>
      <p:boldItalic r:id="rId20"/>
    </p:embeddedFont>
    <p:embeddedFont>
      <p:font typeface="Cordia New" panose="020B0304020202020204" pitchFamily="34" charset="-34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TH Sarabun New" panose="020B0500040200020003" pitchFamily="34" charset="-34"/>
      <p:regular r:id="rId29"/>
      <p:bold r:id="rId30"/>
      <p:italic r:id="rId31"/>
      <p:boldItalic r:id="rId32"/>
    </p:embeddedFont>
    <p:embeddedFont>
      <p:font typeface="Dotum" panose="020B0600000101010101" pitchFamily="34" charset="-127"/>
      <p:regular r:id="rId33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16/12/60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16/12/60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en.science.psru.ac.th/12-2/" TargetMode="Externa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7419" y="597432"/>
            <a:ext cx="7297112" cy="5472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11560" y="4437112"/>
            <a:ext cx="74168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8800" dirty="0">
                <a:solidFill>
                  <a:srgbClr val="FFFF00"/>
                </a:solidFill>
                <a:latin typeface="2006_iannnnnBKK" pitchFamily="2" charset="0"/>
                <a:ea typeface="Dotum" pitchFamily="34" charset="-127"/>
                <a:cs typeface="DS-Ampun" pitchFamily="18" charset="-34"/>
              </a:rPr>
              <a:t> </a:t>
            </a:r>
            <a:r>
              <a:rPr lang="th-TH" sz="5400" dirty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เห็ดปะการังยอดเขากวาง</a:t>
            </a:r>
          </a:p>
        </p:txBody>
      </p:sp>
    </p:spTree>
    <p:extLst>
      <p:ext uri="{BB962C8B-B14F-4D97-AF65-F5344CB8AC3E}">
        <p14:creationId xmlns:p14="http://schemas.microsoft.com/office/powerpoint/2010/main" val="140191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991" y="261374"/>
            <a:ext cx="4678332" cy="310914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988" y="3501733"/>
            <a:ext cx="4678336" cy="310914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38" y="2418779"/>
            <a:ext cx="3018289" cy="2005904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589063" y="620688"/>
            <a:ext cx="29494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ตรงบริเวณที่เคยเกิดเห็ดปลวกจะมีเห็ดปะการังเกิดตามมา</a:t>
            </a:r>
            <a:endParaRPr lang="th-TH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68" y="4509120"/>
            <a:ext cx="3018288" cy="2005904"/>
          </a:xfrm>
        </p:spPr>
      </p:pic>
    </p:spTree>
    <p:extLst>
      <p:ext uri="{BB962C8B-B14F-4D97-AF65-F5344CB8AC3E}">
        <p14:creationId xmlns:p14="http://schemas.microsoft.com/office/powerpoint/2010/main" val="251152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611560" y="404664"/>
            <a:ext cx="784887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endParaRPr lang="th-TH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ผู้แต่ง        </a:t>
            </a:r>
            <a:r>
              <a:rPr lang="en-US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Pibulsongkram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Rajabhat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University 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เรื่อง         เห็ดปะการัง -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Faculty of Science and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Technology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http://en.science.psru.ac.th/12-2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/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ปี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ที่พิมพ์       15 ม.ค. 2560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ชื่อผู้แต่ง       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biodiversity.forest.go.th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เห็ดรากรมป่าไม้</a:t>
            </a: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เรื่อง         เห็ดปะการัง </a:t>
            </a:r>
            <a:endParaRPr lang="en-US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 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</a:p>
          <a:p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://biodiversity.forest.go.th/index.php?option=com_doffungus&amp;id=612&amp;view=showone&amp;Itemid=37</a:t>
            </a: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ปีที่ค้น         </a:t>
            </a:r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27/11/2017</a:t>
            </a:r>
          </a:p>
          <a:p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6707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452" y="767273"/>
            <a:ext cx="8275251" cy="5499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75656" y="980728"/>
            <a:ext cx="6064393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เห็ดปะการัง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หรือเห็ดหนวด</a:t>
            </a:r>
          </a:p>
          <a:p>
            <a:pPr algn="ctr"/>
            <a:endParaRPr lang="th-TH" sz="6000" dirty="0">
              <a:solidFill>
                <a:schemeClr val="bg1"/>
              </a:solidFill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เวลาปรุงอาหารต้องลวกก่อนนำมาปรุงอาหาร</a:t>
            </a:r>
          </a:p>
          <a:p>
            <a:pPr algn="ctr"/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75225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5773" y="620688"/>
            <a:ext cx="8339102" cy="554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399567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7382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4" y="188640"/>
            <a:ext cx="6934438" cy="4608512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941168"/>
            <a:ext cx="8672946" cy="1764432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ปะการังยอดเขา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กวาง 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 เห็ด</a:t>
            </a:r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หนวด</a:t>
            </a: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วิทยาศาสตร์: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[</a:t>
            </a:r>
            <a:r>
              <a:rPr lang="en-US" sz="20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Scytinopogon</a:t>
            </a:r>
            <a:r>
              <a:rPr lang="en-US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angulisporus</a:t>
            </a:r>
            <a:r>
              <a:rPr lang="en-US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(Pat.) Cor.]</a:t>
            </a:r>
            <a:endParaRPr lang="th-TH" sz="20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รับประทานได้</a:t>
            </a:r>
            <a:endParaRPr lang="th-TH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06854"/>
            <a:ext cx="3474386" cy="463251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3" name="สี่เหลี่ยมผืนผ้า 12"/>
          <p:cNvSpPr/>
          <p:nvPr/>
        </p:nvSpPr>
        <p:spPr>
          <a:xfrm>
            <a:off x="683568" y="343340"/>
            <a:ext cx="38884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/>
              <a:t>    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กลุ่มหนึ่งที่มีรูปร่างคล้ายกับปะการังในทะเลซึ่งเป็นเหตุให้เราตั้งชื่อเห็ดกลุ่มนี้ว่า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ปะการัง 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ปะการัง 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เป็นสิ่งมีชีวิตในกลุ่มเห็ดราซึ่งไม่สามารถสังเคราะห์อาหารใช้เองได้ จึงต้องอาศัยสารอินทรีย์จากสิ่งมีชีวิตอื่นเพื่อการเจริญเติบโต </a:t>
            </a:r>
            <a:endParaRPr lang="th-TH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dirty="0" smtClean="0"/>
              <a:t> </a:t>
            </a:r>
          </a:p>
          <a:p>
            <a:pPr algn="thaiDist"/>
            <a:r>
              <a:rPr lang="th-TH" sz="2800" dirty="0"/>
              <a:t> </a:t>
            </a:r>
            <a:r>
              <a:rPr lang="th-TH" sz="2800" dirty="0" smtClean="0"/>
              <a:t>      </a:t>
            </a:r>
            <a:endParaRPr lang="th-TH" sz="2800" dirty="0"/>
          </a:p>
        </p:txBody>
      </p:sp>
      <p:pic>
        <p:nvPicPr>
          <p:cNvPr id="6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356992"/>
            <a:ext cx="3896752" cy="292256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3" name="สี่เหลี่ยมผืนผ้า 2"/>
          <p:cNvSpPr/>
          <p:nvPr/>
        </p:nvSpPr>
        <p:spPr>
          <a:xfrm>
            <a:off x="4932040" y="332655"/>
            <a:ext cx="33123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โดยมากมักย่อยสลายซากสิ่งมีชีวิตอื่นโดยเฉพาะพืชเพื่อใช้เป็นอาหารสำหรับการเจริญ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852936"/>
            <a:ext cx="3896752" cy="292256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4" name="สี่เหลี่ยมผืนผ้า 3"/>
          <p:cNvSpPr/>
          <p:nvPr/>
        </p:nvSpPr>
        <p:spPr>
          <a:xfrm>
            <a:off x="899592" y="476672"/>
            <a:ext cx="71287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ปะการัง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นอกจาก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มีบทบาท</a:t>
            </a:r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เป็นผู้ย่อยสลาย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ในระบบนิเวศเหมือนกับเห็ดกลุ่มอื่นแล้ว พบว่าเห็ดกลุ่มนี้บางชนิดช่วยส่งเสริมการเจริญของต้นไม้ โดยเห็ดเจริญอยู่ร่วมกับรากของต้นไม้ช่วยดูดซับน้ำและแร่ธาตุ ต้นไม้เองก็แบ่งอาหารที่ได้จากกระบวนการสังเคราะห์ด้วยแสงให้แก่เห็ดเป็นการอยู่ร่วมกันในลักษณะพึ่งพาอาศัยซึ่งกันและกัน เห็ดปะการังบางชนิดสามารถรับประทานได้ เช่น เห็ดปะการังสีม่วง (</a:t>
            </a:r>
            <a:r>
              <a:rPr lang="en-US" sz="2000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Clavaria</a:t>
            </a:r>
            <a:r>
              <a:rPr lang="en-US" sz="20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zollingeri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และเห็ดปะการังอ่อนเหลือง (</a:t>
            </a:r>
            <a:r>
              <a:rPr lang="en-US" sz="2000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Ramaria</a:t>
            </a:r>
            <a:r>
              <a:rPr lang="en-US" sz="20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flava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ซึ่งมีรายงานว่าเป็นแหล่งของสารต้านอนุมูลอิสระและสารต้านการเจริญของจุลินท</a:t>
            </a:r>
            <a:r>
              <a:rPr lang="th-TH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รีย์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หลายชนิด (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Gezer </a:t>
            </a:r>
            <a:r>
              <a:rPr lang="en-US" sz="20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et al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2006)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483768" y="6237312"/>
            <a:ext cx="55446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:http://en.science.psru.ac.th/12-2/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147" y="2852936"/>
            <a:ext cx="3896752" cy="292256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92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528" y="692697"/>
            <a:ext cx="4117323" cy="273630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3" name="สี่เหลี่ยมผืนผ้า 12"/>
          <p:cNvSpPr/>
          <p:nvPr/>
        </p:nvSpPr>
        <p:spPr>
          <a:xfrm>
            <a:off x="4716016" y="3749457"/>
            <a:ext cx="38164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dirty="0" smtClean="0"/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โดย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ดอกเห็ดมี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ลักณะ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เป็นทรงพุ่ม ก้านเห็ดมักเป็นทรงกระบอก แตกแขนง 2-4 แฉก เป็นชั้น ๆ บางชนิดดอกเห็ดไม่แตกแขนง มักมีสีสันสดใส เช่น สีขาว ส้ม และม่วง เป็นต้น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just"/>
            <a:r>
              <a:rPr lang="th-TH" sz="2800" dirty="0" smtClean="0"/>
              <a:t> </a:t>
            </a:r>
            <a:endParaRPr lang="th-TH" sz="2800" dirty="0"/>
          </a:p>
        </p:txBody>
      </p:sp>
      <p:pic>
        <p:nvPicPr>
          <p:cNvPr id="9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92697"/>
            <a:ext cx="3794078" cy="570895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837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88640"/>
            <a:ext cx="4128458" cy="309634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4" name="Rectangle 8"/>
          <p:cNvSpPr>
            <a:spLocks noGrp="1"/>
          </p:cNvSpPr>
          <p:nvPr>
            <p:ph type="body" sz="quarter" idx="13"/>
          </p:nvPr>
        </p:nvSpPr>
        <p:spPr>
          <a:xfrm>
            <a:off x="755576" y="404664"/>
            <a:ext cx="3096344" cy="3024336"/>
          </a:xfrm>
        </p:spPr>
        <p:txBody>
          <a:bodyPr/>
          <a:lstStyle>
            <a:extLst/>
          </a:lstStyle>
          <a:p>
            <a:pPr algn="thaiDist"/>
            <a:r>
              <a:rPr lang="th-TH" sz="2400" b="1" u="sng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24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เห็ดปะการังยอดเขา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กวางเป็นเห็ดรูปทรง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คล้ายเขากวางแตกแขนง มีสีขาว พบตามพื้นดิน หรือ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ตอ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ไม้ตาย ขนาดไม่ใหญ่มากนัก ประมาณ 2-5 ซม.</a:t>
            </a:r>
          </a:p>
        </p:txBody>
      </p:sp>
      <p:pic>
        <p:nvPicPr>
          <p:cNvPr id="5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429000"/>
            <a:ext cx="4104456" cy="307834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564904"/>
            <a:ext cx="3009334" cy="401244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572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33" y="476672"/>
            <a:ext cx="8087368" cy="606552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4" name="Rectangle 8"/>
          <p:cNvSpPr>
            <a:spLocks noGrp="1"/>
          </p:cNvSpPr>
          <p:nvPr>
            <p:ph type="body" sz="quarter" idx="13"/>
          </p:nvPr>
        </p:nvSpPr>
        <p:spPr>
          <a:xfrm>
            <a:off x="3851920" y="692695"/>
            <a:ext cx="4608512" cy="1656184"/>
          </a:xfrm>
        </p:spPr>
        <p:txBody>
          <a:bodyPr/>
          <a:lstStyle>
            <a:extLst/>
          </a:lstStyle>
          <a:p>
            <a:pPr algn="thaiDist"/>
            <a:r>
              <a:rPr lang="th-TH" sz="2800" b="1" u="sng" dirty="0" smtClean="0">
                <a:solidFill>
                  <a:schemeClr val="tx1"/>
                </a:solidFill>
              </a:rPr>
              <a:t>ลักษณะ</a:t>
            </a:r>
            <a:r>
              <a:rPr lang="th-TH" sz="2800" b="1" dirty="0" smtClean="0">
                <a:solidFill>
                  <a:schemeClr val="tx1"/>
                </a:solidFill>
              </a:rPr>
              <a:t> </a:t>
            </a:r>
            <a:r>
              <a:rPr lang="th-TH" sz="2800" dirty="0" smtClean="0">
                <a:solidFill>
                  <a:schemeClr val="tx1"/>
                </a:solidFill>
              </a:rPr>
              <a:t> </a:t>
            </a:r>
            <a:r>
              <a:rPr lang="th-TH" sz="2800" u="sng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800" u="sng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ปะการัง  </a:t>
            </a:r>
            <a:r>
              <a:rPr lang="th-TH" sz="28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</a:t>
            </a:r>
            <a:r>
              <a:rPr lang="th-TH" sz="2800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รูปร่างคล้ายกับปะการังในทะเลซึ่งแตกต่างจากจากดอกเห็ดทั่วไปที่เรารู้จักกัน โดยดอกเห็ดมี</a:t>
            </a:r>
            <a:r>
              <a:rPr lang="th-TH" sz="2800" dirty="0" err="1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ลักณะ</a:t>
            </a:r>
            <a:r>
              <a:rPr lang="th-TH" sz="2800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เป็นทรงพุ่ม </a:t>
            </a:r>
          </a:p>
        </p:txBody>
      </p:sp>
      <p:cxnSp>
        <p:nvCxnSpPr>
          <p:cNvPr id="6" name="ตัวเชื่อมต่อหักมุม 5"/>
          <p:cNvCxnSpPr/>
          <p:nvPr/>
        </p:nvCxnSpPr>
        <p:spPr>
          <a:xfrm rot="16200000" flipH="1">
            <a:off x="4247964" y="1952836"/>
            <a:ext cx="3312368" cy="1512168"/>
          </a:xfrm>
          <a:prstGeom prst="bentConnector3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846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97165" y="-392909"/>
            <a:ext cx="3445413" cy="518457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611560" y="4221088"/>
            <a:ext cx="32403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h-TH" sz="32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ลักษณะดอกอ่อน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จะมีขอบสีขาวและนุ่มๆเหมาะที่จะนำมารับประทาน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2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212976"/>
            <a:ext cx="4392488" cy="329436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01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820" y="1124744"/>
            <a:ext cx="3600400" cy="541753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2123728" y="439399"/>
            <a:ext cx="52565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ดอกแก่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 สีน้ำตาลอ่อน จะค่อนข้างเหนียว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1930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สีผสม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461</Words>
  <Application>Microsoft Office PowerPoint</Application>
  <PresentationFormat>นำเสนอทางหน้าจอ (4:3)</PresentationFormat>
  <Paragraphs>55</Paragraphs>
  <Slides>13</Slides>
  <Notes>9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8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13</vt:i4>
      </vt:variant>
    </vt:vector>
  </HeadingPairs>
  <TitlesOfParts>
    <vt:vector size="22" baseType="lpstr">
      <vt:lpstr>Arial</vt:lpstr>
      <vt:lpstr>Angsana New</vt:lpstr>
      <vt:lpstr>Cordia New</vt:lpstr>
      <vt:lpstr>DS-Ampun</vt:lpstr>
      <vt:lpstr>2006_iannnnnBKK</vt:lpstr>
      <vt:lpstr>Calibri</vt:lpstr>
      <vt:lpstr>TH Sarabun New</vt:lpstr>
      <vt:lpstr>Dotum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2017-12-15T22:46:17Z</dcterms:modified>
  <dc:title>เห็ดปะการังยอดเขากวาง</dc:title>
</cp:coreProperties>
</file>