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0" r:id="rId2"/>
    <p:sldId id="266" r:id="rId3"/>
    <p:sldId id="276" r:id="rId4"/>
    <p:sldId id="280" r:id="rId5"/>
    <p:sldId id="279" r:id="rId6"/>
    <p:sldId id="271" r:id="rId7"/>
    <p:sldId id="275" r:id="rId8"/>
    <p:sldId id="277" r:id="rId9"/>
    <p:sldId id="278" r:id="rId10"/>
    <p:sldId id="268" r:id="rId11"/>
    <p:sldId id="269" r:id="rId12"/>
    <p:sldId id="272" r:id="rId13"/>
    <p:sldId id="273" r:id="rId14"/>
    <p:sldId id="274" r:id="rId15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8"/>
      <p:bold r:id="rId19"/>
      <p:italic r:id="rId20"/>
      <p:boldItalic r:id="rId21"/>
    </p:embeddedFont>
    <p:embeddedFont>
      <p:font typeface="TH Sarabun New" panose="020B0500040200020003" pitchFamily="34" charset="-34"/>
      <p:regular r:id="rId22"/>
      <p:bold r:id="rId23"/>
      <p:italic r:id="rId24"/>
      <p:boldItalic r:id="rId25"/>
    </p:embeddedFont>
    <p:embeddedFont>
      <p:font typeface="Cordia New" panose="020B0304020202020204" pitchFamily="34" charset="-34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Dotum" panose="020B0600000101010101" pitchFamily="34" charset="-127"/>
      <p:regular r:id="rId34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249" y="692696"/>
            <a:ext cx="8424934" cy="560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95159" y="980728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39075" y="4437111"/>
            <a:ext cx="81369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</a:t>
            </a:r>
            <a:r>
              <a:rPr lang="th-TH" sz="8000" dirty="0" err="1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หลินจือเขา</a:t>
            </a:r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กวาง</a:t>
            </a:r>
            <a:endParaRPr lang="th-TH" sz="80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9961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7224805" cy="54186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2411760" y="1268760"/>
            <a:ext cx="4392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มักพบขึ้น</a:t>
            </a:r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ตามตอ</a:t>
            </a:r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ไม้ที่ตาย</a:t>
            </a:r>
            <a:r>
              <a:rPr lang="th-TH" sz="2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แล้วจำพวกไม้เนื้อแข็ง  พบ</a:t>
            </a:r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ได้ทั้งแบบกลุ่มและแบบเดี่ยว</a:t>
            </a: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499148"/>
            <a:ext cx="4896544" cy="325568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971600" y="548680"/>
            <a:ext cx="73448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รักษา 3 ระบบหลัก ทางเดินอาหาร (โรคกระเพาะ โรคแผลในลำไส้ ท้องผูก อาหารไม่ย่อย ริดสีดวง) หายใจ (บรรเทาอาการ ไอ ลดเสมหะ ปอดอักเสบ ภูมิแพ้) ไหลเวียนโลหิต (โรคความดันโลหิตสูงและต่ำ เบาหวาน เส้นโลหิตตึงตัว อาการปวดหัวข้างเดียว ระดูไม่ปกติ ลดคลอ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เลสเตอรอล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ในเลือด) เพิ่มภูมิคุ้มกัน บรรเทาอาการไขข้อต่าง ๆ ต่อต้านมะเร็งและยืดชีวิตผู้ป่วยเอดส์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403648" y="6072975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www.thaikasetsart.com/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เห็ดอาหารที่เป็นยา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1043608" y="1124744"/>
            <a:ext cx="7272808" cy="460851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  <a:endParaRPr lang="en-US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en-US" sz="36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www.thaikasetsart.com/tag/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https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://medthai.com ›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สมุนไพร</a:t>
            </a:r>
            <a:endParaRPr lang="en-US" sz="28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78054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674" y="908720"/>
            <a:ext cx="8017943" cy="53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908720"/>
            <a:ext cx="63548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6000" dirty="0" err="1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th-TH" sz="60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ทำเป็นยาบำรุงสุขภาพ</a:t>
            </a: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8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925" y="909948"/>
            <a:ext cx="7910128" cy="525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3789040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3608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6639138" cy="4414321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725144"/>
            <a:ext cx="8672946" cy="1980456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หลินจือเขา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กวาง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          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เห็ดหมื่นปี, เห็ดอมตะ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สมุนไพรรักษาโรค  และเป็นยาบำรุงร่างกาย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83568" y="404664"/>
            <a:ext cx="7488832" cy="5832648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ชื่อสามัญ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Lingzhi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mushroom,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Reishi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thaiDist"/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b="1" dirty="0" smtClean="0"/>
              <a:t>	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จัดเป็นยาจีนที่ใช้กันมายาวนานกว่า 2,000 ปีแล้ว (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Chinese traditional medicine)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โดยใช้กันนับตั้งแต่สมัยจักรพรรดิฉินซีฮ่องเต้เป็นต้นมา 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ที่ขึ้นอยู่ตามธรรมชาติมีมากกว่า 100 สายพันธุ์ โดยสายพันธุ์ที่นิยมและมีสรรพคุณทางยาที่ดีที่สุดคือ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สายพันธุ์สีแดง 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หลินจือแดง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หรือกาโน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เดอร์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ลูซิดัม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lucidum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โดยในเห็ด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จะมีสารพอลิ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แซ็กคาไรด์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Polysaccharide)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ซึ่งจะช่วยยับยั้งและรักษาอาการต่าง ๆ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โดย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แต่ละชนิดจะมีปริมาณสารพอลิ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แซ็กคาไรด์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ในปริมาณที่แตกต่างกันออกไป ซึ่งแน่นอนว่าคงหนีไม่พ้นสายพันธุ์สีแดงที่กล่าวข้างต้น</a:t>
            </a:r>
          </a:p>
          <a:p>
            <a:pPr algn="thaiDist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เห็ด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ชนิดนี้จัดว่าเป็นของหายากที่มีคุณค่าสูงในทางสมุนไพรจีน โดยมีการยกย่องว่าเป็นยอดเห็ด เป็นเห็ดที่ดีที่สุดในหมู่สมุนไพรจีน เพราะได้มีการบันทึกในคัมภีร์โบราณ “</a:t>
            </a:r>
            <a:r>
              <a:rPr lang="th-TH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เสินหนงเปินเฉ่า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” (ตำราเก่าแก่ที่คนจีนนับถือกันมากที่สุด) ซึ่งได้กล่าวไว้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 เห็ด</a:t>
            </a:r>
            <a:r>
              <a:rPr lang="th-TH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นี้เป็นเทพเจ้าแห่งชีวิตที่มีพลังมหัศจรรย์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นักวิทยาศาสตร์พบว่าในเห็ดชนิดนี้มีสารต่าง ๆ ที่เป็นประโยชน์ต่อร่างกายมากกว่า 250 ชนิด ! 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เป็นยาบำรุงร่างกายและใช้เป็นยาอายุวัฒนะในการยืดอายุ นอกจากนี้ยังช่วยทำให้ผิวพรรณเปล่งปลั่ง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รักษาโรคต่าง ๆ ได้หลายโรค และยังปลอดภัยไม่มีสารพิษใด ๆ ต่อร่างกาย !</a:t>
            </a:r>
          </a:p>
          <a:p>
            <a:pPr algn="thaiDist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187624" y="6052646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https://medthai.com ›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สมุนไพร</a:t>
            </a:r>
          </a:p>
        </p:txBody>
      </p:sp>
    </p:spTree>
    <p:extLst>
      <p:ext uri="{BB962C8B-B14F-4D97-AF65-F5344CB8AC3E}">
        <p14:creationId xmlns:p14="http://schemas.microsoft.com/office/powerpoint/2010/main" val="341647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83568" y="404664"/>
            <a:ext cx="7488832" cy="5832648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 smtClean="0"/>
              <a:t>	</a:t>
            </a:r>
            <a:r>
              <a:rPr lang="th-TH" dirty="0"/>
              <a:t>เห็ด</a:t>
            </a:r>
            <a:r>
              <a:rPr lang="th-TH" dirty="0" err="1"/>
              <a:t>หลินจือถูก</a:t>
            </a:r>
            <a:r>
              <a:rPr lang="th-TH" dirty="0"/>
              <a:t>จัดอยู่ในสกุล </a:t>
            </a:r>
            <a:r>
              <a:rPr lang="en-US" dirty="0" err="1"/>
              <a:t>Ganoderma</a:t>
            </a:r>
            <a:r>
              <a:rPr lang="en-US" dirty="0"/>
              <a:t> </a:t>
            </a:r>
            <a:r>
              <a:rPr lang="th-TH" dirty="0"/>
              <a:t>มีชื่อเรียกตามท้องถิ่นต่าง ๆ กันหลายชื่อ เช่น เห็ดหิ้ง เห็ดหัวงู เห็ดจวักงู เห็ดแม่เบี้ย เห็ดนางกวัก เห็ดกระด้าง เห็ดไม้ เห็ดหมื่นปี เป็นต้น การเจริญเติบโตในช่วงแรกจะอยู่ในรูปของเส้นใย เมื่อสภาพแวดล้อมที่เหมาะสมจะสร้างดอกเห็ดสีน้ำตาลถึงน้ำตาลดำ ขอบของดอกเห็ดมีสีขาว ดอกเห็ดขยายกว้างออกมีลักษณะคล้ายพัด ผิวด้านบนเป็นมันเหมือนเคลือบด้วย</a:t>
            </a:r>
            <a:r>
              <a:rPr lang="th-TH" dirty="0" err="1"/>
              <a:t>แลคเกอร์</a:t>
            </a:r>
            <a:r>
              <a:rPr lang="th-TH" dirty="0"/>
              <a:t> ผิวด้านล่างมีสีขาวขุ่นเต็มไปด้วยรูเล็ก ๆ ซึ่งเป็นที่สร้างสปอร์ของเชื้อมีสีน้ำตาลเป็นผงเล็ก ๆ กระจายทั่วบริเวณข้างเคียง  และเมื่อสภาพแวดล้อมเหมาะสมก็สามารถงอกเจริญเป็นเส้นใยใหม่ได้</a:t>
            </a:r>
          </a:p>
          <a:p>
            <a:pPr algn="thaiDist" fontAlgn="base"/>
            <a:r>
              <a:rPr lang="th-TH" dirty="0" smtClean="0"/>
              <a:t>	ใน</a:t>
            </a:r>
            <a:r>
              <a:rPr lang="th-TH" dirty="0"/>
              <a:t>สภาพธรรมชาติจะพบเห็ด</a:t>
            </a:r>
            <a:r>
              <a:rPr lang="th-TH" dirty="0" err="1"/>
              <a:t>หลินจื</a:t>
            </a:r>
            <a:r>
              <a:rPr lang="th-TH" dirty="0"/>
              <a:t>อบ</a:t>
            </a:r>
            <a:r>
              <a:rPr lang="th-TH" dirty="0" err="1"/>
              <a:t>นขอน</a:t>
            </a:r>
            <a:r>
              <a:rPr lang="th-TH" dirty="0"/>
              <a:t>ไม้ผุหรือเศษซากพืช โดยเห็ด</a:t>
            </a:r>
            <a:r>
              <a:rPr lang="th-TH" dirty="0" err="1"/>
              <a:t>หลินจือ</a:t>
            </a:r>
            <a:r>
              <a:rPr lang="th-TH" dirty="0"/>
              <a:t>จะทำหน้าที่ใน</a:t>
            </a:r>
            <a:r>
              <a:rPr lang="th-TH" b="1" dirty="0"/>
              <a:t>การย่อยสลาย</a:t>
            </a:r>
            <a:r>
              <a:rPr lang="th-TH" dirty="0"/>
              <a:t>ไม้เนื้อแข็งเหล่านี้ โดยปล่อยสารออกมาย่อยเศษซากพืชเหล่านั้น และดูดซึมเป็นอาหาร ในสภาพการณ์เช่นนี้ ดูเหมือนว่าเห็ด</a:t>
            </a:r>
            <a:r>
              <a:rPr lang="th-TH" dirty="0" err="1"/>
              <a:t>หลินจือ</a:t>
            </a:r>
            <a:r>
              <a:rPr lang="th-TH" dirty="0"/>
              <a:t>ไม่ใช่สาเหตุที่สามารถเข้าทำลายพืชโดยตรง แต่สามารถร่วมกับเชื้ออื่นในการเข้าทำลายพืชที่เป็นไม้เนื้ออ่อนในปัจจุบันมีการเปลี่ยนแปลงอย่างมากมายเกี่ยวกับระบบ</a:t>
            </a:r>
            <a:r>
              <a:rPr lang="th-TH" dirty="0" err="1"/>
              <a:t>นิเวศน์วิทยา</a:t>
            </a:r>
            <a:r>
              <a:rPr lang="th-TH" dirty="0"/>
              <a:t> กล่าวคือมีการถางป่าเพื่อทำการปลูกพืชชนิดเดียวเป็นบริเวณกว้าง  ทำให้เชื้อมีพืชอาศัยเพียงชนิดเดียวในการเข้าทำลายและเชื้อมีการปรับตัวเองที่จะสามารถเข้าทำลายพืชโดยตรง  ซึ่งจะเป็นพืชยืนต้นทั้งในเขตร้อนและเขตอบอุ่น  เชื้อเห็ดจะเข้าทำลายส่วนของรากทำให้รากเน่าเปื่อยตายไป</a:t>
            </a:r>
          </a:p>
          <a:p>
            <a:pPr algn="thaiDist" fontAlgn="base"/>
            <a:r>
              <a:rPr lang="th-TH" dirty="0" smtClean="0"/>
              <a:t>	เชื้อ</a:t>
            </a:r>
            <a:r>
              <a:rPr lang="th-TH" dirty="0"/>
              <a:t>เห็ดสามารถเข้าทำลายพืชได้หลายชนิดด้วยกัน  ทั้งที่ทำความเสียหายได้อย่างรุนแรงและไม่รุนแรงที่ทำความเสียหายอย่างรุนแรงดูเหมือนว่าจะเป็นพืชในตระกูลปาล์ม  เช่น ปาล์มน้ำมัน หมาก และมะพร้าว ส่วนพืชอื่น ๆ ที่มีรายงานว่ามีการเข้าทำลายของเชื้อเห็ดนี้ได้อย่างรุนแรงได้แก่ ชา ยางพาราเป็นต้น ในพืชยืนต้นหลายชนิดจะพบว่ามีการสร้างดอกเห็ดบนต้น แต่อาการไม่รุนแรงถึงกับทำให้ต้นตายได้ เช่น ส้ม สะตอ มะม่วง มะนาว</a:t>
            </a:r>
          </a:p>
          <a:p>
            <a:pPr algn="thaiDist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187624" y="6052646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แหล่งที่มาข้อมูล </a:t>
            </a:r>
            <a:r>
              <a:rPr lang="en-US" dirty="0"/>
              <a:t>www.thaikasetsart.com/tag/</a:t>
            </a:r>
            <a:r>
              <a:rPr lang="th-TH" dirty="0"/>
              <a:t>เห็ด</a:t>
            </a:r>
            <a:r>
              <a:rPr lang="th-TH" dirty="0" err="1"/>
              <a:t>หลินจือ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8057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83568" y="1554877"/>
            <a:ext cx="2952328" cy="3636404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หลินจือถูก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จัดอยู่ในสกุล </a:t>
            </a:r>
            <a:r>
              <a:rPr lang="en-US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มีชื่อเรียกตามท้องถิ่นต่าง ๆ กันหลายชื่อ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เห็ดหิ้ง เห็ดหัวงู เห็ดจวักงู เห็ดแม่เบี้ย เห็ดนางกวัก เห็ดกระด้าง เห็ดไม้ เห็ดหมื่นปี เป็น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1577" y="404664"/>
            <a:ext cx="4124799" cy="274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815" y="3284984"/>
            <a:ext cx="4137603" cy="274978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699228" y="6151349"/>
            <a:ext cx="7257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www.thaikasetsart.com/tag/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990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282764" y="836712"/>
            <a:ext cx="4104455" cy="2405912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ในสภาพธรรมชาติจะพบเห็ด</a:t>
            </a:r>
            <a:r>
              <a:rPr lang="th-TH" sz="2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หลินจือบน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ขอน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ไม้ผุหรือเศษซากพืช โดยเห็ด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จะทำหน้าที่ในการย่อยสลายไม้เนื้อแข็งเหล่านี้ โดยปล่อยสารออกมาย่อยเศษซากพืชเหล่านั้น และดูดซึมเป็นอาหาร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124744"/>
            <a:ext cx="3439910" cy="5173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3346041"/>
            <a:ext cx="4258291" cy="283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886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462554" y="620688"/>
            <a:ext cx="29845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การเจริญเติบโตในช่วงแรกจะอยู่ในรูปของเส้นใย เมื่อสภาพแวดล้อมที่เหมาะสมจะสร้างดอกเห็ดสีน้ำตาลถึงน้ำตาลดำ ขอบของดอกเห็ดมีสี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6394" y="3425239"/>
            <a:ext cx="2085446" cy="313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5508" y="637996"/>
            <a:ext cx="4049373" cy="269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1880" y="3441762"/>
            <a:ext cx="4752528" cy="315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249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292080" y="620688"/>
            <a:ext cx="3024336" cy="2232248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ดอกเห็ดขยายกว้างออกมีลักษณะคล้ายพัด ผิวด้านบนเป็นมันเหมือนเคลือบด้วย</a:t>
            </a:r>
            <a:r>
              <a:rPr lang="th-TH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แลคเกอร์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9725" y="3565403"/>
            <a:ext cx="4116841" cy="273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36073"/>
            <a:ext cx="4401740" cy="29266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3573016"/>
            <a:ext cx="4104453" cy="27290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892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332655"/>
            <a:ext cx="7039505" cy="4680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8"/>
          <p:cNvSpPr>
            <a:spLocks noGrp="1"/>
          </p:cNvSpPr>
          <p:nvPr>
            <p:ph type="body" sz="quarter" idx="13"/>
          </p:nvPr>
        </p:nvSpPr>
        <p:spPr>
          <a:xfrm>
            <a:off x="971600" y="5157192"/>
            <a:ext cx="7272808" cy="936104"/>
          </a:xfrm>
          <a:noFill/>
        </p:spPr>
        <p:txBody>
          <a:bodyPr/>
          <a:lstStyle>
            <a:extLst/>
          </a:lstStyle>
          <a:p>
            <a:pPr algn="thaiDist"/>
            <a:r>
              <a:rPr lang="th-TH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ผิวด้านล่างมีสีขาวขุ่นเต็มไปด้วยรูเล็ก ๆ ซึ่งเป็นที่สร้างสปอร์ของเชื้อมีสีน้ำตาลเป็นผงเล็ก ๆ กระจายทั่วบริเวณข้างเคียง  และเมื่อสภาพแวดล้อมเหมาะสมก็สามารถงอกเจริญเป็นเส้นใยใหม่ได้</a:t>
            </a:r>
          </a:p>
        </p:txBody>
      </p:sp>
    </p:spTree>
    <p:extLst>
      <p:ext uri="{BB962C8B-B14F-4D97-AF65-F5344CB8AC3E}">
        <p14:creationId xmlns:p14="http://schemas.microsoft.com/office/powerpoint/2010/main" val="4796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382</Words>
  <Application>Microsoft Office PowerPoint</Application>
  <PresentationFormat>นำเสนอทางหน้าจอ (4:3)</PresentationFormat>
  <Paragraphs>47</Paragraphs>
  <Slides>14</Slides>
  <Notes>10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21" baseType="lpstr">
      <vt:lpstr>Arial</vt:lpstr>
      <vt:lpstr>Angsana New</vt:lpstr>
      <vt:lpstr>TH Sarabun New</vt:lpstr>
      <vt:lpstr>Cordia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2017-12-16T11:47:26Z</dcterms:modified>
  <dc:title>เห็ดหลินจือเขากวาง</dc:title>
</cp:coreProperties>
</file>