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0" r:id="rId2"/>
    <p:sldId id="266" r:id="rId3"/>
    <p:sldId id="282" r:id="rId4"/>
    <p:sldId id="271" r:id="rId5"/>
    <p:sldId id="283" r:id="rId6"/>
    <p:sldId id="284" r:id="rId7"/>
    <p:sldId id="286" r:id="rId8"/>
    <p:sldId id="274" r:id="rId9"/>
    <p:sldId id="285" r:id="rId10"/>
    <p:sldId id="261" r:id="rId11"/>
    <p:sldId id="277" r:id="rId12"/>
    <p:sldId id="278" r:id="rId13"/>
    <p:sldId id="279" r:id="rId14"/>
  </p:sldIdLst>
  <p:sldSz cx="9144000" cy="6858000" type="screen4x3"/>
  <p:notesSz cx="6858000" cy="9144000"/>
  <p:embeddedFontLst>
    <p:embeddedFont>
      <p:font typeface="Cordia New" panose="020B0304020202020204" pitchFamily="34" charset="-34"/>
      <p:regular r:id="rId17"/>
      <p:bold r:id="rId18"/>
      <p:italic r:id="rId19"/>
      <p:boldItalic r:id="rId20"/>
    </p:embeddedFont>
    <p:embeddedFont>
      <p:font typeface="TH Sarabun New" panose="020B0500040200020003" pitchFamily="34" charset="-34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Angsana New" panose="02020603050405020304" pitchFamily="18" charset="-34"/>
      <p:regular r:id="rId29"/>
      <p:bold r:id="rId30"/>
      <p:italic r:id="rId31"/>
      <p:boldItalic r:id="rId32"/>
    </p:embeddedFont>
    <p:embeddedFont>
      <p:font typeface="Dotum" panose="020B0600000101010101" pitchFamily="34" charset="-127"/>
      <p:regular r:id="rId33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76" d="100"/>
          <a:sy n="76" d="100"/>
        </p:scale>
        <p:origin x="127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21" Type="http://schemas.openxmlformats.org/officeDocument/2006/relationships/font" Target="fonts/font5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27/12/60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12/27/2017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88814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46695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33174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81929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22565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90035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89402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66210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43836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12/27/2017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12/27/2017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27/12/60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th.wikipedia.org/wiki/&#3648;&#3627;&#3655;&#3604;&#3650;&#3588;&#3609;" TargetMode="Externa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440" y="646929"/>
            <a:ext cx="8155673" cy="542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4288" y="98072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83568" y="4259987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เห็ดปลวกฟาน</a:t>
            </a:r>
            <a:endParaRPr lang="th-TH" sz="60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28537" y="332656"/>
            <a:ext cx="7344816" cy="1008112"/>
          </a:xfrm>
        </p:spPr>
        <p:txBody>
          <a:bodyPr/>
          <a:lstStyle>
            <a:extLst/>
          </a:lstStyle>
          <a:p>
            <a:pPr algn="thaiDist"/>
            <a:r>
              <a:rPr lang="th-TH" sz="24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ช่วย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เจริญอาหาร บำรุงกำลัง แก้บิด แก้คลื่นไส้ อาเจียน แก้ไอ ละลายเสมหะ การทดลองทางเภสัชศาสตร์พบว่าน้ำที่สกัดจากเห็ดโคนสามารถยับยั้งเชื้อโรคบางชนิด เช่น เชื้อไทฟอยด์ได้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537" y="3789040"/>
            <a:ext cx="3346783" cy="222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17" y="1484784"/>
            <a:ext cx="3274021" cy="2175860"/>
          </a:xfrm>
        </p:spPr>
      </p:pic>
      <p:pic>
        <p:nvPicPr>
          <p:cNvPr id="9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08938"/>
            <a:ext cx="3242761" cy="2155084"/>
          </a:xfrm>
        </p:spPr>
      </p:pic>
      <p:pic>
        <p:nvPicPr>
          <p:cNvPr id="7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3833175"/>
            <a:ext cx="3240358" cy="2153488"/>
          </a:xfrm>
        </p:spPr>
      </p:pic>
      <p:sp>
        <p:nvSpPr>
          <p:cNvPr id="4" name="สี่เหลี่ยมผืนผ้า 3"/>
          <p:cNvSpPr/>
          <p:nvPr/>
        </p:nvSpPr>
        <p:spPr>
          <a:xfrm>
            <a:off x="2523064" y="6181273"/>
            <a:ext cx="57897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:https://th.wikipedia.org/wiki/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971600" y="764704"/>
            <a:ext cx="7249590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6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https://th.wikipedia.org/wiki/</a:t>
            </a:r>
            <a:r>
              <a:rPr lang="th-TH" sz="2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เห็ดโคน</a:t>
            </a:r>
            <a:endParaRPr lang="th-TH" sz="2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http://www.bedo.or.th/lcdb/biodiversity/view3.aspx?id=8295</a:t>
            </a:r>
            <a:endParaRPr lang="th-TH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ลุง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หนวดจากกลุ่มเพาะเลี้ยงเห็ดปลวก</a:t>
            </a:r>
          </a:p>
          <a:p>
            <a:pPr algn="thaiDist"/>
            <a:endParaRPr lang="en-US" sz="2800" dirty="0" smtClean="0"/>
          </a:p>
          <a:p>
            <a:pPr algn="thaiDist"/>
            <a:endParaRPr lang="th-TH" sz="2800" dirty="0" smtClean="0"/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74" y="724590"/>
            <a:ext cx="8146728" cy="54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792088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6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เห็ดปลวกฟาน</a:t>
            </a:r>
          </a:p>
          <a:p>
            <a:pPr algn="ctr"/>
            <a:endParaRPr lang="th-TH" sz="9600" dirty="0" smtClean="0">
              <a:solidFill>
                <a:schemeClr val="bg1"/>
              </a:solidFill>
            </a:endParaRP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จะมีรสชาติหวานและอร่อย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กว่าเห็ดปลวกทุกชนิด</a:t>
            </a: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877" y="602923"/>
            <a:ext cx="7932620" cy="5274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5576" y="47667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6624734" cy="440268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เห็ดปลวกฟาน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grobuslus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Heim et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Grooss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อื่นๆ: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เห็ดปลวกแดง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นำมารับประทานได้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รสชาติหวานอร่อยกว่าเห็ดปลวกอื่นๆ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87155" y="531459"/>
            <a:ext cx="4228861" cy="5187833"/>
          </a:xfrm>
        </p:spPr>
        <p:txBody>
          <a:bodyPr/>
          <a:lstStyle>
            <a:extLst/>
          </a:lstStyle>
          <a:p>
            <a:pPr algn="thaiDist"/>
            <a:r>
              <a:rPr lang="th-TH" dirty="0" smtClean="0">
                <a:solidFill>
                  <a:schemeClr val="tx1"/>
                </a:solidFill>
              </a:rPr>
              <a:t>              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ปลวก” (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Termite Mushroom)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หรือเห็ดโคนเมื่อเรียกเป็นภาษาภาคกลาง เป็นเห็ดอีกชนิดหนึ่งที่มีความ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ต้องการสูง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ในการบริโภคของประชาชนคนไทยทั่วทุกภูมิภาค เนื่องจากเห็ดชนิดนี้มีรสชาดดี นุ่ม อร่อย อีกทั้งเป็นเห็ดที่มีความหอมของกลิ่นเห็ด และที่ผ่านมาเห็ดชนิดดังกล่าวยังไม่มีรายงานว่าสามารถเพาะได้ อีกทั้งในปัจจุบันเห็ดปลวกนี้ก็ยังไม่สามารถนำมาเพาะในวัสดุเพาะที่บรรจุอยู่ในถุงพลาสติก เนื่องจากเห็ดปลวกนี้จะพัฒนาเป็นดอกเห็ดได้ก็ต่อเมื่อเส้นใยเห็ดได้ผ่านกระบวนการย่อยของตัวปลวกเสียก่อน และเมื่อเราขุดดูรากของเห็ดปลวกก็จะพบว่ารากของดอกเห็ดทุกดอกเกิดมาจากรังปลวก หรือภาษาอิสานเรียกว่า จาวปลวก (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Fungus Gardens) 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นั่นแสดงว่าเห็ดปลวกมีความสัมพันธ์อย่างแน่น</a:t>
            </a:r>
            <a:r>
              <a:rPr lang="th-TH" sz="22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แฟ้น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กับตัวปลวก (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Relationship</a:t>
            </a:r>
            <a:endParaRPr lang="th-TH" sz="2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?id=8295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4404" y="3825130"/>
            <a:ext cx="3506712" cy="233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261" y="404664"/>
            <a:ext cx="2820099" cy="3316681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4010187" y="5676804"/>
            <a:ext cx="1066318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จาวปลวก </a:t>
            </a:r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 flipV="1">
            <a:off x="4992261" y="5229201"/>
            <a:ext cx="1235923" cy="6784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277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27584" y="476672"/>
            <a:ext cx="3643754" cy="1152129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หมวกเห็ดสีน้ำตาลหม่นอมเหลือง เส้นผ่านศูนย์กลาง 8 – 15 เซนติเมตร ครีบขาว ไม่ยึดติด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กับก้าน</a:t>
            </a:r>
            <a:endParaRPr lang="th-TH" sz="24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5354" y="3440704"/>
            <a:ext cx="3600400" cy="27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27584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?id=8295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5354" y="642178"/>
            <a:ext cx="3564595" cy="2673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291" y="1844824"/>
            <a:ext cx="2926645" cy="194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291" y="3949201"/>
            <a:ext cx="2926645" cy="219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592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971600" y="620687"/>
            <a:ext cx="7200800" cy="3150023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                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 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</a:t>
            </a: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ขาวยาวประมาณ 4 เซนติเมตร เส้นผ่านศูนย์กลาง 2-2.5 เซนติเมตร เนื้อเป็นเส้นใยหยาบสีขาวประสานกันแน่น เหนียวและแข็ง โคนก้านใหญ่แล้วเรียวลงไปจนถึงรังปลวก</a:t>
            </a:r>
            <a:endParaRPr lang="th-TH" sz="28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430582"/>
            <a:ext cx="2304256" cy="346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107429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?id=8295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2430582"/>
            <a:ext cx="2318075" cy="34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2430582"/>
            <a:ext cx="2316338" cy="348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45316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61285" y="634427"/>
            <a:ext cx="3695892" cy="1440160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ป่าที่มีความชื้นสูงโดยเฉพาะในช่วงฤดูฝนเห็ดจะพบอยู่ใกล้ๆ กับจอมปลวก และมีใบไม้แห้งปกคลุม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3471063"/>
            <a:ext cx="3680215" cy="276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81408" y="6282059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?id=8295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7104" y="764704"/>
            <a:ext cx="3941973" cy="261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1118" y="2074587"/>
            <a:ext cx="2776226" cy="417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58768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61285" y="634427"/>
            <a:ext cx="3695892" cy="1440160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ป่าที่มีความชื้นสูงโดยเฉพาะในช่วงฤดูฝนเห็ดจะพบอยู่ใกล้ๆ กับจอมปลวก และมีใบไม้แห้งปกคลุม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7104" y="3541258"/>
            <a:ext cx="3941972" cy="261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81408" y="6282059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?id=8295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1577" y="596348"/>
            <a:ext cx="3717499" cy="278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08" y="1713896"/>
            <a:ext cx="3015936" cy="4538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3844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3985212" y="521803"/>
            <a:ext cx="4532646" cy="2592288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ของดอกเห็ดทุกดอกเกิดมาจากรังปลวก หรือ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ภาษาอิ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สานเรียกว่า </a:t>
            </a:r>
            <a:r>
              <a:rPr lang="th-TH" sz="2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จาวปลวก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Fungus Gardens)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นั่นแสดงว่าเห็ดปลวกมีความสัมพันธ์อย่างแน่น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แฟ้น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กับตัวปลวก (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Relationship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5212" y="3114091"/>
            <a:ext cx="4532646" cy="301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83" y="1297620"/>
            <a:ext cx="3404160" cy="4003588"/>
          </a:xfrm>
          <a:prstGeom prst="rect">
            <a:avLst/>
          </a:prstGeom>
        </p:spPr>
      </p:pic>
      <p:cxnSp>
        <p:nvCxnSpPr>
          <p:cNvPr id="7" name="ตัวเชื่อมต่อหักมุม 6"/>
          <p:cNvCxnSpPr/>
          <p:nvPr/>
        </p:nvCxnSpPr>
        <p:spPr>
          <a:xfrm rot="10800000" flipV="1">
            <a:off x="2699792" y="1436333"/>
            <a:ext cx="4680520" cy="3355516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สี่เหลี่ยมผืนผ้า 12"/>
          <p:cNvSpPr/>
          <p:nvPr/>
        </p:nvSpPr>
        <p:spPr>
          <a:xfrm>
            <a:off x="781408" y="6282059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?id=8295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872936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330722"/>
            <a:ext cx="3240360" cy="487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2283" y="3284984"/>
            <a:ext cx="4233888" cy="281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13704" y="372300"/>
            <a:ext cx="3497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.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จาวปลวกเห็ดฟานจะมี</a:t>
            </a:r>
            <a:r>
              <a:rPr lang="th-TH" sz="2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สีแดง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เห็น</a:t>
            </a:r>
            <a:r>
              <a:rPr lang="th-TH" sz="2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ตุ่มราเห็ดสีขาว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เต็มไปหมด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2085577" y="1209372"/>
            <a:ext cx="288033" cy="36824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9764" y="265661"/>
            <a:ext cx="4318937" cy="287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สี่เหลี่ยมผืนผ้า 9"/>
          <p:cNvSpPr/>
          <p:nvPr/>
        </p:nvSpPr>
        <p:spPr>
          <a:xfrm>
            <a:off x="4727064" y="5252391"/>
            <a:ext cx="30243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จอมปลวกหรือโพนปลวก</a:t>
            </a:r>
          </a:p>
          <a:p>
            <a:pPr algn="ctr"/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ที่เคยเกิดเห็ดปลวกฟานในป่า</a:t>
            </a:r>
            <a:endParaRPr lang="th-TH" sz="2800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668853" y="2663334"/>
            <a:ext cx="3497356" cy="523220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.  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ภายในจอมปลวกจะมี </a:t>
            </a:r>
            <a:r>
              <a:rPr lang="th-TH" sz="2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จาวปลวก</a:t>
            </a:r>
            <a:endParaRPr lang="th-TH" sz="28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 flipH="1" flipV="1">
            <a:off x="7236296" y="1700808"/>
            <a:ext cx="72008" cy="12241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 flipH="1" flipV="1">
            <a:off x="6084168" y="2312876"/>
            <a:ext cx="1152128" cy="6120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สี่เหลี่ยมผืนผ้า 20"/>
          <p:cNvSpPr/>
          <p:nvPr/>
        </p:nvSpPr>
        <p:spPr>
          <a:xfrm>
            <a:off x="3491880" y="6282059"/>
            <a:ext cx="4865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ลุงหนวดจากกลุ่มเพาะเลี้ยงเห็ดปลวก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0803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532</Words>
  <Application>Microsoft Office PowerPoint</Application>
  <PresentationFormat>On-screen Show (4:3)</PresentationFormat>
  <Paragraphs>57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Cordia New</vt:lpstr>
      <vt:lpstr>TH Sarabun New</vt:lpstr>
      <vt:lpstr>Calibri</vt:lpstr>
      <vt:lpstr>Angsana New</vt:lpstr>
      <vt:lpstr>Dotum</vt:lpstr>
      <vt:lpstr>Arial</vt:lpstr>
      <vt:lpstr>อัลบั้มรูปแบบร่วมสมัย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2017-12-26T19:01:41Z</dcterms:modified>
  <dc:title>เห็ดปลวกฟาน</dc:title>
</cp:coreProperties>
</file>