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80" r:id="rId2"/>
    <p:sldId id="266" r:id="rId3"/>
    <p:sldId id="297" r:id="rId4"/>
    <p:sldId id="290" r:id="rId5"/>
    <p:sldId id="298" r:id="rId6"/>
    <p:sldId id="299" r:id="rId7"/>
    <p:sldId id="300" r:id="rId8"/>
    <p:sldId id="301" r:id="rId9"/>
    <p:sldId id="304" r:id="rId10"/>
    <p:sldId id="305" r:id="rId11"/>
    <p:sldId id="302" r:id="rId12"/>
    <p:sldId id="303" r:id="rId13"/>
    <p:sldId id="307" r:id="rId14"/>
    <p:sldId id="293" r:id="rId15"/>
    <p:sldId id="308" r:id="rId16"/>
    <p:sldId id="309" r:id="rId17"/>
    <p:sldId id="296" r:id="rId18"/>
    <p:sldId id="310" r:id="rId19"/>
    <p:sldId id="311" r:id="rId20"/>
    <p:sldId id="312" r:id="rId21"/>
    <p:sldId id="306" r:id="rId22"/>
    <p:sldId id="277" r:id="rId23"/>
    <p:sldId id="278" r:id="rId24"/>
    <p:sldId id="279" r:id="rId25"/>
  </p:sldIdLst>
  <p:sldSz cx="9144000" cy="6858000" type="screen4x3"/>
  <p:notesSz cx="6858000" cy="9144000"/>
  <p:embeddedFontLst>
    <p:embeddedFont>
      <p:font typeface="Angsana New" panose="02020603050405020304" pitchFamily="18" charset="-34"/>
      <p:regular r:id="rId28"/>
      <p:bold r:id="rId29"/>
      <p:italic r:id="rId30"/>
      <p:boldItalic r:id="rId31"/>
    </p:embeddedFont>
    <p:embeddedFont>
      <p:font typeface="TH Sarabun New" panose="020B0500040200020003" pitchFamily="34" charset="-34"/>
      <p:regular r:id="rId32"/>
      <p:bold r:id="rId33"/>
      <p:italic r:id="rId34"/>
      <p:boldItalic r:id="rId35"/>
    </p:embeddedFont>
    <p:embeddedFont>
      <p:font typeface="Cordia New" panose="020B0304020202020204" pitchFamily="34" charset="-34"/>
      <p:regular r:id="rId36"/>
      <p:bold r:id="rId37"/>
      <p:italic r:id="rId38"/>
      <p:boldItalic r:id="rId39"/>
    </p:embeddedFont>
    <p:embeddedFont>
      <p:font typeface="Calibri" panose="020F0502020204030204" pitchFamily="34" charset="0"/>
      <p:regular r:id="rId40"/>
      <p:bold r:id="rId41"/>
      <p:italic r:id="rId42"/>
      <p:boldItalic r:id="rId43"/>
    </p:embeddedFont>
    <p:embeddedFont>
      <p:font typeface="Dotum" panose="020B0600000101010101" pitchFamily="34" charset="-127"/>
      <p:regular r:id="rId44"/>
    </p:embeddedFont>
  </p:embeddedFontLst>
  <p:defaultTextStyle>
    <a:lvl1pPr marL="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21" autoAdjust="0"/>
    <p:restoredTop sz="94660"/>
  </p:normalViewPr>
  <p:slideViewPr>
    <p:cSldViewPr>
      <p:cViewPr>
        <p:scale>
          <a:sx n="81" d="100"/>
          <a:sy n="81" d="100"/>
        </p:scale>
        <p:origin x="-109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font" Target="fonts/font15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41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font" Target="fonts/font13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4" Type="http://schemas.openxmlformats.org/officeDocument/2006/relationships/font" Target="fonts/font1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font" Target="fonts/font16.fntdata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6E7D018D-748F-47BF-843A-40349A141CAC}" type="datetimeFigureOut">
              <a:rPr lang="th-TH" smtClean="0"/>
              <a:pPr/>
              <a:t>16/12/60</a:t>
            </a:fld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04AC5213-BACC-41AB-9B61-B40CF6C5296E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874147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23E9B8FB-2ABD-42C9-A6DA-A6789EAF441D}" type="datetimeFigureOut">
              <a:pPr/>
              <a:t>16/12/60</a:t>
            </a:fld>
            <a:endParaRPr lang="th-TH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th-TH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th-TH"/>
              <a:t>คลิกเพื่อแก้ไขลักษณะข้อความต้นแบบ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BE2A7042-DEED-4AA1-9E89-4A16B2572577}" type="slidenum"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76079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th-TH" smtClean="0"/>
              <a:pPr/>
              <a:t>2</a:t>
            </a:fld>
            <a:endParaRPr lang="th-TH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11</a:t>
            </a:fld>
            <a:endParaRPr lang="th-TH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12</a:t>
            </a:fld>
            <a:endParaRPr lang="th-TH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13</a:t>
            </a:fld>
            <a:endParaRPr lang="th-TH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14</a:t>
            </a:fld>
            <a:endParaRPr lang="th-TH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15</a:t>
            </a:fld>
            <a:endParaRPr lang="th-TH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16</a:t>
            </a:fld>
            <a:endParaRPr lang="th-TH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17</a:t>
            </a:fld>
            <a:endParaRPr lang="th-TH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18</a:t>
            </a:fld>
            <a:endParaRPr lang="th-TH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19</a:t>
            </a:fld>
            <a:endParaRPr lang="th-TH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20</a:t>
            </a:fld>
            <a:endParaRPr lang="th-TH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3</a:t>
            </a:fld>
            <a:endParaRPr lang="th-TH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21</a:t>
            </a:fld>
            <a:endParaRPr lang="th-TH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4</a:t>
            </a:fld>
            <a:endParaRPr lang="th-TH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5</a:t>
            </a:fld>
            <a:endParaRPr lang="th-TH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6</a:t>
            </a:fld>
            <a:endParaRPr lang="th-TH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7</a:t>
            </a:fld>
            <a:endParaRPr lang="th-TH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8</a:t>
            </a:fld>
            <a:endParaRPr lang="th-TH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9</a:t>
            </a:fld>
            <a:endParaRPr lang="th-TH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10</a:t>
            </a:fld>
            <a:endParaRPr lang="th-TH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ปก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h-TH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th-TH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คลิกเพื่อเพิ่มชื่ออัลบั้มรูป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th-TH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th-TH"/>
              <a:t>คลิกเพื่อเพิ่มวันที่หรือรายละเอียด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3 ภาพขึ้นไ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 spd="slow">
    <p:cover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 spd="slow">
    <p:cover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ขนาดใหญ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 spd="slow">
    <p:cover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ภาพขึ้นไป คือ ภาพแนวตั้ง 1 ภาพพร้อมภาพแนวนอน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 spd="slow">
    <p:cover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3 ภาพพร้อมภาพแนวตั้ง 2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 spd="slow">
    <p:cover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2 ภาพพร้อมภาพแนวตั้ง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 spd="slow">
    <p:cover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 spd="slow">
    <p:cover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th-TH"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2400" i="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 spd="slow">
    <p:cover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 Panorama 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 spd="slow">
    <p:cover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th-TH" smtClean="0"/>
              <a:t>คลิกเพื่อแก้ไขลักษณะชื่อเรื่องต้นแบบ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16/12/60</a:t>
            </a:fld>
            <a:endParaRPr kumimoji="0"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  <p:transition spd="slow">
    <p:cover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16/12/60</a:t>
            </a:fld>
            <a:endParaRPr kumimoji="0"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แบบเต็มหน้าจ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kumimoji="0" lang="th-TH" i="0"/>
              <a:t>คลิกไอคอนเพื่อเพิ่มรูปภาพแบบเต็มหน้า</a:t>
            </a:r>
            <a:endParaRPr kumimoji="0" lang="th-TH" i="0" baseline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ส่วน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คลิกเพื่อเพิ่มชื่อเรื่องรอง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คลิกเพื่อเพิ่มชื่อส่วน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pPr eaLnBrk="1" latinLnBrk="0" hangingPunct="1"/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 spd="slow">
    <p:cover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lang="th-TH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kumimoji="0" lang="th-TH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kumimoji="0" lang="th-TH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kumimoji="0" lang="th-TH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9.jpg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6.jpg"/><Relationship Id="rId5" Type="http://schemas.openxmlformats.org/officeDocument/2006/relationships/image" Target="../media/image45.jpg"/><Relationship Id="rId4" Type="http://schemas.openxmlformats.org/officeDocument/2006/relationships/image" Target="../media/image44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g"/><Relationship Id="rId3" Type="http://schemas.openxmlformats.org/officeDocument/2006/relationships/image" Target="../media/image47.jpeg"/><Relationship Id="rId7" Type="http://schemas.openxmlformats.org/officeDocument/2006/relationships/image" Target="../media/image51.jpg"/><Relationship Id="rId12" Type="http://schemas.openxmlformats.org/officeDocument/2006/relationships/image" Target="../media/image5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0.jpg"/><Relationship Id="rId11" Type="http://schemas.openxmlformats.org/officeDocument/2006/relationships/image" Target="../media/image55.jpeg"/><Relationship Id="rId5" Type="http://schemas.openxmlformats.org/officeDocument/2006/relationships/image" Target="../media/image49.jpeg"/><Relationship Id="rId10" Type="http://schemas.openxmlformats.org/officeDocument/2006/relationships/image" Target="../media/image54.jpeg"/><Relationship Id="rId4" Type="http://schemas.openxmlformats.org/officeDocument/2006/relationships/image" Target="../media/image48.jpeg"/><Relationship Id="rId9" Type="http://schemas.openxmlformats.org/officeDocument/2006/relationships/image" Target="../media/image53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Relationship Id="rId9" Type="http://schemas.openxmlformats.org/officeDocument/2006/relationships/image" Target="../media/image6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7" Type="http://schemas.openxmlformats.org/officeDocument/2006/relationships/image" Target="../media/image6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7.jp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g"/><Relationship Id="rId3" Type="http://schemas.openxmlformats.org/officeDocument/2006/relationships/image" Target="../media/image69.jpg"/><Relationship Id="rId7" Type="http://schemas.openxmlformats.org/officeDocument/2006/relationships/image" Target="../media/image7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2.jpg"/><Relationship Id="rId5" Type="http://schemas.openxmlformats.org/officeDocument/2006/relationships/image" Target="../media/image71.jpg"/><Relationship Id="rId10" Type="http://schemas.openxmlformats.org/officeDocument/2006/relationships/image" Target="../media/image76.jpeg"/><Relationship Id="rId4" Type="http://schemas.openxmlformats.org/officeDocument/2006/relationships/image" Target="../media/image70.jpg"/><Relationship Id="rId9" Type="http://schemas.openxmlformats.org/officeDocument/2006/relationships/image" Target="../media/image7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7" Type="http://schemas.openxmlformats.org/officeDocument/2006/relationships/image" Target="../media/image8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0.jpg"/><Relationship Id="rId5" Type="http://schemas.openxmlformats.org/officeDocument/2006/relationships/image" Target="../media/image79.jpg"/><Relationship Id="rId4" Type="http://schemas.openxmlformats.org/officeDocument/2006/relationships/image" Target="../media/image7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jpeg"/><Relationship Id="rId3" Type="http://schemas.openxmlformats.org/officeDocument/2006/relationships/image" Target="../media/image82.jpeg"/><Relationship Id="rId7" Type="http://schemas.openxmlformats.org/officeDocument/2006/relationships/image" Target="../media/image86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5.jpeg"/><Relationship Id="rId11" Type="http://schemas.openxmlformats.org/officeDocument/2006/relationships/image" Target="../media/image90.jpg"/><Relationship Id="rId5" Type="http://schemas.openxmlformats.org/officeDocument/2006/relationships/image" Target="../media/image84.jpeg"/><Relationship Id="rId10" Type="http://schemas.openxmlformats.org/officeDocument/2006/relationships/image" Target="../media/image89.jpeg"/><Relationship Id="rId4" Type="http://schemas.openxmlformats.org/officeDocument/2006/relationships/image" Target="../media/image83.jpeg"/><Relationship Id="rId9" Type="http://schemas.openxmlformats.org/officeDocument/2006/relationships/image" Target="../media/image8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92.jpeg"/><Relationship Id="rId4" Type="http://schemas.openxmlformats.org/officeDocument/2006/relationships/image" Target="../media/image6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puechkaset.com/%E0%B9%80%E0%B8%AB%E0%B9%87%E0%B8%94%E0%B9%82%E0%B8%84%E0%B8%99/" TargetMode="Externa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2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12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9.jpeg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5.jpg"/><Relationship Id="rId5" Type="http://schemas.openxmlformats.org/officeDocument/2006/relationships/image" Target="../media/image3.jpg"/><Relationship Id="rId4" Type="http://schemas.openxmlformats.org/officeDocument/2006/relationships/image" Target="../media/image24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1860" y="646929"/>
            <a:ext cx="7226832" cy="5420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4288" y="980728"/>
            <a:ext cx="66247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มาทำความรู้จักกับ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683568" y="4259987"/>
            <a:ext cx="76328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8000" dirty="0" smtClean="0">
                <a:solidFill>
                  <a:srgbClr val="FF00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ชนิดเห็ดปลวก </a:t>
            </a:r>
            <a:endParaRPr lang="th-TH" sz="8000" dirty="0">
              <a:solidFill>
                <a:srgbClr val="FF0000"/>
              </a:solidFill>
              <a:latin typeface="TH Sarabun New" panose="020B0500040200020003" pitchFamily="34" charset="-34"/>
              <a:ea typeface="Dotum" pitchFamily="34" charset="-127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540021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524852" y="27856"/>
            <a:ext cx="7647548" cy="3024336"/>
          </a:xfrm>
        </p:spPr>
        <p:txBody>
          <a:bodyPr/>
          <a:lstStyle>
            <a:extLst/>
          </a:lstStyle>
          <a:p>
            <a:r>
              <a:rPr lang="th-TH" dirty="0" smtClean="0">
                <a:solidFill>
                  <a:schemeClr val="tx1"/>
                </a:solidFill>
              </a:rPr>
              <a:t> </a:t>
            </a:r>
            <a:endParaRPr lang="th-TH" sz="4000" dirty="0" smtClean="0">
              <a:solidFill>
                <a:schemeClr val="tx1"/>
              </a:solidFill>
            </a:endParaRPr>
          </a:p>
          <a:p>
            <a:r>
              <a:rPr lang="th-TH" sz="2800" b="1" dirty="0" smtClean="0">
                <a:solidFill>
                  <a:schemeClr val="tx1"/>
                </a:solidFill>
              </a:rPr>
              <a:t>บริเวณที่เกิดเห็ดปลวกหรือเห็ดโคน</a:t>
            </a:r>
            <a:endParaRPr lang="th-TH" sz="2800" dirty="0">
              <a:solidFill>
                <a:schemeClr val="tx1"/>
              </a:solidFill>
            </a:endParaRPr>
          </a:p>
          <a:p>
            <a:pPr algn="thaiDist"/>
            <a:r>
              <a:rPr lang="th-TH" dirty="0">
                <a:solidFill>
                  <a:schemeClr val="tx1"/>
                </a:solidFill>
              </a:rPr>
              <a:t>บริเวณที่เห็ดโคนขึ้นทุกปี มักจะมีชาวบ้านมาคอยเก็บดอกเห็ด แต่จะไม่ขึ้นทุกครั้งเสมอไป โดยชาวบ้านก็จะทราบล่วงหน้าจากการสังเกตสภาพภูมิอากาศ โดยอุณหภูมิของอากาศช่วงที่มีฝนตก และกลิ่นของไอดินและตามมาด้วยกลิ่นของเห็ดโคน ซึ่งมีกลิ่นเฉพาะ ถ้าตามกลิ่นนี้ไปจะได้พบเห็ดโคนเกิดขึ้นบนลานดินเป็นจำนวนมาก เช่น ในจังหวัดกาญจนบุรี จะมีชาวบ้านเข้าเก็บเห็ดในป่าเข้ามาขายภายในตัวตลาด ซึ่งจะมองหาแหล่งที่เห็ดโคนชอบขึ้น ซึ่งมักเป็นดินเหนียวปนดินร่วนหรือ ดินร่วนปนทราย และเป็นดินที่มีความชื้นสูง ส่วนบนดินจะปกคลุมด้วยเศษไม้ใบไม้  และหากตรวจสอบทางวิทยาศาสตร์จะพบว่า อุณหภูมิบริเวณนั้นจะประมาณ 30-35 องศาเซลเซียส ดินเป็นกรดด่างประมาณ </a:t>
            </a:r>
            <a:r>
              <a:rPr lang="en-US" dirty="0">
                <a:solidFill>
                  <a:schemeClr val="tx1"/>
                </a:solidFill>
              </a:rPr>
              <a:t>pH 5.5 – 6.5 </a:t>
            </a:r>
            <a:r>
              <a:rPr lang="th-TH" dirty="0">
                <a:solidFill>
                  <a:schemeClr val="tx1"/>
                </a:solidFill>
              </a:rPr>
              <a:t>และความชื้นสัมพันธ์ประมาณ 70-80%</a:t>
            </a:r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827584" y="5373216"/>
            <a:ext cx="5328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endParaRPr lang="th-TH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755576" y="6292095"/>
            <a:ext cx="7575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/>
              <a:t>แหล่งข้อมูล  </a:t>
            </a:r>
            <a:r>
              <a:rPr lang="en-US" dirty="0"/>
              <a:t>:puechkaset.com › </a:t>
            </a:r>
            <a:r>
              <a:rPr lang="th-TH" dirty="0"/>
              <a:t>พืชผัก/สมุนไพร › เห็ดโคน/เห็ดปลวก และวิธีการเพาะเห็ดโคน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6200000">
            <a:off x="218831" y="3914642"/>
            <a:ext cx="2565770" cy="1705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2275094" y="3808776"/>
            <a:ext cx="2592288" cy="194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16016" y="3508434"/>
            <a:ext cx="3456384" cy="2592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739184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539552" y="396735"/>
            <a:ext cx="7791564" cy="3610449"/>
          </a:xfrm>
        </p:spPr>
        <p:txBody>
          <a:bodyPr/>
          <a:lstStyle>
            <a:extLst/>
          </a:lstStyle>
          <a:p>
            <a:r>
              <a:rPr lang="th-TH" sz="2400" dirty="0" smtClean="0">
                <a:solidFill>
                  <a:schemeClr val="tx1"/>
                </a:solidFill>
              </a:rPr>
              <a:t> </a:t>
            </a:r>
            <a:r>
              <a:rPr lang="th-TH" sz="28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เห็ดโคนที่ศึกษาและเจอในพื้นที่ป่า บ้านปะอาว อ.เมือง จ.อุบลราชธานี</a:t>
            </a:r>
          </a:p>
          <a:p>
            <a:r>
              <a:rPr lang="th-TH" sz="28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     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การเรียกชื่อจะดูทางกายภาพเป็นหลัก หรือชื่อตามท้องถิ่นที่ชาวบ้านเคยเรียกกันมาโดยผู้ให้ข้อมูลในการศึกษาคือ ลุงหนวดเห็ดปลวก จากกลุ่มเพาะเลี้ยงเห็ดปลวก แยกได้</a:t>
            </a:r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ดังนี้คือ</a:t>
            </a:r>
          </a:p>
          <a:p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1. 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เห็ดปลวกจิก ซึ่งจะเกิดทุกปีในสวนลุงหนวดบ้านปะอาวและค่อนข้างจะออกเยอะ</a:t>
            </a:r>
          </a:p>
          <a:p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  2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. เห็ดปลวกตาบ  ออกเป็นบางปีเป็นกลุ่ม และเดี่ยวๆเป็นเห็ดปลวกที่มีขนาดใหญ่ที่สุด</a:t>
            </a:r>
          </a:p>
          <a:p>
            <a:r>
              <a:rPr lang="th-TH" sz="28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</a:t>
            </a:r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3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. เห็ดปลวกขาไก่</a:t>
            </a:r>
          </a:p>
          <a:p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   4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. เห็ดปลวก</a:t>
            </a:r>
            <a:r>
              <a:rPr lang="th-TH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ข้าวดอ</a:t>
            </a:r>
            <a:endParaRPr lang="th-TH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   5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. เห็ดปลวกไก่น้อย</a:t>
            </a:r>
          </a:p>
          <a:p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   6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. เห็ดปลวกฟาน</a:t>
            </a:r>
          </a:p>
          <a:p>
            <a:pPr algn="thaiDist"/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827584" y="5373216"/>
            <a:ext cx="5328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endParaRPr lang="th-TH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755576" y="6292095"/>
            <a:ext cx="7575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 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:http://banhed432.blogspot.com/p/blog-page_3947.html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1979712" y="4482925"/>
            <a:ext cx="1728192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447904" y="4503904"/>
            <a:ext cx="1836267" cy="1220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3453413" y="4506261"/>
            <a:ext cx="1814968" cy="1206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59399" y="4221327"/>
            <a:ext cx="1220322" cy="1835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20072" y="4187268"/>
            <a:ext cx="1225988" cy="1844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5114132" y="2746407"/>
            <a:ext cx="1608061" cy="1069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รูปภาพ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5996" y="2492896"/>
            <a:ext cx="1067327" cy="160601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0839" y="5640168"/>
            <a:ext cx="466445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1</a:t>
            </a:r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95736" y="5626905"/>
            <a:ext cx="466445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2</a:t>
            </a:r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99944" y="5675464"/>
            <a:ext cx="466445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3</a:t>
            </a:r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220072" y="5696007"/>
            <a:ext cx="466445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4</a:t>
            </a:r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736995" y="5675464"/>
            <a:ext cx="466445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5</a:t>
            </a:r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004622" y="3783867"/>
            <a:ext cx="466445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6</a:t>
            </a:r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566878" y="3715700"/>
            <a:ext cx="466445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7</a:t>
            </a:r>
            <a:endParaRPr lang="th-TH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206333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539552" y="396735"/>
            <a:ext cx="7791564" cy="3610449"/>
          </a:xfrm>
        </p:spPr>
        <p:txBody>
          <a:bodyPr/>
          <a:lstStyle>
            <a:extLst/>
          </a:lstStyle>
          <a:p>
            <a:r>
              <a:rPr lang="th-TH" sz="2400" dirty="0" smtClean="0">
                <a:solidFill>
                  <a:schemeClr val="tx1"/>
                </a:solidFill>
              </a:rPr>
              <a:t> </a:t>
            </a:r>
            <a:r>
              <a:rPr lang="th-TH" sz="28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เห็ดโคนที่ได้จากสมาชิกกลุ่มเพาะเลี้ยงเห็ดปลวก</a:t>
            </a:r>
          </a:p>
          <a:p>
            <a:pPr algn="thaiDist"/>
            <a:r>
              <a:rPr lang="th-TH" sz="22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     </a:t>
            </a:r>
            <a:r>
              <a:rPr lang="th-TH" sz="22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เป็นเห็ดโคนที่เกิดเฉพาะพื้นที่เช่น ภาคใต้ ภาคเหนือ หรือภาคตะวันออก  </a:t>
            </a:r>
          </a:p>
          <a:p>
            <a:pPr algn="thaiDist"/>
            <a:r>
              <a:rPr lang="th-TH" sz="2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en-US" sz="22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1. </a:t>
            </a:r>
            <a:r>
              <a:rPr lang="th-TH" sz="22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เห็ดปลวกขายาวหรือเห็ดโคนหลวง เกิดเฉพาะภาคเหนือ และภาคใต้</a:t>
            </a:r>
          </a:p>
          <a:p>
            <a:pPr algn="thaiDist"/>
            <a:r>
              <a:rPr lang="th-TH" sz="2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en-US" sz="22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2. </a:t>
            </a:r>
            <a:r>
              <a:rPr lang="th-TH" sz="22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เห็ดปลวกช่อ  เกิดในภาคเหนือบางพื้นที่</a:t>
            </a:r>
          </a:p>
          <a:p>
            <a:pPr algn="thaiDist"/>
            <a:r>
              <a:rPr lang="th-TH" sz="22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en-US" sz="22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3. </a:t>
            </a:r>
            <a:r>
              <a:rPr lang="th-TH" sz="22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เห็ดปลวกดำ   แถวกาญจนบุรี</a:t>
            </a:r>
          </a:p>
          <a:p>
            <a:pPr algn="thaiDist"/>
            <a:r>
              <a:rPr lang="th-TH" sz="2200" dirty="0">
                <a:solidFill>
                  <a:schemeClr val="tx1"/>
                </a:solidFill>
              </a:rPr>
              <a:t>	</a:t>
            </a:r>
            <a:r>
              <a:rPr lang="en-US" sz="2200" dirty="0" smtClean="0">
                <a:solidFill>
                  <a:schemeClr val="tx1"/>
                </a:solidFill>
              </a:rPr>
              <a:t> </a:t>
            </a:r>
            <a:endParaRPr lang="th-TH" sz="2200" dirty="0">
              <a:solidFill>
                <a:schemeClr val="tx1"/>
              </a:solidFill>
            </a:endParaRPr>
          </a:p>
          <a:p>
            <a:pPr algn="thaiDist"/>
            <a:endParaRPr lang="th-TH" sz="2200" dirty="0">
              <a:solidFill>
                <a:srgbClr val="FF0000"/>
              </a:solidFill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827584" y="5373216"/>
            <a:ext cx="5328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endParaRPr lang="th-TH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963621" y="6292095"/>
            <a:ext cx="7575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dirty="0" smtClean="0"/>
              <a:t>แหล่งข้อมูล  </a:t>
            </a:r>
            <a:r>
              <a:rPr lang="en-US" dirty="0"/>
              <a:t>:puechkaset.com › </a:t>
            </a:r>
            <a:r>
              <a:rPr lang="th-TH" dirty="0"/>
              <a:t>พืชผัก/สมุนไพร › เห็ดโคน/เห็ดปลวก และวิธีการเพาะเห็ดโคน</a:t>
            </a:r>
          </a:p>
        </p:txBody>
      </p:sp>
      <p:pic>
        <p:nvPicPr>
          <p:cNvPr id="23" name="รูปภาพ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3947" y="3040582"/>
            <a:ext cx="1602150" cy="2670252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4481739" y="5310903"/>
            <a:ext cx="466445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2</a:t>
            </a:r>
            <a:endParaRPr lang="th-TH" dirty="0">
              <a:solidFill>
                <a:srgbClr val="FF0000"/>
              </a:solidFill>
            </a:endParaRPr>
          </a:p>
        </p:txBody>
      </p:sp>
      <p:pic>
        <p:nvPicPr>
          <p:cNvPr id="25" name="รูปภาพ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147966"/>
            <a:ext cx="1885001" cy="2513334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6300192" y="5291968"/>
            <a:ext cx="466445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3</a:t>
            </a:r>
            <a:endParaRPr lang="th-TH" dirty="0">
              <a:solidFill>
                <a:srgbClr val="FF0000"/>
              </a:solidFill>
            </a:endParaRPr>
          </a:p>
        </p:txBody>
      </p:sp>
      <p:pic>
        <p:nvPicPr>
          <p:cNvPr id="28" name="รูปภาพ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092823"/>
            <a:ext cx="1439906" cy="2618011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827584" y="5373216"/>
            <a:ext cx="466445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1</a:t>
            </a:r>
            <a:endParaRPr lang="th-TH" dirty="0">
              <a:solidFill>
                <a:srgbClr val="FF0000"/>
              </a:solidFill>
            </a:endParaRPr>
          </a:p>
        </p:txBody>
      </p:sp>
      <p:pic>
        <p:nvPicPr>
          <p:cNvPr id="30" name="รูปภาพ 2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8974" y="3040582"/>
            <a:ext cx="1747145" cy="2620718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2498974" y="5291968"/>
            <a:ext cx="466445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1</a:t>
            </a:r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3203848" y="5243896"/>
            <a:ext cx="867545" cy="40011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th-TH" sz="2000" dirty="0">
                <a:solidFill>
                  <a:srgbClr val="00B050"/>
                </a:solidFill>
              </a:rPr>
              <a:t>ภาคเหนือ</a:t>
            </a:r>
          </a:p>
        </p:txBody>
      </p:sp>
      <p:sp>
        <p:nvSpPr>
          <p:cNvPr id="36" name="สี่เหลี่ยมผืนผ้า 35"/>
          <p:cNvSpPr/>
          <p:nvPr/>
        </p:nvSpPr>
        <p:spPr>
          <a:xfrm>
            <a:off x="1421758" y="5302682"/>
            <a:ext cx="671979" cy="40011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th-TH" sz="2000" dirty="0" smtClean="0">
                <a:solidFill>
                  <a:srgbClr val="00B050"/>
                </a:solidFill>
              </a:rPr>
              <a:t>ภาคใต้</a:t>
            </a:r>
            <a:endParaRPr lang="th-TH" sz="2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52676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539552" y="396735"/>
            <a:ext cx="7920880" cy="2672225"/>
          </a:xfrm>
        </p:spPr>
        <p:txBody>
          <a:bodyPr/>
          <a:lstStyle>
            <a:extLst/>
          </a:lstStyle>
          <a:p>
            <a:r>
              <a:rPr lang="th-TH" sz="2400" dirty="0" smtClean="0">
                <a:solidFill>
                  <a:schemeClr val="tx1"/>
                </a:solidFill>
              </a:rPr>
              <a:t> </a:t>
            </a:r>
            <a:r>
              <a:rPr lang="th-TH" sz="2800" b="1" dirty="0" smtClean="0">
                <a:solidFill>
                  <a:schemeClr val="tx1"/>
                </a:solidFill>
              </a:rPr>
              <a:t> 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827584" y="5373216"/>
            <a:ext cx="5328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endParaRPr lang="th-TH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755576" y="6292095"/>
            <a:ext cx="7575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 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http://www.bedo.or.th/lcdb/biodiversity/view3.aspx?id=8402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611560" y="404664"/>
            <a:ext cx="784887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ปลวกจิก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20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วิทยาศาสตร์</a:t>
            </a:r>
            <a:r>
              <a:rPr lang="en-US" sz="20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</a:t>
            </a:r>
            <a:r>
              <a:rPr lang="en-US" sz="20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Termitomyces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fuliginosus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Heim.</a:t>
            </a:r>
            <a:b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เห็ดโคน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มีหมวกดอกกลม ปลายแหลมเล็กน้อยคล้ายงอบ ด้านบนของหมวกเห็ดสีน้ำตาล เรียบหรือมีรอยย่น เล็กน้อย ด้านล่างหมวกเป็นครีบสีขาวเรียงชิดกัน ครีบดอกสีขาว ส่วนโคนจะพองโป่งออก ก้านดอกยาวหนา โป่งตรงกลางเล็กน้อย 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</a:p>
          <a:p>
            <a:r>
              <a:rPr lang="th-TH" sz="20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</a:t>
            </a:r>
            <a:r>
              <a:rPr lang="th-TH" sz="2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นำมาใช้ประโยชน์    </a:t>
            </a:r>
            <a:r>
              <a:rPr lang="th-TH" sz="20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เนื้อ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เห็ดโคนนุ่มเหนียว คล้ายเนื้อไก่ 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</a:p>
          <a:p>
            <a:r>
              <a:rPr lang="th-TH" sz="2000" b="1" dirty="0" smtClean="0"/>
              <a:t> </a:t>
            </a:r>
            <a:endParaRPr lang="th-TH" sz="2000" dirty="0"/>
          </a:p>
          <a:p>
            <a:endParaRPr lang="th-TH" sz="2000" dirty="0"/>
          </a:p>
        </p:txBody>
      </p:sp>
      <p:pic>
        <p:nvPicPr>
          <p:cNvPr id="13" name="รูปภาพ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049935" y="3985407"/>
            <a:ext cx="2589219" cy="1721553"/>
          </a:xfrm>
          <a:prstGeom prst="rect">
            <a:avLst/>
          </a:prstGeom>
        </p:spPr>
      </p:pic>
      <p:pic>
        <p:nvPicPr>
          <p:cNvPr id="17" name="รูปภาพ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7909" y="3985406"/>
            <a:ext cx="2589219" cy="1721554"/>
          </a:xfrm>
          <a:prstGeom prst="rect">
            <a:avLst/>
          </a:prstGeom>
        </p:spPr>
      </p:pic>
      <p:pic>
        <p:nvPicPr>
          <p:cNvPr id="18" name="รูปภาพ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31389" y="3893671"/>
            <a:ext cx="2596677" cy="1947507"/>
          </a:xfrm>
          <a:prstGeom prst="rect">
            <a:avLst/>
          </a:prstGeom>
        </p:spPr>
      </p:pic>
      <p:pic>
        <p:nvPicPr>
          <p:cNvPr id="10" name="รูปภาพ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24432" y="3905987"/>
            <a:ext cx="2589218" cy="1941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29307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539552" y="396735"/>
            <a:ext cx="7560840" cy="1088049"/>
          </a:xfrm>
        </p:spPr>
        <p:txBody>
          <a:bodyPr/>
          <a:lstStyle>
            <a:extLst/>
          </a:lstStyle>
          <a:p>
            <a:r>
              <a:rPr lang="th-TH" sz="2400" dirty="0" smtClean="0">
                <a:solidFill>
                  <a:schemeClr val="tx1"/>
                </a:solidFill>
              </a:rPr>
              <a:t> </a:t>
            </a:r>
            <a:r>
              <a:rPr lang="th-TH" sz="2800" b="1" dirty="0" smtClean="0">
                <a:solidFill>
                  <a:schemeClr val="tx1"/>
                </a:solidFill>
              </a:rPr>
              <a:t> 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827584" y="5373216"/>
            <a:ext cx="5328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endParaRPr lang="th-TH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755576" y="6292095"/>
            <a:ext cx="7575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 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:http://www.bedo.or.th/lcdb/biodiversity/view.aspx?id=11910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553598" y="332656"/>
            <a:ext cx="5386554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เห็ดปลวกตาบ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    </a:t>
            </a:r>
            <a:r>
              <a:rPr lang="en-US" sz="2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Termitomyces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microcarpus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      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จะ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เกิดดอกเดี่ยวหรือเป็นกลุ่มขนาดดอกใหญ่กว่า       </a:t>
            </a:r>
            <a:b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เห็ด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ปลวกทุกสายพันธุ์ </a:t>
            </a:r>
            <a:b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เดือนที่เกิด      ส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–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ก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ย</a:t>
            </a:r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3" name="รูปภาพ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9598" y="3098836"/>
            <a:ext cx="2023991" cy="3045503"/>
          </a:xfrm>
          <a:prstGeom prst="rect">
            <a:avLst/>
          </a:prstGeom>
        </p:spPr>
      </p:pic>
      <p:pic>
        <p:nvPicPr>
          <p:cNvPr id="16" name="รูปภาพ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353" y="1422856"/>
            <a:ext cx="3287313" cy="2184694"/>
          </a:xfrm>
          <a:prstGeom prst="rect">
            <a:avLst/>
          </a:prstGeom>
        </p:spPr>
      </p:pic>
      <p:pic>
        <p:nvPicPr>
          <p:cNvPr id="17" name="รูปภาพ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116421"/>
            <a:ext cx="2016224" cy="3033816"/>
          </a:xfrm>
          <a:prstGeom prst="rect">
            <a:avLst/>
          </a:prstGeom>
        </p:spPr>
      </p:pic>
      <p:pic>
        <p:nvPicPr>
          <p:cNvPr id="18" name="รูปภาพ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352" y="3684753"/>
            <a:ext cx="3287313" cy="2465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0128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539552" y="396735"/>
            <a:ext cx="7560840" cy="1400715"/>
          </a:xfrm>
        </p:spPr>
        <p:txBody>
          <a:bodyPr/>
          <a:lstStyle>
            <a:extLst/>
          </a:lstStyle>
          <a:p>
            <a:r>
              <a:rPr lang="th-TH" sz="2400" dirty="0" smtClean="0">
                <a:solidFill>
                  <a:schemeClr val="tx1"/>
                </a:solidFill>
              </a:rPr>
              <a:t> </a:t>
            </a:r>
            <a:r>
              <a:rPr lang="th-TH" sz="2800" b="1" dirty="0" smtClean="0">
                <a:solidFill>
                  <a:schemeClr val="tx1"/>
                </a:solidFill>
              </a:rPr>
              <a:t> 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827584" y="5373216"/>
            <a:ext cx="5328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endParaRPr lang="th-TH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755576" y="6292095"/>
            <a:ext cx="7575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 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:http://www.bedo.or.th/lcdb/biodiversity/view.aspx?id=11910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567630" y="264977"/>
            <a:ext cx="7763485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ปลวก</a:t>
            </a:r>
            <a:r>
              <a:rPr lang="th-TH" sz="3600" b="1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ข้าวดอ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    </a:t>
            </a:r>
            <a:r>
              <a:rPr lang="en-US" sz="2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Termitomyces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fuliginosus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Heim</a:t>
            </a:r>
            <a:endParaRPr lang="th-TH" sz="20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                เห็ด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ปลวกข้าวดอตอกเล็กๆหัวจอมหมวกออก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ดำ</a:t>
            </a:r>
          </a:p>
          <a:p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เดือนที่เกิด             </a:t>
            </a:r>
            <a:r>
              <a:rPr lang="th-TH" sz="20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ก.ย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–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ต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</a:t>
            </a:r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th-TH" sz="2000" dirty="0"/>
          </a:p>
        </p:txBody>
      </p:sp>
      <p:pic>
        <p:nvPicPr>
          <p:cNvPr id="10" name="รูปภาพ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659697"/>
            <a:ext cx="1735972" cy="2612122"/>
          </a:xfrm>
          <a:prstGeom prst="rect">
            <a:avLst/>
          </a:prstGeom>
        </p:spPr>
      </p:pic>
      <p:pic>
        <p:nvPicPr>
          <p:cNvPr id="12" name="รูปภาพ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6444" y="3645421"/>
            <a:ext cx="1727662" cy="1295747"/>
          </a:xfrm>
          <a:prstGeom prst="rect">
            <a:avLst/>
          </a:prstGeom>
        </p:spPr>
      </p:pic>
      <p:pic>
        <p:nvPicPr>
          <p:cNvPr id="14" name="รูปภาพ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2009" y="3659990"/>
            <a:ext cx="1884168" cy="1252186"/>
          </a:xfrm>
          <a:prstGeom prst="rect">
            <a:avLst/>
          </a:prstGeom>
        </p:spPr>
      </p:pic>
      <p:pic>
        <p:nvPicPr>
          <p:cNvPr id="15" name="รูปภาพ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851958"/>
            <a:ext cx="2232248" cy="1674187"/>
          </a:xfrm>
          <a:prstGeom prst="rect">
            <a:avLst/>
          </a:prstGeom>
        </p:spPr>
      </p:pic>
      <p:pic>
        <p:nvPicPr>
          <p:cNvPr id="19" name="รูปภาพ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0729" y="1887052"/>
            <a:ext cx="2470386" cy="1641777"/>
          </a:xfrm>
          <a:prstGeom prst="rect">
            <a:avLst/>
          </a:prstGeom>
        </p:spPr>
      </p:pic>
      <p:pic>
        <p:nvPicPr>
          <p:cNvPr id="20" name="รูปภาพ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9221" y="1887052"/>
            <a:ext cx="2466346" cy="1639093"/>
          </a:xfrm>
          <a:prstGeom prst="rect">
            <a:avLst/>
          </a:prstGeom>
        </p:spPr>
      </p:pic>
      <p:pic>
        <p:nvPicPr>
          <p:cNvPr id="21" name="รูปภาพ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744" y="3642826"/>
            <a:ext cx="1872207" cy="1244238"/>
          </a:xfrm>
          <a:prstGeom prst="rect">
            <a:avLst/>
          </a:prstGeom>
        </p:spPr>
      </p:pic>
      <p:pic>
        <p:nvPicPr>
          <p:cNvPr id="22" name="รูปภาพ 2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3785" y="4996348"/>
            <a:ext cx="1949713" cy="1295746"/>
          </a:xfrm>
          <a:prstGeom prst="rect">
            <a:avLst/>
          </a:prstGeom>
        </p:spPr>
      </p:pic>
      <p:pic>
        <p:nvPicPr>
          <p:cNvPr id="23" name="รูปภาพ 2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2394" y="4965758"/>
            <a:ext cx="1949714" cy="1295747"/>
          </a:xfrm>
          <a:prstGeom prst="rect">
            <a:avLst/>
          </a:prstGeom>
        </p:spPr>
      </p:pic>
      <p:pic>
        <p:nvPicPr>
          <p:cNvPr id="24" name="รูปภาพ 2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5520" y="4965758"/>
            <a:ext cx="1658984" cy="1244238"/>
          </a:xfrm>
          <a:prstGeom prst="rect">
            <a:avLst/>
          </a:prstGeom>
        </p:spPr>
      </p:pic>
      <p:sp>
        <p:nvSpPr>
          <p:cNvPr id="5" name="สี่เหลี่ยมผืนผ้า 4"/>
          <p:cNvSpPr/>
          <p:nvPr/>
        </p:nvSpPr>
        <p:spPr>
          <a:xfrm>
            <a:off x="2880713" y="3411993"/>
            <a:ext cx="3001143" cy="46166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th-TH" sz="24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ภาพเห็ด</a:t>
            </a:r>
            <a:r>
              <a:rPr lang="th-TH" sz="24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ปลวกข้าว</a:t>
            </a:r>
            <a:r>
              <a:rPr lang="th-TH" sz="2400" dirty="0" err="1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ดอที่ส</a:t>
            </a:r>
            <a:r>
              <a:rPr lang="th-TH" sz="24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วนปะอาว </a:t>
            </a:r>
          </a:p>
        </p:txBody>
      </p:sp>
    </p:spTree>
    <p:extLst>
      <p:ext uri="{BB962C8B-B14F-4D97-AF65-F5344CB8AC3E}">
        <p14:creationId xmlns:p14="http://schemas.microsoft.com/office/powerpoint/2010/main" val="337340334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539552" y="396735"/>
            <a:ext cx="7560840" cy="1400715"/>
          </a:xfrm>
        </p:spPr>
        <p:txBody>
          <a:bodyPr/>
          <a:lstStyle>
            <a:extLst/>
          </a:lstStyle>
          <a:p>
            <a:r>
              <a:rPr lang="th-TH" sz="2400" dirty="0" smtClean="0">
                <a:solidFill>
                  <a:schemeClr val="tx1"/>
                </a:solidFill>
              </a:rPr>
              <a:t> </a:t>
            </a:r>
            <a:r>
              <a:rPr lang="th-TH" sz="2800" b="1" dirty="0" smtClean="0">
                <a:solidFill>
                  <a:schemeClr val="tx1"/>
                </a:solidFill>
              </a:rPr>
              <a:t> 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827584" y="5373216"/>
            <a:ext cx="5328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endParaRPr lang="th-TH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755576" y="6292095"/>
            <a:ext cx="7575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 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:http://www.bedo.or.th/lcdb/biodiversity/view.aspx?id=11910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567630" y="264977"/>
            <a:ext cx="7763485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ปลวกฟาน</a:t>
            </a:r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    </a:t>
            </a:r>
            <a:r>
              <a:rPr lang="en-US" sz="2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Termitomyces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grobuslus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Heim et </a:t>
            </a:r>
            <a:r>
              <a:rPr lang="en-US" sz="2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Grooss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endParaRPr lang="th-TH" sz="20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                ดอก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สี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น้ำตาลแดง 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แกงอร่อยมาก ขาเห็ดจะหวาน เห็ดปลวกฟานหรือเห็ดโคนฟาน 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</a:p>
          <a:p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เดือนที่เกิด             </a:t>
            </a:r>
            <a:r>
              <a:rPr lang="th-TH" sz="20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ก.ย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–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ต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</a:t>
            </a:r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th-TH" sz="2000" dirty="0"/>
          </a:p>
        </p:txBody>
      </p:sp>
      <p:pic>
        <p:nvPicPr>
          <p:cNvPr id="10" name="รูปภาพ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2707" y="4026765"/>
            <a:ext cx="2523910" cy="1678132"/>
          </a:xfrm>
          <a:prstGeom prst="rect">
            <a:avLst/>
          </a:prstGeom>
        </p:spPr>
      </p:pic>
      <p:pic>
        <p:nvPicPr>
          <p:cNvPr id="12" name="รูปภาพ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15209" y="4023635"/>
            <a:ext cx="2505227" cy="1665709"/>
          </a:xfrm>
          <a:prstGeom prst="rect">
            <a:avLst/>
          </a:prstGeom>
        </p:spPr>
      </p:pic>
      <p:pic>
        <p:nvPicPr>
          <p:cNvPr id="15" name="รูปภาพ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946948"/>
            <a:ext cx="2232248" cy="1484207"/>
          </a:xfrm>
          <a:prstGeom prst="rect">
            <a:avLst/>
          </a:prstGeom>
        </p:spPr>
      </p:pic>
      <p:pic>
        <p:nvPicPr>
          <p:cNvPr id="19" name="รูปภาพ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1306" y="1887052"/>
            <a:ext cx="2469232" cy="1641777"/>
          </a:xfrm>
          <a:prstGeom prst="rect">
            <a:avLst/>
          </a:prstGeom>
        </p:spPr>
      </p:pic>
      <p:pic>
        <p:nvPicPr>
          <p:cNvPr id="20" name="รูปภาพ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823" y="1869504"/>
            <a:ext cx="2465195" cy="1639093"/>
          </a:xfrm>
          <a:prstGeom prst="rect">
            <a:avLst/>
          </a:prstGeom>
        </p:spPr>
      </p:pic>
      <p:pic>
        <p:nvPicPr>
          <p:cNvPr id="21" name="รูปภาพ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3821" y="4597134"/>
            <a:ext cx="2273015" cy="1511314"/>
          </a:xfrm>
          <a:prstGeom prst="rect">
            <a:avLst/>
          </a:prstGeom>
        </p:spPr>
      </p:pic>
      <p:pic>
        <p:nvPicPr>
          <p:cNvPr id="24" name="รูปภาพ 2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332" y="4597134"/>
            <a:ext cx="2274003" cy="1511969"/>
          </a:xfrm>
          <a:prstGeom prst="rect">
            <a:avLst/>
          </a:prstGeom>
        </p:spPr>
      </p:pic>
      <p:sp>
        <p:nvSpPr>
          <p:cNvPr id="5" name="สี่เหลี่ยมผืนผ้า 4"/>
          <p:cNvSpPr/>
          <p:nvPr/>
        </p:nvSpPr>
        <p:spPr>
          <a:xfrm>
            <a:off x="3975332" y="3603876"/>
            <a:ext cx="4480833" cy="76944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ภาพเห็ดปลวกฟานที่สวนปะอาว </a:t>
            </a:r>
          </a:p>
          <a:p>
            <a:pPr algn="ctr"/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เห็ดปลวกฟาน หรือปลวกแดง หรือปลวกไฟรสชาติหวานอร่อย</a:t>
            </a:r>
          </a:p>
        </p:txBody>
      </p:sp>
    </p:spTree>
    <p:extLst>
      <p:ext uri="{BB962C8B-B14F-4D97-AF65-F5344CB8AC3E}">
        <p14:creationId xmlns:p14="http://schemas.microsoft.com/office/powerpoint/2010/main" val="222611126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5817854" y="503286"/>
            <a:ext cx="2617108" cy="3966800"/>
          </a:xfrm>
        </p:spPr>
        <p:txBody>
          <a:bodyPr/>
          <a:lstStyle>
            <a:extLst/>
          </a:lstStyle>
          <a:p>
            <a:pPr algn="thaiDist"/>
            <a:r>
              <a:rPr lang="th-TH" sz="2400" dirty="0" smtClean="0">
                <a:solidFill>
                  <a:schemeClr val="tx1"/>
                </a:solidFill>
              </a:rPr>
              <a:t> </a:t>
            </a:r>
            <a:r>
              <a:rPr lang="th-TH" sz="1600" dirty="0" smtClean="0">
                <a:solidFill>
                  <a:srgbClr val="FF0000"/>
                </a:solidFill>
              </a:rPr>
              <a:t> </a:t>
            </a:r>
            <a:r>
              <a:rPr lang="th-TH" sz="22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เห็ดโคน</a:t>
            </a:r>
            <a:r>
              <a:rPr lang="th-TH" sz="2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พวกนี้มีขนาดเล็ก เส้นผ่านศูนย์กลางของหมวกประมาณ 2 ซ.ม. เริ่มจากการมีเส้นใยเห็ดเจริญเติบโตอยู่ในรังปลวก เมื่อถึงฤดูฝนปลวกจะขนชิ้นส่วนของสวนเห็ดขึ้นมาจากรัง แล้วเอามาวางไว้เหนือดิน ภายในเวลาเพียง 2 วัน จะเห็นดอกเห็ดโคนข้าวตอก ขนาดเล็กสีขาวขึ้นบนชิ้นส่วนของสวนเห็ดเต็มไปหมด         </a:t>
            </a:r>
            <a:endParaRPr lang="en-US" sz="22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827584" y="5373216"/>
            <a:ext cx="5328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endParaRPr lang="th-TH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755576" y="6292095"/>
            <a:ext cx="7575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 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:http://banhed432.blogspot.com/p/blog-page_3947.html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16494" y="2581167"/>
            <a:ext cx="2665756" cy="1772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62843" y="4425206"/>
            <a:ext cx="2604327" cy="173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17854" y="4425206"/>
            <a:ext cx="2617108" cy="1740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4826" y="2581167"/>
            <a:ext cx="2593747" cy="1723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5431" y="4457328"/>
            <a:ext cx="2592536" cy="1723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สี่เหลี่ยมผืนผ้า 11"/>
          <p:cNvSpPr/>
          <p:nvPr/>
        </p:nvSpPr>
        <p:spPr>
          <a:xfrm>
            <a:off x="567631" y="264977"/>
            <a:ext cx="521462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ปลวกไก่น้อย หรือ เห็ดข้าวตอก</a:t>
            </a:r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    </a:t>
            </a:r>
            <a:r>
              <a:rPr lang="en-US" sz="1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Termitomyces</a:t>
            </a:r>
            <a:r>
              <a:rPr lang="en-US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1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microcarpus</a:t>
            </a:r>
            <a:r>
              <a:rPr lang="en-US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(Berk.et </a:t>
            </a:r>
            <a:r>
              <a:rPr lang="en-US" sz="16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Broo</a:t>
            </a:r>
            <a:endParaRPr lang="en-US" sz="1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en-US" sz="1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me</a:t>
            </a:r>
            <a:r>
              <a:rPr lang="en-US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) Heim</a:t>
            </a:r>
            <a:r>
              <a:rPr lang="en-US" sz="1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endParaRPr lang="th-TH" sz="1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            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เป็นเห็ดปลวกที่มีขนาดเล็กสุด</a:t>
            </a: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th-TH" sz="2000" dirty="0"/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567630" y="2142414"/>
            <a:ext cx="3102131" cy="46166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th-TH" sz="24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ภาพเห็ด</a:t>
            </a:r>
            <a:r>
              <a:rPr lang="th-TH" sz="24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ปลวกไก่น้อยที่</a:t>
            </a:r>
            <a:r>
              <a:rPr lang="th-TH" sz="24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สวนปะอาว </a:t>
            </a:r>
          </a:p>
        </p:txBody>
      </p:sp>
    </p:spTree>
    <p:extLst>
      <p:ext uri="{BB962C8B-B14F-4D97-AF65-F5344CB8AC3E}">
        <p14:creationId xmlns:p14="http://schemas.microsoft.com/office/powerpoint/2010/main" val="207955664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827584" y="5373216"/>
            <a:ext cx="5328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endParaRPr lang="th-TH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755576" y="6292095"/>
            <a:ext cx="7575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 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:puechkaset.com ›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พืชผัก/สมุนไพร › เห็ดโคน/เห็ดปลวก และวิธีการเพาะเห็ดโคน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32128" y="2581580"/>
            <a:ext cx="2665756" cy="1771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62843" y="4425610"/>
            <a:ext cx="2604327" cy="1730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17854" y="4425612"/>
            <a:ext cx="2617108" cy="1739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4826" y="2581167"/>
            <a:ext cx="2593746" cy="1723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5431" y="4457730"/>
            <a:ext cx="2592536" cy="1722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สี่เหลี่ยมผืนผ้า 11"/>
          <p:cNvSpPr/>
          <p:nvPr/>
        </p:nvSpPr>
        <p:spPr>
          <a:xfrm>
            <a:off x="567631" y="264977"/>
            <a:ext cx="521462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ปลวกขาไก่ </a:t>
            </a:r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    </a:t>
            </a:r>
            <a:r>
              <a:rPr lang="en-US" sz="1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Termitomyces</a:t>
            </a:r>
            <a:r>
              <a:rPr lang="en-US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1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clypeatus</a:t>
            </a:r>
            <a:r>
              <a:rPr lang="en-US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Heim  </a:t>
            </a:r>
            <a:endParaRPr lang="th-TH" sz="1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             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ใหญ่กว่าเห็ด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ปลวกจิกขาวอวบเนื้อแน่น</a:t>
            </a:r>
            <a:endParaRPr lang="th-TH" sz="20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เดือนที่เกิด          </a:t>
            </a:r>
            <a:r>
              <a:rPr lang="th-TH" sz="20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มิ.ย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–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ก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 เป็นช่วงต้นฤดูฝน</a:t>
            </a:r>
          </a:p>
          <a:p>
            <a:r>
              <a:rPr lang="th-TH" sz="2000" dirty="0"/>
              <a:t> </a:t>
            </a:r>
            <a:r>
              <a:rPr lang="th-TH" sz="2000" dirty="0" smtClean="0"/>
              <a:t>                       </a:t>
            </a:r>
            <a:endParaRPr lang="th-TH" sz="2000" dirty="0"/>
          </a:p>
          <a:p>
            <a:endParaRPr lang="th-TH" sz="2000" dirty="0"/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567630" y="2142414"/>
            <a:ext cx="3004349" cy="46166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th-TH" sz="24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ภาพเห็ด</a:t>
            </a:r>
            <a:r>
              <a:rPr lang="th-TH" sz="24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ปลวกขาไก่ ที่</a:t>
            </a:r>
            <a:r>
              <a:rPr lang="th-TH" sz="24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สวนปะอาว 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82250" y="2603641"/>
            <a:ext cx="2665756" cy="1771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รูปภาพ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2907" y="264978"/>
            <a:ext cx="1458526" cy="2194650"/>
          </a:xfrm>
          <a:prstGeom prst="rect">
            <a:avLst/>
          </a:prstGeom>
        </p:spPr>
      </p:pic>
      <p:pic>
        <p:nvPicPr>
          <p:cNvPr id="17" name="รูปภาพ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270495"/>
            <a:ext cx="1454860" cy="2189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70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827584" y="5373216"/>
            <a:ext cx="5328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endParaRPr lang="th-TH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755576" y="6292095"/>
            <a:ext cx="7575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 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:puechkaset.com ›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พืชผัก/สมุนไพร › เห็ดโคน/เห็ดปลวก และวิธีการเพาะเห็ดโคน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79620" y="1563604"/>
            <a:ext cx="3351496" cy="2227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39188" y="3952603"/>
            <a:ext cx="3385105" cy="2249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สี่เหลี่ยมผืนผ้า 11"/>
          <p:cNvSpPr/>
          <p:nvPr/>
        </p:nvSpPr>
        <p:spPr>
          <a:xfrm>
            <a:off x="567631" y="264978"/>
            <a:ext cx="6452641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ปลวกจิกป่า</a:t>
            </a:r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    </a:t>
            </a:r>
            <a:r>
              <a:rPr lang="en-US" sz="1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Termitomyces</a:t>
            </a:r>
            <a:r>
              <a:rPr lang="en-US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1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clypeatus</a:t>
            </a:r>
            <a:r>
              <a:rPr lang="en-US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Heim  </a:t>
            </a:r>
            <a:endParaRPr lang="th-TH" sz="1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เดือน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ที่เกิด             </a:t>
            </a:r>
            <a:r>
              <a:rPr lang="th-TH" sz="20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มิ.ย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–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ก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 เป็นช่วงต้นฤดูฝน</a:t>
            </a:r>
          </a:p>
          <a:p>
            <a:r>
              <a:rPr lang="th-TH" sz="2000" dirty="0"/>
              <a:t> </a:t>
            </a:r>
            <a:r>
              <a:rPr lang="th-TH" sz="2000" dirty="0" smtClean="0"/>
              <a:t>                       </a:t>
            </a:r>
            <a:endParaRPr lang="th-TH" sz="2000" dirty="0"/>
          </a:p>
          <a:p>
            <a:endParaRPr lang="th-TH" sz="2000" dirty="0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576" y="3859264"/>
            <a:ext cx="1619165" cy="2436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74867" y="3895472"/>
            <a:ext cx="1574444" cy="2369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7624" y="1683872"/>
            <a:ext cx="3174487" cy="2109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342788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51520" y="4725144"/>
            <a:ext cx="8672946" cy="1980456"/>
          </a:xfrm>
        </p:spPr>
        <p:txBody>
          <a:bodyPr/>
          <a:lstStyle/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เห็ดปลวก หรือเห็ดโคน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ชื่อวิทยาศาสตร์: 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en-US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Termitomyces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sp.</a:t>
            </a:r>
            <a:endParaRPr lang="th-TH" sz="24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อื่นๆ: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เห็ดโคน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ใช้ประโยชน์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นำมารับประทานได้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รสชาติ อร่อยกว่าเห็ดอื่นๆ 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2484" y="188640"/>
            <a:ext cx="6606303" cy="4392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827584" y="5373216"/>
            <a:ext cx="5328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endParaRPr lang="th-TH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755576" y="6292095"/>
            <a:ext cx="7575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 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:puechkaset.com ›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พืชผัก/สมุนไพร › เห็ดโคน/เห็ดปลวก และวิธีการเพาะเห็ดโคน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49457" y="4069948"/>
            <a:ext cx="1401651" cy="2109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20543" y="2194056"/>
            <a:ext cx="2674629" cy="1777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สี่เหลี่ยมผืนผ้า 11"/>
          <p:cNvSpPr/>
          <p:nvPr/>
        </p:nvSpPr>
        <p:spPr>
          <a:xfrm>
            <a:off x="567631" y="264978"/>
            <a:ext cx="6452641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ปลวกจิกที่สวนปะอาว</a:t>
            </a:r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    </a:t>
            </a:r>
            <a:r>
              <a:rPr lang="en-US" sz="1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Termitomyces</a:t>
            </a:r>
            <a:r>
              <a:rPr lang="en-US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1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clypeatus</a:t>
            </a:r>
            <a:r>
              <a:rPr lang="en-US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Heim  </a:t>
            </a:r>
            <a:endParaRPr lang="th-TH" sz="1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เดือน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ที่เกิด         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พ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ย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–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ก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 เป็นช่วงต้นฤดูฝน</a:t>
            </a:r>
          </a:p>
          <a:p>
            <a:r>
              <a:rPr lang="th-TH" sz="2000" dirty="0"/>
              <a:t> </a:t>
            </a:r>
            <a:r>
              <a:rPr lang="th-TH" sz="2000" dirty="0" smtClean="0"/>
              <a:t>                       </a:t>
            </a:r>
            <a:endParaRPr lang="th-TH" sz="2000" dirty="0"/>
          </a:p>
          <a:p>
            <a:endParaRPr lang="th-TH" sz="2000" dirty="0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7956" y="4002510"/>
            <a:ext cx="1672883" cy="2172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1996422" y="4308952"/>
            <a:ext cx="2115337" cy="1586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3111" y="2192351"/>
            <a:ext cx="2610738" cy="1735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22153" y="4066290"/>
            <a:ext cx="1401651" cy="2109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20272" y="4069949"/>
            <a:ext cx="1401651" cy="2109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16732" y="2194057"/>
            <a:ext cx="2600690" cy="1728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95173" y="339509"/>
            <a:ext cx="2600688" cy="1728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512618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755576" y="404664"/>
            <a:ext cx="7416824" cy="2113334"/>
          </a:xfrm>
        </p:spPr>
        <p:txBody>
          <a:bodyPr/>
          <a:lstStyle>
            <a:extLst/>
          </a:lstStyle>
          <a:p>
            <a:r>
              <a:rPr lang="th-TH" sz="2400" dirty="0" smtClean="0">
                <a:solidFill>
                  <a:schemeClr val="tx1"/>
                </a:solidFill>
              </a:rPr>
              <a:t> </a:t>
            </a:r>
            <a:r>
              <a:rPr lang="th-TH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</a:t>
            </a:r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เห็ดโคน</a:t>
            </a:r>
          </a:p>
          <a:p>
            <a:pPr algn="thaiDist"/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รายงานทางการแพทย์ของ </a:t>
            </a:r>
            <a:r>
              <a:rPr lang="en-US" sz="2400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Appetorgbor</a:t>
            </a:r>
            <a:r>
              <a:rPr lang="en-US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และคณะ (2005)(2) กล่าวถึงสรรพคุณของเห็ดโคนสำหรับการรักษาโรคต่างๆ ได้แก่</a:t>
            </a:r>
          </a:p>
          <a:p>
            <a:pPr algn="thaiDist"/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– โรคความดันโลหิตต่ำ (</a:t>
            </a:r>
            <a:r>
              <a:rPr lang="en-US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Low pressure),</a:t>
            </a:r>
          </a:p>
          <a:p>
            <a:pPr algn="thaiDist"/>
            <a:r>
              <a:rPr lang="en-US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– </a:t>
            </a:r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โรครูมา</a:t>
            </a:r>
            <a:r>
              <a:rPr lang="th-TH" sz="2400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ตอยด์</a:t>
            </a:r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(</a:t>
            </a:r>
            <a:r>
              <a:rPr lang="en-US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Rheumatism),</a:t>
            </a:r>
          </a:p>
          <a:p>
            <a:pPr algn="thaiDist"/>
            <a:r>
              <a:rPr lang="en-US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– </a:t>
            </a:r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โรคขาดสารอาหารในเด็กที่เรียกว่า </a:t>
            </a:r>
            <a:r>
              <a:rPr lang="th-TH" sz="2400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ควา</a:t>
            </a:r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ชิวา</a:t>
            </a:r>
            <a:r>
              <a:rPr lang="th-TH" sz="2400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กอร์</a:t>
            </a:r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(</a:t>
            </a:r>
            <a:r>
              <a:rPr lang="en-US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Kwashiorkor)</a:t>
            </a:r>
          </a:p>
          <a:p>
            <a:pPr algn="thaiDist"/>
            <a:r>
              <a:rPr lang="en-US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– </a:t>
            </a:r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โรคอ้วน (</a:t>
            </a:r>
            <a:r>
              <a:rPr lang="en-US" sz="2400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Obesty</a:t>
            </a:r>
            <a:r>
              <a:rPr lang="en-US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)</a:t>
            </a:r>
          </a:p>
          <a:p>
            <a:pPr algn="thaiDist"/>
            <a:r>
              <a:rPr lang="en-US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– </a:t>
            </a:r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โรคท้องเสีย (</a:t>
            </a:r>
            <a:r>
              <a:rPr lang="en-US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Diarrhea) </a:t>
            </a:r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และอาการท้องผูก (</a:t>
            </a:r>
            <a:r>
              <a:rPr lang="en-US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Purgative)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827584" y="5373216"/>
            <a:ext cx="5328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endParaRPr lang="th-TH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755576" y="6292095"/>
            <a:ext cx="7575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 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:puechkaset.com ›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พืชผัก/สมุนไพร › เห็ดโคน/เห็ดปลวก และวิธีการเพาะเห็ดโคน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62843" y="4425206"/>
            <a:ext cx="2604326" cy="173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17854" y="4425206"/>
            <a:ext cx="2617108" cy="1740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5431" y="4457328"/>
            <a:ext cx="2592536" cy="1723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399009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ข้อความ 4"/>
          <p:cNvSpPr>
            <a:spLocks noGrp="1"/>
          </p:cNvSpPr>
          <p:nvPr>
            <p:ph type="body" sz="quarter" idx="14"/>
          </p:nvPr>
        </p:nvSpPr>
        <p:spPr>
          <a:xfrm>
            <a:off x="971600" y="764704"/>
            <a:ext cx="7416824" cy="4824536"/>
          </a:xfrm>
        </p:spPr>
        <p:txBody>
          <a:bodyPr>
            <a:normAutofit/>
          </a:bodyPr>
          <a:lstStyle/>
          <a:p>
            <a:pPr algn="thaiDist"/>
            <a:r>
              <a:rPr lang="th-TH" sz="3600" b="1" dirty="0" smtClean="0">
                <a:solidFill>
                  <a:srgbClr val="7030A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แหล่งค้นคว้าข้อมูล</a:t>
            </a:r>
          </a:p>
          <a:p>
            <a:pPr algn="thaiDist"/>
            <a:endParaRPr lang="th-TH" sz="3600" b="1" dirty="0" smtClean="0">
              <a:solidFill>
                <a:srgbClr val="7030A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b="1" dirty="0">
                <a:solidFill>
                  <a:srgbClr val="7030A0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http://puechkaset.com/%E0%B9%80%E0%B8%AB%E0%B9%87%E0%B8%94%E0%B9%82%E0%B8%84%E0%B8%99</a:t>
            </a:r>
            <a:r>
              <a:rPr lang="en-US" b="1" dirty="0" smtClean="0">
                <a:solidFill>
                  <a:srgbClr val="7030A0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/</a:t>
            </a:r>
            <a:endParaRPr lang="en-US" b="1" dirty="0" smtClean="0">
              <a:solidFill>
                <a:srgbClr val="7030A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endParaRPr lang="en-US" b="1" dirty="0" smtClean="0">
              <a:solidFill>
                <a:srgbClr val="7030A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b="1" dirty="0">
                <a:solidFill>
                  <a:srgbClr val="7030A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http://www.bedo.or.th/lcdb/biodiversity/view3.aspx?id=8402</a:t>
            </a:r>
          </a:p>
          <a:p>
            <a:pPr algn="thaiDist"/>
            <a:r>
              <a:rPr lang="en-US" b="1" dirty="0">
                <a:solidFill>
                  <a:srgbClr val="7030A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http://www.bedo.or.th/lcdb/biodiversity/view.aspx?id=11910</a:t>
            </a:r>
            <a:endParaRPr lang="th-TH" b="1" dirty="0" smtClean="0">
              <a:solidFill>
                <a:srgbClr val="7030A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sz="2800" b="1" dirty="0" smtClean="0">
                <a:solidFill>
                  <a:srgbClr val="7030A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ลุงหนวดจากกลุ่มเพาะเลี้ยงเห็ดปลวก</a:t>
            </a:r>
          </a:p>
          <a:p>
            <a:pPr algn="thaiDist"/>
            <a:endParaRPr lang="en-US" sz="2800" dirty="0" smtClean="0"/>
          </a:p>
          <a:p>
            <a:pPr algn="thaiDist"/>
            <a:endParaRPr lang="th-TH" sz="2800" dirty="0" smtClean="0"/>
          </a:p>
          <a:p>
            <a:pPr algn="thaiDist"/>
            <a:endParaRPr lang="th-TH" sz="3000" dirty="0"/>
          </a:p>
        </p:txBody>
      </p:sp>
    </p:spTree>
    <p:extLst>
      <p:ext uri="{BB962C8B-B14F-4D97-AF65-F5344CB8AC3E}">
        <p14:creationId xmlns:p14="http://schemas.microsoft.com/office/powerpoint/2010/main" val="86030182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4074" y="724590"/>
            <a:ext cx="8146727" cy="5414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7544" y="980728"/>
            <a:ext cx="792088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96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ชนิดเห็ดปลวก </a:t>
            </a:r>
          </a:p>
          <a:p>
            <a:pPr algn="ctr"/>
            <a:endParaRPr lang="th-TH" sz="9600" dirty="0" smtClean="0">
              <a:solidFill>
                <a:schemeClr val="bg1"/>
              </a:solidFill>
            </a:endParaRPr>
          </a:p>
          <a:p>
            <a:pPr algn="ctr"/>
            <a:r>
              <a:rPr lang="th-TH" sz="60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ประเทศไทยมีรายงานการพบเห็ดโคนทั้งหมด 17 ชนิด</a:t>
            </a:r>
            <a:r>
              <a:rPr lang="th-TH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1538039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8877" y="602923"/>
            <a:ext cx="7932620" cy="5274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55576" y="476672"/>
            <a:ext cx="75968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ขอบคุณคะ</a:t>
            </a:r>
          </a:p>
          <a:p>
            <a:pPr algn="ctr"/>
            <a:r>
              <a:rPr lang="th-TH" sz="72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ไว้ติดตามชมชุดต่อไป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90251765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548565" y="367744"/>
            <a:ext cx="3159339" cy="5797560"/>
          </a:xfrm>
        </p:spPr>
        <p:txBody>
          <a:bodyPr/>
          <a:lstStyle>
            <a:extLst/>
          </a:lstStyle>
          <a:p>
            <a:r>
              <a:rPr lang="th-TH" dirty="0" smtClean="0">
                <a:solidFill>
                  <a:schemeClr val="tx1"/>
                </a:solidFill>
              </a:rPr>
              <a:t> </a:t>
            </a:r>
            <a:r>
              <a:rPr lang="th-TH" sz="4000" dirty="0">
                <a:solidFill>
                  <a:schemeClr val="tx1"/>
                </a:solidFill>
              </a:rPr>
              <a:t> </a:t>
            </a:r>
            <a:r>
              <a:rPr lang="th-TH" sz="3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ลักษณะทั่วไปของเห็ดโคน</a:t>
            </a:r>
          </a:p>
          <a:p>
            <a:pPr algn="thaiDist"/>
            <a:r>
              <a:rPr lang="th-TH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ลักษณะโดยทั่วไป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ของเห็ดโคนจะมีหมวกดอกมีรูปทรงกระทะคว่ำ หรือ คล้ายร่ม มีขนาดเส้นผ่านศูนย์กลางตั้งแต่ 2-30 เซนติเมตร ขึ้นกับความสมบูรณ์ของดอกเห็ด สีของหมวกดอกมีตั้งแต่สีน้ำตาลปนดำ สีน้ำตาลปนแดง หรือสีน้ำตาล ส่วนปลายยอดของหมวก</a:t>
            </a:r>
          </a:p>
          <a:p>
            <a:pPr algn="thaiDist"/>
            <a:r>
              <a:rPr lang="th-TH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ดอก</a:t>
            </a:r>
            <a:r>
              <a:rPr lang="th-TH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มีลักษณะหลายแบบ 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มีทั้งแบบปลายแหลม และปลายมน แต่ส่วนใหญ่ในไทยมักพบแบบปลายแหลม เพราะเหมาะสำหรับการแทงโผล่ขึ้นมาเหนือดิน ผิวดอกเห็ดอาจเรียบหรือมีรอยย่น เนื้อเยื่อดอกภายในมีสีขาว ครีบดอกใต้หมวกมีลักษณะเป็นแผ่นบางสีขาวทำหน้าที่สร้างสปอร์ และเมื่อดอกบานเต็มที่ หมวกเห็ดด้านบนจะมีรอยแตกยาวเข้าถึงกลางดอก </a:t>
            </a:r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827584" y="5373216"/>
            <a:ext cx="5328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endParaRPr lang="th-TH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755576" y="6292095"/>
            <a:ext cx="7575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 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:puechkaset.com ›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พืชผัก/สมุนไพร › เห็ดโคน/เห็ดปลวก และวิธีการเพาะเห็ดโคน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37469" y="764812"/>
            <a:ext cx="2300132" cy="1526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4859" y="771674"/>
            <a:ext cx="2284986" cy="1519272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45818" y="2482392"/>
            <a:ext cx="2295304" cy="1526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รูปภาพ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0874" y="2482394"/>
            <a:ext cx="2295302" cy="1526132"/>
          </a:xfrm>
          <a:prstGeom prst="rect">
            <a:avLst/>
          </a:prstGeom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38853" y="4216090"/>
            <a:ext cx="2109233" cy="158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รูปภาพ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059" y="4216089"/>
            <a:ext cx="2379215" cy="158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50577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539553" y="396735"/>
            <a:ext cx="7848871" cy="1376081"/>
          </a:xfrm>
        </p:spPr>
        <p:txBody>
          <a:bodyPr/>
          <a:lstStyle>
            <a:extLst/>
          </a:lstStyle>
          <a:p>
            <a:r>
              <a:rPr lang="th-TH" sz="2400" dirty="0" smtClean="0">
                <a:solidFill>
                  <a:schemeClr val="tx1"/>
                </a:solidFill>
              </a:rPr>
              <a:t> </a:t>
            </a:r>
            <a:r>
              <a:rPr lang="th-TH" sz="28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รูปร่าง</a:t>
            </a:r>
            <a:r>
              <a:rPr lang="th-TH" sz="28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ลักษณะของ</a:t>
            </a:r>
            <a:r>
              <a:rPr lang="th-TH" sz="28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เห็ดโคน</a:t>
            </a:r>
          </a:p>
          <a:p>
            <a:pPr algn="thaiDist"/>
            <a:r>
              <a:rPr lang="th-TH" sz="18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    </a:t>
            </a:r>
            <a:r>
              <a:rPr lang="th-TH" sz="24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หมวกเห็ดโคน  </a:t>
            </a:r>
            <a:r>
              <a:rPr lang="th-TH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</a:t>
            </a:r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ยังอ่อนมีรูปร่างแบบ</a:t>
            </a:r>
            <a:r>
              <a:rPr lang="th-TH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กรวย</a:t>
            </a:r>
            <a:r>
              <a:rPr lang="th-TH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คว่ำ หรือ ชาม</a:t>
            </a:r>
            <a:r>
              <a:rPr lang="th-TH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คว่ำที่</a:t>
            </a:r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มียอดนูนทู่หรือแหลม ซึ่งอาจเห็นได้อย่างเด่นชัดหรือไม่เด่นชัดก็ได้ </a:t>
            </a:r>
            <a:r>
              <a:rPr lang="th-TH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2400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827584" y="5373216"/>
            <a:ext cx="5328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endParaRPr lang="th-TH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755576" y="6292095"/>
            <a:ext cx="7575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 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:http://banhed432.blogspot.com/p/blog-page_3947.html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383847" y="2189695"/>
            <a:ext cx="2058277" cy="1368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2035204" y="2189695"/>
            <a:ext cx="2058276" cy="1368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48609" y="4200315"/>
            <a:ext cx="1339539" cy="1786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3646860" y="2175550"/>
            <a:ext cx="2100826" cy="139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459729" y="4393320"/>
            <a:ext cx="1871456" cy="1403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2014168" y="4466103"/>
            <a:ext cx="1830550" cy="1217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5226296" y="2154275"/>
            <a:ext cx="2100824" cy="139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6759186" y="2141735"/>
            <a:ext cx="2100824" cy="139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07841" y="4628599"/>
            <a:ext cx="1800170" cy="1350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4994393" y="4425994"/>
            <a:ext cx="1805429" cy="1354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039747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755576" y="391191"/>
            <a:ext cx="7575540" cy="3253833"/>
          </a:xfrm>
        </p:spPr>
        <p:txBody>
          <a:bodyPr/>
          <a:lstStyle>
            <a:extLst/>
          </a:lstStyle>
          <a:p>
            <a:r>
              <a:rPr lang="th-TH" dirty="0" smtClean="0">
                <a:solidFill>
                  <a:schemeClr val="tx1"/>
                </a:solidFill>
              </a:rPr>
              <a:t> </a:t>
            </a:r>
            <a:r>
              <a:rPr lang="th-TH" sz="4000" dirty="0">
                <a:solidFill>
                  <a:schemeClr val="tx1"/>
                </a:solidFill>
              </a:rPr>
              <a:t> </a:t>
            </a:r>
            <a:r>
              <a:rPr lang="th-TH" sz="28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ชนิด และการแพร่กระจายของเห็ดโคน</a:t>
            </a:r>
          </a:p>
          <a:p>
            <a:pPr algn="thaiDist"/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เห็ดโคนในเขตร้อนและเขตอบอุ่นใน แอฟริกากลาง </a:t>
            </a:r>
            <a:r>
              <a:rPr lang="th-TH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แอฟ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ริกาตะวันออก และเอเชียตะวันออกเฉียงใต้ พบว่าทั่วโลกมีเห็ดโคนประมาณ 30 ชนิด ส่วนในประเทศไทยอาจพบได้มากกว่า 16 ชนิด แต่ในรายงานส่วนมากจะกล่าวถึงเพียง 4 ชนิด </a:t>
            </a:r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ได้แก่</a:t>
            </a:r>
          </a:p>
          <a:p>
            <a:pPr algn="thaiDist"/>
            <a:endParaRPr lang="th-TH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1. </a:t>
            </a:r>
            <a:r>
              <a:rPr lang="en-US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Termitomyces</a:t>
            </a:r>
            <a:r>
              <a:rPr lang="en-US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clypeatus</a:t>
            </a:r>
            <a:r>
              <a:rPr lang="en-US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Heim 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เป็นเห็ดโคนที่พบได้ในทุกภาคของไทย ซึ่งจะขึ้นบริเวณจอมปลวกเป็นกลุ่มใหญ่</a:t>
            </a:r>
          </a:p>
          <a:p>
            <a:pPr algn="thaiDist"/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827584" y="5373216"/>
            <a:ext cx="5328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endParaRPr lang="th-TH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755576" y="6292095"/>
            <a:ext cx="7575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 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:puechkaset.com ›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พืชผัก/สมุนไพร › เห็ดโคน/เห็ดปลวก และวิธีการเพาะเห็ดโคน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50087" y="3528950"/>
            <a:ext cx="3781029" cy="2508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528950"/>
            <a:ext cx="3731069" cy="2480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9503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755576" y="391191"/>
            <a:ext cx="7575540" cy="3253833"/>
          </a:xfrm>
        </p:spPr>
        <p:txBody>
          <a:bodyPr/>
          <a:lstStyle>
            <a:extLst/>
          </a:lstStyle>
          <a:p>
            <a:r>
              <a:rPr lang="th-TH" dirty="0" smtClean="0">
                <a:solidFill>
                  <a:schemeClr val="tx1"/>
                </a:solidFill>
              </a:rPr>
              <a:t> </a:t>
            </a:r>
            <a:r>
              <a:rPr lang="th-TH" sz="4000" dirty="0">
                <a:solidFill>
                  <a:schemeClr val="tx1"/>
                </a:solidFill>
              </a:rPr>
              <a:t> </a:t>
            </a:r>
            <a:r>
              <a:rPr lang="th-TH" sz="28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ชนิดของ</a:t>
            </a:r>
            <a:r>
              <a:rPr lang="th-TH" sz="28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เห็ดโคน</a:t>
            </a:r>
          </a:p>
          <a:p>
            <a:pPr algn="thaiDist"/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2. </a:t>
            </a:r>
            <a:r>
              <a:rPr lang="en-US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Termitomyces</a:t>
            </a:r>
            <a:r>
              <a:rPr lang="en-US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globulus</a:t>
            </a:r>
            <a:r>
              <a:rPr lang="en-US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Heim et </a:t>
            </a:r>
            <a:r>
              <a:rPr lang="en-US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Gooss</a:t>
            </a:r>
            <a:r>
              <a:rPr lang="en-US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เป็นเห็ดโคนที่พบได้ในทุกภาคของไทย ซึ่งจะขึ้นบริเวณจอมปลวกเป็นดอก</a:t>
            </a:r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เดี่ยว</a:t>
            </a:r>
          </a:p>
          <a:p>
            <a:pPr algn="thaiDist"/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3. </a:t>
            </a:r>
            <a:r>
              <a:rPr lang="en-US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Termitomyces</a:t>
            </a:r>
            <a:r>
              <a:rPr lang="en-US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fuliginosus</a:t>
            </a:r>
            <a:r>
              <a:rPr lang="en-US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Heim 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เป็นเห็ดโคนที่พบในจังหวัดกาญจนบุรี ชาวบ้านเรียก เห็ดโคนข้าวตอก มีก้านดอกแทงออกมาจากโพรงปลวก (สวนเห็ดรา) จนโผล่เหนือผิวดิน ดอกเห็ดเมื่อบานเต็มที่มีขนาดประมาณ 5-20 ซม. มีขนาดก้านดอกประมาณ 1-2 ซม. ยาวประมาณ 5-30 ซม. หมวกเห็ดมีลักษณะแหลม มีสีน้ำตาลปนดำ</a:t>
            </a:r>
          </a:p>
          <a:p>
            <a:pPr algn="thaiDist"/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827584" y="5373216"/>
            <a:ext cx="5328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endParaRPr lang="th-TH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755576" y="6292095"/>
            <a:ext cx="7575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 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:puechkaset.com ›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พืชผัก/สมุนไพร › เห็ดโคน/เห็ดปลวก และวิธีการเพาะเห็ดโคน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9592" y="3573016"/>
            <a:ext cx="1656184" cy="2492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3346" y="3573018"/>
            <a:ext cx="1860840" cy="2481121"/>
          </a:xfrm>
          <a:prstGeom prst="rect">
            <a:avLst/>
          </a:prstGeom>
        </p:spPr>
      </p:pic>
      <p:pic>
        <p:nvPicPr>
          <p:cNvPr id="9" name="รูปภาพ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3" y="3573016"/>
            <a:ext cx="1853903" cy="2471870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2300191" y="3988738"/>
            <a:ext cx="2481120" cy="1649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071701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690918" y="435257"/>
            <a:ext cx="7704856" cy="3253833"/>
          </a:xfrm>
        </p:spPr>
        <p:txBody>
          <a:bodyPr/>
          <a:lstStyle>
            <a:extLst/>
          </a:lstStyle>
          <a:p>
            <a:r>
              <a:rPr lang="th-TH" dirty="0" smtClean="0">
                <a:solidFill>
                  <a:schemeClr val="tx1"/>
                </a:solidFill>
              </a:rPr>
              <a:t> </a:t>
            </a:r>
            <a:r>
              <a:rPr lang="th-TH" sz="4000" dirty="0">
                <a:solidFill>
                  <a:schemeClr val="tx1"/>
                </a:solidFill>
              </a:rPr>
              <a:t> </a:t>
            </a:r>
            <a:r>
              <a:rPr lang="th-TH" sz="28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ชนิด และการแพร่กระจายของเห็ดโคน</a:t>
            </a:r>
          </a:p>
          <a:p>
            <a:pPr algn="thaiDist"/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4</a:t>
            </a:r>
            <a:r>
              <a:rPr lang="en-US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. </a:t>
            </a:r>
            <a:r>
              <a:rPr lang="en-US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Termitomyces</a:t>
            </a:r>
            <a:r>
              <a:rPr lang="en-US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mammiformis</a:t>
            </a:r>
            <a:r>
              <a:rPr lang="en-US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Heim 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เป็นเห็ดโคนที่ขึ้นบนจอมปลวก และรอบๆจอมปลวก</a:t>
            </a:r>
            <a:endParaRPr lang="th-TH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827584" y="5373216"/>
            <a:ext cx="5328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endParaRPr lang="th-TH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755576" y="6292095"/>
            <a:ext cx="7575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 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:puechkaset.com ›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พืชผัก/สมุนไพร › เห็ดโคน/เห็ดปลวก และวิธีการเพาะเห็ดโคน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28309" y="3958015"/>
            <a:ext cx="3405865" cy="226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94" y="3939750"/>
            <a:ext cx="3010726" cy="2258044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36559" y="1575057"/>
            <a:ext cx="3413029" cy="226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รูปภาพ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026" y="1556792"/>
            <a:ext cx="3010726" cy="2258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7023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737030" y="260648"/>
            <a:ext cx="7363362" cy="5481900"/>
          </a:xfrm>
        </p:spPr>
        <p:txBody>
          <a:bodyPr/>
          <a:lstStyle>
            <a:extLst/>
          </a:lstStyle>
          <a:p>
            <a:r>
              <a:rPr lang="th-TH" dirty="0" smtClean="0">
                <a:solidFill>
                  <a:schemeClr val="tx1"/>
                </a:solidFill>
              </a:rPr>
              <a:t> </a:t>
            </a:r>
            <a:r>
              <a:rPr lang="th-TH" sz="4000" dirty="0">
                <a:solidFill>
                  <a:schemeClr val="tx1"/>
                </a:solidFill>
              </a:rPr>
              <a:t> </a:t>
            </a:r>
            <a:r>
              <a:rPr lang="th-TH" sz="2800" b="1" dirty="0" smtClean="0">
                <a:solidFill>
                  <a:schemeClr val="tx1"/>
                </a:solidFill>
              </a:rPr>
              <a:t> </a:t>
            </a:r>
            <a:r>
              <a:rPr lang="th-TH" sz="28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28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เห็ดโคนตามภาษาท้องถิ่น มีประมาณ 7 ชื่อ คือ</a:t>
            </a:r>
          </a:p>
          <a:p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1. เห็ดปลวกปี เป็นเห็ดโคนที่เป็นรุ่นแรกของปี ขึ้นในช่วงต้นฤดูฝน เดือนมิถุนายน</a:t>
            </a:r>
          </a:p>
          <a:p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2. เห็ดโคนขาไก่ มีลักษณะก้านดอกเห็ดพองออกมาคล้ายกับน่องไก่ ซึ่งเป็นที่มาของชื่อ รวมถึงชื่อพ้อง เห็ดโคนใหญ่</a:t>
            </a:r>
          </a:p>
          <a:p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3. เห็ดโคนใหญ่ เป็นชื่อพ้องของเห็ดโคนขาไก่</a:t>
            </a:r>
          </a:p>
          <a:p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4. เห็ดโคนข้าวตอก เห็ดนี้ภาคอีสาน เรียกว่า เห็ดปลวกจิก</a:t>
            </a:r>
          </a:p>
          <a:p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5. เห็ดปลวกไฟ มีลักษณะเฉพาะที่หมวกเห็ดมีสีแดงอิฐ ส่วนก้านดอกมีสีขาวนวล พบมากในภาคกลาง และภาคอีสาน</a:t>
            </a:r>
          </a:p>
          <a:p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6. เห็ดปลวกน้ำท่วม เป็นเห็ดที่ขึ้นราวประมาณเดือนกันยายน-ตุลาคม ซึ่งเป็นช่วงน้ำหลากหรือมีน้ำท่วม</a:t>
            </a:r>
          </a:p>
          <a:p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7. เห็ดโคนไก่น้อย ที่แบ่งได้เป็น 2 ชนิด เป็นเห็ดปลวกที่มีขนาดเล็กสุด ดอกเห็ด และก้านเห็ดมีสีขาว สูงประมาณ 2-4 เซนติเมตร ขึ้นตามผิวดินที่มีปลวกอยู่ด้านล่าง มีลักษณะขึ้นเป็นกระจุกเป็นกลุ่มใหญ่</a:t>
            </a:r>
          </a:p>
          <a:p>
            <a:endParaRPr lang="th-TH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ทั้งนี้ ทั้ง 7 ชื่อ มีชื่อวิทยาศาสตร์เดียวกัน คือ </a:t>
            </a:r>
            <a:r>
              <a:rPr lang="en-US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Termitomyces</a:t>
            </a:r>
            <a:r>
              <a:rPr lang="en-US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fuliginosus</a:t>
            </a:r>
            <a:r>
              <a:rPr lang="en-US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และเรียกเป็นชื่อท้องถิ่นเดียว คือ เห็ดโคนข้าวตอก โดยเห็ดโคนชนิดนี้มีลักษณะก้านดอกที่ยาวมาก ก้านดอกแทงออกมาตั้งแต่ส่วนของรังปลวก และค่อยโผล่ขึ้นผิวดิน</a:t>
            </a:r>
            <a:endParaRPr lang="th-TH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827584" y="5373216"/>
            <a:ext cx="5328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endParaRPr lang="th-TH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755576" y="6292095"/>
            <a:ext cx="7575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 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:puechkaset.com ›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พืชผัก/สมุนไพร › เห็ดโคน/เห็ดปลวก และวิธีการเพาะเห็ดโคน</a:t>
            </a:r>
          </a:p>
        </p:txBody>
      </p:sp>
    </p:spTree>
    <p:extLst>
      <p:ext uri="{BB962C8B-B14F-4D97-AF65-F5344CB8AC3E}">
        <p14:creationId xmlns:p14="http://schemas.microsoft.com/office/powerpoint/2010/main" val="122903786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683568" y="332656"/>
            <a:ext cx="7647548" cy="3137759"/>
          </a:xfrm>
        </p:spPr>
        <p:txBody>
          <a:bodyPr/>
          <a:lstStyle>
            <a:extLst/>
          </a:lstStyle>
          <a:p>
            <a:r>
              <a:rPr lang="th-TH" dirty="0" smtClean="0">
                <a:solidFill>
                  <a:schemeClr val="tx1"/>
                </a:solidFill>
              </a:rPr>
              <a:t> </a:t>
            </a:r>
            <a:r>
              <a:rPr lang="th-TH" sz="4000" dirty="0">
                <a:solidFill>
                  <a:schemeClr val="tx1"/>
                </a:solidFill>
              </a:rPr>
              <a:t> </a:t>
            </a:r>
            <a:r>
              <a:rPr lang="th-TH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การแบ่งชนิดของเห็ดโคนยังสามารถจำแนกตามลักษณะดินของแหล่ง</a:t>
            </a:r>
            <a:r>
              <a:rPr lang="th-TH" sz="24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เกิด</a:t>
            </a:r>
          </a:p>
          <a:p>
            <a:pPr algn="thaiDist"/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ได้แก่</a:t>
            </a:r>
            <a:endParaRPr lang="th-TH" sz="24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1. เห็ดโคนจอมปลวกสูง เป็นเห็ดโคนที่ขึ้นตามฐานหรือบนยอดจอมปลวกที่สร้างรังเป็นกองสูงขึ้นเหนือผิวดิน เช่น เห็ดโคนขาไก่ และเห็ดปลวกน้ำท่วม</a:t>
            </a:r>
          </a:p>
          <a:p>
            <a:pPr algn="thaiDist"/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2. เห็ดโคนจอมปลวกใต้ดิน เป็นเห็ดโคนที่ขึ้นบริเวณดินทั่วไปที่ด้านล่างมีรังปลวกใต้ดิน เช่น เห็ดโคนข้าวตอก เห็ดโคนไก่น้อย เห็ดปลวกปี และเห็ดปลวกไฟ</a:t>
            </a:r>
          </a:p>
          <a:p>
            <a:pPr algn="thaiDist"/>
            <a:r>
              <a:rPr lang="th-TH" sz="2400" b="1" u="sng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</a:t>
            </a:r>
            <a:r>
              <a:rPr lang="th-TH" sz="2400" b="1" u="sng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แพร่กระจาย</a:t>
            </a:r>
          </a:p>
          <a:p>
            <a:pPr algn="thaiDist"/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แหล่งที่พบเห็ดโคนมากในประเทศไทย ได้แก่ จังหวัดราชบุรี กาญจนบุรี นครราชสีมา และบุรีรัมย์ แต่พบมากที่สุดจะอยู่ในจังหวัดกาญจนบุรี และพบได้ในทุกจังหวัดของประเทศ ซึ่งจะออกในช่วงฤดูฝนตั้งแต่ปลายเดือนมิถุนายน-ตุลาคม และบางพื้นที่อาจออกจนถึงเดือนพฤศจิกายน โดยเฉพาะในปีที่มีฤดูฝนยาว เห็ดโคนในจังหวัดทางภาคเหนือ อาจออกดอกติดต่อกันถึงเดือนธันวาคม ส่วนทางภาคใต้ เห็ดโคนสามารถเกิดได้ถึง 2 ครั้งในหนึ่งปี ตามฤดูฝนของมรสุมตะวันตกเฉียงใต้ และตะวันออกเฉียงเหนือ</a:t>
            </a:r>
            <a:endParaRPr lang="th-TH" sz="2400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827584" y="5373216"/>
            <a:ext cx="5328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endParaRPr lang="th-TH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755576" y="6292095"/>
            <a:ext cx="7575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 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:puechkaset.com › 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พืชผัก/สมุนไพร › เห็ดโคน/เห็ดปลวก และวิธีการเพาะเห็ดโคน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1775652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อัลบั้มรูปแบบร่วมสมัย">
  <a:themeElements>
    <a:clrScheme name="ทางเดิน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ContemporaryPhotoAlbum</Template>
  <TotalTime>0</TotalTime>
  <Words>1675</Words>
  <Application>Microsoft Office PowerPoint</Application>
  <PresentationFormat>นำเสนอทางหน้าจอ (4:3)</PresentationFormat>
  <Paragraphs>184</Paragraphs>
  <Slides>24</Slides>
  <Notes>20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6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24</vt:i4>
      </vt:variant>
    </vt:vector>
  </HeadingPairs>
  <TitlesOfParts>
    <vt:vector size="31" baseType="lpstr">
      <vt:lpstr>Arial</vt:lpstr>
      <vt:lpstr>Angsana New</vt:lpstr>
      <vt:lpstr>TH Sarabun New</vt:lpstr>
      <vt:lpstr>Cordia New</vt:lpstr>
      <vt:lpstr>Calibri</vt:lpstr>
      <vt:lpstr>Dotum</vt:lpstr>
      <vt:lpstr>อัลบั้มรูปแบบร่วมสมัย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กัลยา กาญจนรุ่ง</dc:creator>
  <cp:lastModifiedBy/>
  <cp:revision>1</cp:revision>
  <dcterms:created xsi:type="dcterms:W3CDTF">2017-07-27T06:10:19Z</dcterms:created>
  <dcterms:modified xsi:type="dcterms:W3CDTF">2017-12-16T11:58:35Z</dcterms:modified>
  <dc:title>ชนิดเห็ดปลวก</dc:title>
</cp:coreProperties>
</file>