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72" r:id="rId2"/>
    <p:sldId id="266" r:id="rId3"/>
    <p:sldId id="268" r:id="rId4"/>
    <p:sldId id="281" r:id="rId5"/>
    <p:sldId id="270" r:id="rId6"/>
    <p:sldId id="288" r:id="rId7"/>
    <p:sldId id="280" r:id="rId8"/>
    <p:sldId id="289" r:id="rId9"/>
    <p:sldId id="285" r:id="rId10"/>
    <p:sldId id="283" r:id="rId11"/>
    <p:sldId id="293" r:id="rId12"/>
    <p:sldId id="284" r:id="rId13"/>
    <p:sldId id="279" r:id="rId14"/>
    <p:sldId id="287" r:id="rId15"/>
    <p:sldId id="290" r:id="rId16"/>
    <p:sldId id="292" r:id="rId17"/>
    <p:sldId id="291" r:id="rId18"/>
    <p:sldId id="295" r:id="rId19"/>
    <p:sldId id="294" r:id="rId20"/>
    <p:sldId id="269" r:id="rId21"/>
    <p:sldId id="278" r:id="rId22"/>
    <p:sldId id="282" r:id="rId23"/>
    <p:sldId id="273" r:id="rId24"/>
    <p:sldId id="274" r:id="rId25"/>
    <p:sldId id="275" r:id="rId26"/>
  </p:sldIdLst>
  <p:sldSz cx="9144000" cy="6858000" type="screen4x3"/>
  <p:notesSz cx="6858000" cy="9144000"/>
  <p:embeddedFontLst>
    <p:embeddedFont>
      <p:font typeface="Angsana New" panose="02020603050405020304" pitchFamily="18" charset="-34"/>
      <p:regular r:id="rId29"/>
      <p:bold r:id="rId30"/>
      <p:italic r:id="rId31"/>
      <p:boldItalic r:id="rId32"/>
    </p:embeddedFont>
    <p:embeddedFont>
      <p:font typeface="TH Sarabun New" panose="020B0500040200020003" pitchFamily="34" charset="-34"/>
      <p:regular r:id="rId33"/>
      <p:bold r:id="rId34"/>
      <p:italic r:id="rId35"/>
      <p:boldItalic r:id="rId36"/>
    </p:embeddedFont>
    <p:embeddedFont>
      <p:font typeface="Cordia New" panose="020B0304020202020204" pitchFamily="34" charset="-34"/>
      <p:regular r:id="rId37"/>
      <p:bold r:id="rId38"/>
      <p:italic r:id="rId39"/>
      <p:boldItalic r:id="rId40"/>
    </p:embeddedFont>
    <p:embeddedFont>
      <p:font typeface="Calibri" panose="020F0502020204030204" pitchFamily="34" charset="0"/>
      <p:regular r:id="rId41"/>
      <p:bold r:id="rId42"/>
      <p:italic r:id="rId43"/>
      <p:boldItalic r:id="rId44"/>
    </p:embeddedFont>
    <p:embeddedFont>
      <p:font typeface="Dotum" panose="020B0600000101010101" pitchFamily="34" charset="-127"/>
      <p:regular r:id="rId45"/>
    </p:embeddedFont>
  </p:embeddedFontLst>
  <p:defaultTextStyle>
    <a:lvl1pPr marL="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521" autoAdjust="0"/>
    <p:restoredTop sz="94660"/>
  </p:normalViewPr>
  <p:slideViewPr>
    <p:cSldViewPr>
      <p:cViewPr>
        <p:scale>
          <a:sx n="81" d="100"/>
          <a:sy n="81" d="100"/>
        </p:scale>
        <p:origin x="-1098" y="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font" Target="fonts/font14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font" Target="fonts/font15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6E7D018D-748F-47BF-843A-40349A141CAC}" type="datetimeFigureOut">
              <a:rPr lang="th-TH" smtClean="0"/>
              <a:pPr/>
              <a:t>16/12/60</a:t>
            </a:fld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04AC5213-BACC-41AB-9B61-B40CF6C5296E}" type="slidenum">
              <a:rPr lang="th-TH" smtClean="0"/>
              <a:pPr/>
              <a:t>‹#›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874147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th-TH" sz="1200"/>
            </a:lvl1pPr>
            <a:extLst/>
          </a:lstStyle>
          <a:p>
            <a:fld id="{23E9B8FB-2ABD-42C9-A6DA-A6789EAF441D}" type="datetimeFigureOut">
              <a:pPr/>
              <a:t>16/12/60</a:t>
            </a:fld>
            <a:endParaRPr lang="th-TH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th-TH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th-TH"/>
              <a:t>คลิกเพื่อแก้ไขลักษณะข้อความต้นแบบ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th-TH" sz="1200"/>
            </a:lvl1pPr>
            <a:extLst/>
          </a:lstStyle>
          <a:p>
            <a:endParaRPr lang="th-TH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th-TH" sz="1200"/>
            </a:lvl1pPr>
            <a:extLst/>
          </a:lstStyle>
          <a:p>
            <a:fld id="{BE2A7042-DEED-4AA1-9E89-4A16B2572577}" type="slidenum"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76079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th-TH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2A7042-DEED-4AA1-9E89-4A16B2572577}" type="slidenum">
              <a:rPr lang="th-TH" smtClean="0"/>
              <a:pPr/>
              <a:t>2</a:t>
            </a:fld>
            <a:endParaRPr lang="th-TH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11</a:t>
            </a:fld>
            <a:endParaRPr lang="th-TH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12</a:t>
            </a:fld>
            <a:endParaRPr lang="th-TH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13</a:t>
            </a:fld>
            <a:endParaRPr lang="th-TH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14</a:t>
            </a:fld>
            <a:endParaRPr lang="th-TH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15</a:t>
            </a:fld>
            <a:endParaRPr lang="th-TH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16</a:t>
            </a:fld>
            <a:endParaRPr lang="th-TH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17</a:t>
            </a:fld>
            <a:endParaRPr lang="th-TH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18</a:t>
            </a:fld>
            <a:endParaRPr lang="th-TH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19</a:t>
            </a:fld>
            <a:endParaRPr lang="th-TH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20</a:t>
            </a:fld>
            <a:endParaRPr lang="th-TH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3</a:t>
            </a:fld>
            <a:endParaRPr lang="th-TH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21</a:t>
            </a:fld>
            <a:endParaRPr lang="th-TH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22</a:t>
            </a:fld>
            <a:endParaRPr lang="th-TH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4</a:t>
            </a:fld>
            <a:endParaRPr lang="th-TH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5</a:t>
            </a:fld>
            <a:endParaRPr lang="th-TH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6</a:t>
            </a:fld>
            <a:endParaRPr lang="th-TH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7</a:t>
            </a:fld>
            <a:endParaRPr lang="th-TH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8</a:t>
            </a:fld>
            <a:endParaRPr lang="th-TH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9</a:t>
            </a:fld>
            <a:endParaRPr lang="th-TH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>
            <a:extLst/>
          </a:lstStyle>
          <a:p>
            <a:endParaRPr lang="th-TH" dirty="0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extLst/>
          </a:lstStyle>
          <a:p>
            <a:fld id="{BE2A7042-DEED-4AA1-9E89-4A16B2572577}" type="slidenum">
              <a:rPr lang="th-TH" smtClean="0"/>
              <a:pPr/>
              <a:t>10</a:t>
            </a:fld>
            <a:endParaRPr lang="th-TH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ปก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7162800" y="137160"/>
            <a:ext cx="228600" cy="52578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th-TH"/>
          </a:p>
        </p:txBody>
      </p:sp>
      <p:sp>
        <p:nvSpPr>
          <p:cNvPr id="15" name="Rectangle 14"/>
          <p:cNvSpPr/>
          <p:nvPr userDrawn="1"/>
        </p:nvSpPr>
        <p:spPr>
          <a:xfrm>
            <a:off x="7467600" y="133350"/>
            <a:ext cx="1447800" cy="5257800"/>
          </a:xfrm>
          <a:prstGeom prst="rect">
            <a:avLst/>
          </a:prstGeom>
          <a:solidFill>
            <a:schemeClr val="accent3"/>
          </a:soli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10" hasCustomPrompt="1"/>
          </p:nvPr>
        </p:nvSpPr>
        <p:spPr>
          <a:xfrm>
            <a:off x="228600" y="5467350"/>
            <a:ext cx="8672946" cy="1238250"/>
          </a:xfrm>
          <a:solidFill>
            <a:schemeClr val="accent1"/>
          </a:solidFill>
        </p:spPr>
        <p:txBody>
          <a:bodyPr vert="horz" anchor="ctr">
            <a:noAutofit/>
          </a:bodyPr>
          <a:lstStyle>
            <a:lvl1pPr marL="0" indent="0" algn="l" eaLnBrk="1" latinLnBrk="0" hangingPunct="1">
              <a:buFontTx/>
              <a:buNone/>
              <a:defRPr kumimoji="0" lang="th-TH" sz="4800" baseline="0">
                <a:solidFill>
                  <a:schemeClr val="bg1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คลิกเพื่อเพิ่มชื่ออัลบั้มรูป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228600" y="152400"/>
            <a:ext cx="6858000" cy="5239512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3" name="Rectangle 12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4" name="Rectangle 13"/>
          <p:cNvSpPr>
            <a:spLocks noGrp="1"/>
          </p:cNvSpPr>
          <p:nvPr>
            <p:ph type="ftr" sz="quarter" idx="14"/>
          </p:nvPr>
        </p:nvSpPr>
        <p:spPr>
          <a:xfrm rot="16200000">
            <a:off x="7296150" y="3698878"/>
            <a:ext cx="2933700" cy="365125"/>
          </a:xfrm>
        </p:spPr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18" name="Rectangle 17"/>
          <p:cNvSpPr>
            <a:spLocks noGrp="1"/>
          </p:cNvSpPr>
          <p:nvPr>
            <p:ph type="body" sz="quarter" idx="15" hasCustomPrompt="1"/>
          </p:nvPr>
        </p:nvSpPr>
        <p:spPr>
          <a:xfrm rot="16200000">
            <a:off x="5372100" y="2247900"/>
            <a:ext cx="5181600" cy="990600"/>
          </a:xfrm>
        </p:spPr>
        <p:txBody>
          <a:bodyPr/>
          <a:lstStyle>
            <a:lvl1pPr marL="0" indent="0" algn="r" eaLnBrk="1" latinLnBrk="0" hangingPunct="1">
              <a:buNone/>
              <a:defRPr kumimoji="0" lang="th-TH" sz="2000">
                <a:solidFill>
                  <a:srgbClr val="FFFFFF"/>
                </a:solidFill>
              </a:defRPr>
            </a:lvl1pPr>
          </a:lstStyle>
          <a:p>
            <a:pPr lvl="0"/>
            <a:r>
              <a:rPr kumimoji="0" lang="th-TH"/>
              <a:t>คลิกเพื่อเพิ่มวันที่หรือรายละเอียด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 noChangeAspect="1"/>
          </p:cNvSpPr>
          <p:nvPr>
            <p:ph type="pic" sz="quarter" idx="11"/>
          </p:nvPr>
        </p:nvSpPr>
        <p:spPr>
          <a:xfrm>
            <a:off x="43434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33528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228600"/>
            <a:ext cx="3947160" cy="296037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228600" y="228600"/>
            <a:ext cx="3947160" cy="296037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3 ภาพขึ้นไ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 noChangeAspect="1"/>
          </p:cNvSpPr>
          <p:nvPr>
            <p:ph type="pic" sz="quarter" idx="11"/>
          </p:nvPr>
        </p:nvSpPr>
        <p:spPr>
          <a:xfrm>
            <a:off x="4648200" y="3124962"/>
            <a:ext cx="3697224" cy="2772918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Picture Placeholder 24"/>
          <p:cNvSpPr>
            <a:spLocks noGrp="1" noChangeAspect="1"/>
          </p:cNvSpPr>
          <p:nvPr>
            <p:ph type="pic" sz="quarter" idx="12"/>
          </p:nvPr>
        </p:nvSpPr>
        <p:spPr>
          <a:xfrm>
            <a:off x="228600" y="228600"/>
            <a:ext cx="4251960" cy="566928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228600"/>
            <a:ext cx="3672840" cy="275463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/>
          <p:cNvSpPr>
            <a:spLocks noGrp="1"/>
          </p:cNvSpPr>
          <p:nvPr>
            <p:ph type="pic" sz="quarter" idx="14"/>
          </p:nvPr>
        </p:nvSpPr>
        <p:spPr>
          <a:xfrm>
            <a:off x="18669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6"/>
          </p:nvPr>
        </p:nvSpPr>
        <p:spPr>
          <a:xfrm>
            <a:off x="1866900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25"/>
          </p:nvPr>
        </p:nvSpPr>
        <p:spPr>
          <a:xfrm>
            <a:off x="4305300" y="228600"/>
            <a:ext cx="2286000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Picture Placeholder 18"/>
          <p:cNvSpPr>
            <a:spLocks noGrp="1"/>
          </p:cNvSpPr>
          <p:nvPr>
            <p:ph type="pic" sz="quarter" idx="27"/>
          </p:nvPr>
        </p:nvSpPr>
        <p:spPr>
          <a:xfrm>
            <a:off x="4306086" y="3505200"/>
            <a:ext cx="228521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228600"/>
            <a:ext cx="1676400" cy="27432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9" hasCustomPrompt="1"/>
          </p:nvPr>
        </p:nvSpPr>
        <p:spPr>
          <a:xfrm>
            <a:off x="6629400" y="2286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28" hasCustomPrompt="1"/>
          </p:nvPr>
        </p:nvSpPr>
        <p:spPr>
          <a:xfrm>
            <a:off x="152400" y="4724400"/>
            <a:ext cx="1676400" cy="1905000"/>
          </a:xfrm>
        </p:spPr>
        <p:txBody>
          <a:bodyPr anchor="b" anchorCtr="0"/>
          <a:lstStyle>
            <a:lvl1pPr marL="0" marR="0" indent="0" algn="r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30" hasCustomPrompt="1"/>
          </p:nvPr>
        </p:nvSpPr>
        <p:spPr>
          <a:xfrm>
            <a:off x="6629400" y="4724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4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4"/>
          </p:nvPr>
        </p:nvSpPr>
        <p:spPr>
          <a:xfrm>
            <a:off x="533400" y="685800"/>
            <a:ext cx="3653297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Text Placeholder 26"/>
          <p:cNvSpPr>
            <a:spLocks noGrp="1"/>
          </p:cNvSpPr>
          <p:nvPr>
            <p:ph type="body" sz="quarter" idx="16" hasCustomPrompt="1"/>
          </p:nvPr>
        </p:nvSpPr>
        <p:spPr>
          <a:xfrm>
            <a:off x="5334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267200" y="6858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/>
          </p:cNvSpPr>
          <p:nvPr>
            <p:ph type="pic" sz="quarter" idx="18"/>
          </p:nvPr>
        </p:nvSpPr>
        <p:spPr>
          <a:xfrm>
            <a:off x="5334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9"/>
          </p:nvPr>
        </p:nvSpPr>
        <p:spPr>
          <a:xfrm>
            <a:off x="4267200" y="3505200"/>
            <a:ext cx="3657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22" hasCustomPrompt="1"/>
          </p:nvPr>
        </p:nvSpPr>
        <p:spPr>
          <a:xfrm>
            <a:off x="5334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 hasCustomPrompt="1"/>
          </p:nvPr>
        </p:nvSpPr>
        <p:spPr>
          <a:xfrm>
            <a:off x="4267200" y="63246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4267200" y="304800"/>
            <a:ext cx="3657600" cy="3048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16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4 ภาพขึ้นไปที่มีคำอธิบายภาพขนาดใหญ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icture Placeholder 21"/>
          <p:cNvSpPr>
            <a:spLocks noGrp="1" noChangeAspect="1"/>
          </p:cNvSpPr>
          <p:nvPr>
            <p:ph type="pic" sz="quarter" idx="14"/>
          </p:nvPr>
        </p:nvSpPr>
        <p:spPr>
          <a:xfrm>
            <a:off x="2286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8" name="Picture Placeholder 27"/>
          <p:cNvSpPr>
            <a:spLocks noGrp="1" noChangeAspect="1"/>
          </p:cNvSpPr>
          <p:nvPr>
            <p:ph type="pic" sz="quarter" idx="31"/>
          </p:nvPr>
        </p:nvSpPr>
        <p:spPr>
          <a:xfrm>
            <a:off x="43434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4" name="Picture Placeholder 3"/>
          <p:cNvSpPr>
            <a:spLocks noGrp="1" noChangeAspect="1"/>
          </p:cNvSpPr>
          <p:nvPr>
            <p:ph type="pic" sz="quarter" idx="30"/>
          </p:nvPr>
        </p:nvSpPr>
        <p:spPr>
          <a:xfrm>
            <a:off x="22860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Picture Placeholder 5"/>
          <p:cNvSpPr>
            <a:spLocks noGrp="1" noChangeAspect="1"/>
          </p:cNvSpPr>
          <p:nvPr>
            <p:ph type="pic" sz="quarter" idx="32"/>
          </p:nvPr>
        </p:nvSpPr>
        <p:spPr>
          <a:xfrm>
            <a:off x="6400800" y="416356"/>
            <a:ext cx="2006651" cy="267553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Text Placeholder 30"/>
          <p:cNvSpPr>
            <a:spLocks noGrp="1"/>
          </p:cNvSpPr>
          <p:nvPr>
            <p:ph type="body" sz="quarter" idx="29" hasCustomPrompt="1"/>
          </p:nvPr>
        </p:nvSpPr>
        <p:spPr>
          <a:xfrm>
            <a:off x="228600" y="3352800"/>
            <a:ext cx="8153400" cy="3048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ภาพขึ้นไป คือ ภาพแนวตั้ง 1 ภาพพร้อมภาพแนวนอน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43292" y="257665"/>
            <a:ext cx="4764388" cy="63525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8"/>
          </p:nvPr>
        </p:nvSpPr>
        <p:spPr>
          <a:xfrm>
            <a:off x="5446340" y="257665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5446340" y="2432657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23"/>
          </p:nvPr>
        </p:nvSpPr>
        <p:spPr>
          <a:xfrm>
            <a:off x="5446340" y="4607649"/>
            <a:ext cx="2670050" cy="20025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6" name="Rectangle 5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3 ภาพพร้อมภาพแนวตั้ง 2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>
          <a:xfrm>
            <a:off x="228600" y="34290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2438400" y="228600"/>
            <a:ext cx="5562600" cy="4171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5" name="Picture Placeholder 14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070154" cy="3124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/>
          </p:cNvSpPr>
          <p:nvPr>
            <p:ph type="pic" sz="quarter" idx="27"/>
          </p:nvPr>
        </p:nvSpPr>
        <p:spPr>
          <a:xfrm>
            <a:off x="52578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28"/>
          </p:nvPr>
        </p:nvSpPr>
        <p:spPr>
          <a:xfrm>
            <a:off x="2438400" y="4495800"/>
            <a:ext cx="2743200" cy="20574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 ภาพขึ้นไป คือ ภาพแนวนอน 2 ภาพพร้อมภาพแนวตั้ง 3 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26"/>
          </p:nvPr>
        </p:nvSpPr>
        <p:spPr>
          <a:xfrm>
            <a:off x="2286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29"/>
          </p:nvPr>
        </p:nvSpPr>
        <p:spPr>
          <a:xfrm>
            <a:off x="228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30"/>
          </p:nvPr>
        </p:nvSpPr>
        <p:spPr>
          <a:xfrm>
            <a:off x="4419600" y="3867150"/>
            <a:ext cx="39624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27"/>
          </p:nvPr>
        </p:nvSpPr>
        <p:spPr>
          <a:xfrm>
            <a:off x="30099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28"/>
          </p:nvPr>
        </p:nvSpPr>
        <p:spPr>
          <a:xfrm>
            <a:off x="5791200" y="228600"/>
            <a:ext cx="2606040" cy="347472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2133600" y="762000"/>
            <a:ext cx="4873334" cy="48768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 hasCustomPrompt="1"/>
          </p:nvPr>
        </p:nvSpPr>
        <p:spPr>
          <a:xfrm>
            <a:off x="2133600" y="5715000"/>
            <a:ext cx="4876800" cy="8382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สี่เหลี่ยมจัตุรัส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 noChangeAspect="1"/>
          </p:cNvSpPr>
          <p:nvPr>
            <p:ph type="pic" sz="quarter" idx="13"/>
          </p:nvPr>
        </p:nvSpPr>
        <p:spPr>
          <a:xfrm>
            <a:off x="495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th-TH" sz="24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Picture Placeholder 6"/>
          <p:cNvSpPr>
            <a:spLocks noGrp="1" noChangeAspect="1"/>
          </p:cNvSpPr>
          <p:nvPr>
            <p:ph type="pic" sz="quarter" idx="14"/>
          </p:nvPr>
        </p:nvSpPr>
        <p:spPr>
          <a:xfrm>
            <a:off x="1145273" y="1371600"/>
            <a:ext cx="3198127" cy="3200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/>
          <p:cNvSpPr>
            <a:spLocks noGrp="1" noChangeAspect="1"/>
          </p:cNvSpPr>
          <p:nvPr>
            <p:ph type="pic" sz="quarter" idx="10"/>
          </p:nvPr>
        </p:nvSpPr>
        <p:spPr>
          <a:xfrm>
            <a:off x="533400" y="218390"/>
            <a:ext cx="7467600" cy="56007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 hasCustomPrompt="1"/>
          </p:nvPr>
        </p:nvSpPr>
        <p:spPr>
          <a:xfrm>
            <a:off x="533400" y="5943600"/>
            <a:ext cx="7467600" cy="762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th-TH" sz="2400" i="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 Panorama 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>
          <a:xfrm>
            <a:off x="228600" y="1524000"/>
            <a:ext cx="8229600" cy="274320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342900" marR="0" indent="-342900" algn="ctr" rtl="0" eaLnBrk="1" latinLnBrk="0" hangingPunct="1">
              <a:spcBef>
                <a:spcPct val="20000"/>
              </a:spcBef>
              <a:buFontTx/>
              <a:buNone/>
              <a:defRPr kumimoji="0" lang="th-TH" sz="2000" i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31" hasCustomPrompt="1"/>
          </p:nvPr>
        </p:nvSpPr>
        <p:spPr>
          <a:xfrm>
            <a:off x="228600" y="4343400"/>
            <a:ext cx="8229600" cy="1676400"/>
          </a:xfrm>
        </p:spPr>
        <p:txBody>
          <a:bodyPr tIns="91440" rIns="9144" bIns="91440" anchor="t"/>
          <a:lstStyle>
            <a:lvl1pPr marL="0" marR="0" indent="0" algn="r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pPr eaLnBrk="1" latinLnBrk="0" hangingPunct="1"/>
            <a:r>
              <a:rPr lang="th-TH" smtClean="0"/>
              <a:t>คลิกเพื่อแก้ไขลักษณะชื่อเรื่องต้นแบบ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668B50E-0B48-4566-8609-C51CF752A7DF}" type="datetimeFigureOut">
              <a:pPr/>
              <a:t>16/12/60</a:t>
            </a:fld>
            <a:endParaRPr kumimoji="0"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pPr/>
              <a:t>‹#›</a:t>
            </a:fld>
            <a:endParaRPr kumimoji="0"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/>
          </p:cNvSpPr>
          <p:nvPr>
            <p:ph type="pic" sz="quarter" idx="10"/>
          </p:nvPr>
        </p:nvSpPr>
        <p:spPr>
          <a:xfrm>
            <a:off x="304800" y="228600"/>
            <a:ext cx="4754880" cy="63246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t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1" hasCustomPrompt="1"/>
          </p:nvPr>
        </p:nvSpPr>
        <p:spPr>
          <a:xfrm>
            <a:off x="5105400" y="228600"/>
            <a:ext cx="3200400" cy="3810000"/>
          </a:xfrm>
        </p:spPr>
        <p:txBody>
          <a:bodyPr tIns="91440" bIns="91440" anchor="t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7" name="Rectangle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แบบเต็มหน้าจ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</p:spPr>
        <p:txBody>
          <a:bodyPr anchor="t"/>
          <a:lstStyle>
            <a:extLst/>
          </a:lstStyle>
          <a:p>
            <a:pPr marL="0" marR="0" indent="0" algn="ctr">
              <a:buFontTx/>
              <a:buNone/>
            </a:pPr>
            <a:r>
              <a:rPr kumimoji="0" lang="th-TH" i="0"/>
              <a:t>คลิกไอคอนเพื่อเพิ่มรูปภาพแบบเต็มหน้า</a:t>
            </a:r>
            <a:endParaRPr kumimoji="0" lang="th-TH" i="0" baseline="0"/>
          </a:p>
        </p:txBody>
      </p:sp>
      <p:sp>
        <p:nvSpPr>
          <p:cNvPr id="6" name="Rectangle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ส่วนอัลบั้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 userDrawn="1"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3" name="Rectangle 22"/>
          <p:cNvSpPr/>
          <p:nvPr userDrawn="1"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4" name="Rectangle 23"/>
          <p:cNvSpPr/>
          <p:nvPr userDrawn="1"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435429" y="2146300"/>
            <a:ext cx="2362200" cy="21971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/>
          <a:lstStyle>
            <a:lvl1pPr marL="0" indent="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7" name="Rectangle 16"/>
          <p:cNvSpPr/>
          <p:nvPr/>
        </p:nvSpPr>
        <p:spPr>
          <a:xfrm rot="10800000" flipV="1">
            <a:off x="435429" y="6172200"/>
            <a:ext cx="7086600" cy="6858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2" name="Rectangle 21"/>
          <p:cNvSpPr/>
          <p:nvPr userDrawn="1"/>
        </p:nvSpPr>
        <p:spPr>
          <a:xfrm>
            <a:off x="435429" y="0"/>
            <a:ext cx="7086600" cy="1981200"/>
          </a:xfrm>
          <a:prstGeom prst="rect">
            <a:avLst/>
          </a:prstGeom>
          <a:solidFill>
            <a:schemeClr val="accent5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435429" y="5791200"/>
            <a:ext cx="7086600" cy="381000"/>
          </a:xfrm>
          <a:solidFill>
            <a:schemeClr val="accent3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1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คลิกเพื่อเพิ่มชื่อเรื่องรอง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7" hasCustomPrompt="1"/>
          </p:nvPr>
        </p:nvSpPr>
        <p:spPr>
          <a:xfrm>
            <a:off x="435429" y="4495800"/>
            <a:ext cx="7086600" cy="1295400"/>
          </a:xfrm>
          <a:solidFill>
            <a:schemeClr val="accent6"/>
          </a:solidFill>
        </p:spPr>
        <p:txBody>
          <a:bodyPr vert="horz" anchor="ctr"/>
          <a:lstStyle>
            <a:lvl1pPr marL="0" indent="0" algn="l" eaLnBrk="1" latinLnBrk="0" hangingPunct="1">
              <a:buFontTx/>
              <a:buNone/>
              <a:defRPr kumimoji="0" lang="th-TH" sz="3200">
                <a:solidFill>
                  <a:srgbClr val="FFFFFF"/>
                </a:solidFill>
              </a:defRPr>
            </a:lvl1pPr>
            <a:extLst/>
          </a:lstStyle>
          <a:p>
            <a:pPr lvl="0"/>
            <a:r>
              <a:rPr kumimoji="0" lang="th-TH"/>
              <a:t>คลิกเพื่อเพิ่มชื่อส่วน</a:t>
            </a:r>
          </a:p>
        </p:txBody>
      </p:sp>
      <p:sp>
        <p:nvSpPr>
          <p:cNvPr id="29" name="Picture Placeholder 28"/>
          <p:cNvSpPr>
            <a:spLocks noGrp="1"/>
          </p:cNvSpPr>
          <p:nvPr>
            <p:ph type="pic" sz="quarter" idx="18"/>
          </p:nvPr>
        </p:nvSpPr>
        <p:spPr>
          <a:xfrm>
            <a:off x="29500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9"/>
          </p:nvPr>
        </p:nvSpPr>
        <p:spPr>
          <a:xfrm>
            <a:off x="5312229" y="2133600"/>
            <a:ext cx="2209800" cy="2209800"/>
          </a:xfrm>
          <a:solidFill>
            <a:schemeClr val="bg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>
            <a:normAutofit/>
          </a:bodyPr>
          <a:lstStyle>
            <a:lvl1pPr marL="0" indent="0" algn="ctr" rtl="0" eaLnBrk="1" latinLnBrk="0" hangingPunct="1">
              <a:spcBef>
                <a:spcPct val="20000"/>
              </a:spcBef>
              <a:buFontTx/>
              <a:buNone/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8" name="Rectangle 17"/>
          <p:cNvSpPr>
            <a:spLocks noGrp="1"/>
          </p:cNvSpPr>
          <p:nvPr>
            <p:ph type="dt" sz="half" idx="20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20" name="Rectangle 19"/>
          <p:cNvSpPr>
            <a:spLocks noGrp="1"/>
          </p:cNvSpPr>
          <p:nvPr>
            <p:ph type="sldNum" sz="quarter" idx="21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21" name="Rectangle 20"/>
          <p:cNvSpPr>
            <a:spLocks noGrp="1"/>
          </p:cNvSpPr>
          <p:nvPr>
            <p:ph type="ftr" sz="quarter" idx="22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 noChangeAspect="1"/>
          </p:cNvSpPr>
          <p:nvPr>
            <p:ph type="pic" sz="quarter" idx="10"/>
          </p:nvPr>
        </p:nvSpPr>
        <p:spPr>
          <a:xfrm>
            <a:off x="4341047" y="533400"/>
            <a:ext cx="3431353" cy="4575141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31" name="Picture Placeholder 30"/>
          <p:cNvSpPr>
            <a:spLocks noGrp="1" noChangeAspect="1"/>
          </p:cNvSpPr>
          <p:nvPr>
            <p:ph type="pic" sz="quarter" idx="11"/>
          </p:nvPr>
        </p:nvSpPr>
        <p:spPr>
          <a:xfrm>
            <a:off x="685800" y="533400"/>
            <a:ext cx="3429000" cy="45720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t"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858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4343400" y="5257800"/>
            <a:ext cx="3429000" cy="12192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นอน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icture Placeholder 30"/>
          <p:cNvSpPr>
            <a:spLocks noGrp="1" noChangeAspect="1"/>
          </p:cNvSpPr>
          <p:nvPr>
            <p:ph type="pic" sz="quarter" idx="13"/>
          </p:nvPr>
        </p:nvSpPr>
        <p:spPr>
          <a:xfrm>
            <a:off x="4343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8" name="Picture Placeholder 7"/>
          <p:cNvSpPr>
            <a:spLocks noGrp="1" noChangeAspect="1"/>
          </p:cNvSpPr>
          <p:nvPr>
            <p:ph type="pic" sz="quarter" idx="14"/>
          </p:nvPr>
        </p:nvSpPr>
        <p:spPr>
          <a:xfrm>
            <a:off x="152400" y="1085850"/>
            <a:ext cx="4038600" cy="30289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6" hasCustomPrompt="1"/>
          </p:nvPr>
        </p:nvSpPr>
        <p:spPr>
          <a:xfrm>
            <a:off x="152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7" hasCustomPrompt="1"/>
          </p:nvPr>
        </p:nvSpPr>
        <p:spPr>
          <a:xfrm>
            <a:off x="4343400" y="4267200"/>
            <a:ext cx="4038600" cy="1066800"/>
          </a:xfrm>
        </p:spPr>
        <p:txBody>
          <a:bodyPr anchor="t"/>
          <a:lstStyle>
            <a:lvl1pPr marL="0" marR="0" indent="0" algn="r" eaLnBrk="1" latinLnBrk="0" hangingPunct="1">
              <a:buFontTx/>
              <a:buNone/>
              <a:defRPr kumimoji="0" lang="th-TH" sz="18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ผสม 2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3"/>
          <p:cNvSpPr>
            <a:spLocks noGrp="1" noChangeAspect="1"/>
          </p:cNvSpPr>
          <p:nvPr>
            <p:ph type="pic" sz="quarter" idx="11"/>
          </p:nvPr>
        </p:nvSpPr>
        <p:spPr>
          <a:xfrm>
            <a:off x="4724401" y="225552"/>
            <a:ext cx="3694176" cy="2770632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1" name="Picture Placeholder 20"/>
          <p:cNvSpPr>
            <a:spLocks noGrp="1" noChangeAspect="1"/>
          </p:cNvSpPr>
          <p:nvPr>
            <p:ph type="pic" sz="quarter" idx="12"/>
          </p:nvPr>
        </p:nvSpPr>
        <p:spPr>
          <a:xfrm>
            <a:off x="152400" y="222504"/>
            <a:ext cx="4368557" cy="5824743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4724400" y="3124200"/>
            <a:ext cx="3694177" cy="2983987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th-TH" sz="2000" i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ภาพแนวตั้ง 3 ภาพขึ้นไปที่มี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9" name="Picture Placeholder 28"/>
          <p:cNvSpPr>
            <a:spLocks noGrp="1" noChangeAspect="1"/>
          </p:cNvSpPr>
          <p:nvPr>
            <p:ph type="pic" sz="quarter" idx="11"/>
          </p:nvPr>
        </p:nvSpPr>
        <p:spPr>
          <a:xfrm>
            <a:off x="30480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10" name="Picture Placeholder 9"/>
          <p:cNvSpPr>
            <a:spLocks noGrp="1" noChangeAspect="1"/>
          </p:cNvSpPr>
          <p:nvPr>
            <p:ph type="pic" sz="quarter" idx="12"/>
          </p:nvPr>
        </p:nvSpPr>
        <p:spPr>
          <a:xfrm>
            <a:off x="5867400" y="533400"/>
            <a:ext cx="2590800" cy="3454400"/>
          </a:xfrm>
          <a:solidFill>
            <a:schemeClr val="bg1"/>
          </a:solidFill>
          <a:ln w="3492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/>
          <a:lstStyle>
            <a:lvl1pPr marL="342900" indent="-342900" algn="ctr" rtl="0" eaLnBrk="1" latinLnBrk="0" hangingPunct="1">
              <a:spcBef>
                <a:spcPct val="20000"/>
              </a:spcBef>
              <a:defRPr kumimoji="0" lang="th-TH" sz="20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th-TH" smtClean="0"/>
              <a:t>คลิกไอคอนเพื่อเพิ่มรูปภาพ</a:t>
            </a:r>
            <a:endParaRPr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 hasCustomPrompt="1"/>
          </p:nvPr>
        </p:nvSpPr>
        <p:spPr>
          <a:xfrm>
            <a:off x="30480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5" hasCustomPrompt="1"/>
          </p:nvPr>
        </p:nvSpPr>
        <p:spPr>
          <a:xfrm>
            <a:off x="5867400" y="4343400"/>
            <a:ext cx="2590800" cy="1676400"/>
          </a:xfrm>
        </p:spPr>
        <p:txBody>
          <a:bodyPr anchor="t" anchorCtr="0">
            <a:noAutofit/>
          </a:bodyPr>
          <a:lstStyle>
            <a:lvl1pPr marL="0" marR="0" indent="0" algn="l" eaLnBrk="1" latinLnBrk="0" hangingPunct="1">
              <a:buFontTx/>
              <a:buNone/>
              <a:defRPr kumimoji="0" lang="th-TH" sz="2000" baseline="0"/>
            </a:lvl1pPr>
            <a:extLst/>
          </a:lstStyle>
          <a:p>
            <a:pPr lvl="0"/>
            <a:r>
              <a:rPr kumimoji="0" lang="th-TH"/>
              <a:t>คลิกเพื่อเพิ่มคำอธิบายภาพ</a:t>
            </a:r>
          </a:p>
        </p:txBody>
      </p:sp>
      <p:sp>
        <p:nvSpPr>
          <p:cNvPr id="30" name="Rectangle 29"/>
          <p:cNvSpPr/>
          <p:nvPr/>
        </p:nvSpPr>
        <p:spPr>
          <a:xfrm>
            <a:off x="8889273" y="0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9" name="Rectangle 8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fld id="{8A4431D5-1B33-458B-8AFD-CECCB0FA18CB}" type="slidenum">
              <a:rPr kumimoji="0" lang="th-TH">
                <a:solidFill>
                  <a:srgbClr val="FFFFFF"/>
                </a:solidFill>
              </a:rPr>
              <a:pPr/>
              <a:t>‹#›</a:t>
            </a:fld>
            <a:endParaRPr kumimoji="0" lang="th-TH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th-TH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rot="16200000">
            <a:off x="5315559" y="3268980"/>
            <a:ext cx="6858000" cy="320040"/>
          </a:xfrm>
          <a:prstGeom prst="rect">
            <a:avLst/>
          </a:prstGeom>
          <a:solidFill>
            <a:schemeClr val="accent6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8" name="Rectangle 7"/>
          <p:cNvSpPr/>
          <p:nvPr/>
        </p:nvSpPr>
        <p:spPr>
          <a:xfrm rot="16200000">
            <a:off x="5628132" y="3341399"/>
            <a:ext cx="6858000" cy="173736"/>
          </a:xfrm>
          <a:prstGeom prst="rect">
            <a:avLst/>
          </a:prstGeom>
          <a:solidFill>
            <a:schemeClr val="accent3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th-TH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848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>
            <a:extLst/>
          </a:lstStyle>
          <a:p>
            <a:pPr eaLnBrk="1" latinLnBrk="0" hangingPunct="1"/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7848600" cy="4525963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696200" y="1012825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r"/>
            <a:fld id="{9668B50E-0B48-4566-8609-C51CF752A7DF}" type="datetimeFigureOut">
              <a:rPr kumimoji="0" lang="th-TH">
                <a:solidFill>
                  <a:schemeClr val="bg1"/>
                </a:solidFill>
              </a:rPr>
              <a:pPr algn="r"/>
              <a:t>16/12/60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162800" y="3832226"/>
            <a:ext cx="32004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pPr algn="l"/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5400000">
            <a:off x="8278813" y="5962650"/>
            <a:ext cx="968375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lang="th-TH" sz="1200">
                <a:solidFill>
                  <a:schemeClr val="bg1"/>
                </a:solidFill>
              </a:defRPr>
            </a:lvl1pPr>
            <a:extLst/>
          </a:lstStyle>
          <a:p>
            <a:fld id="{8A4431D5-1B33-458B-8AFD-CECCB0FA18CB}" type="slidenum">
              <a:rPr kumimoji="0" lang="th-TH">
                <a:solidFill>
                  <a:schemeClr val="bg1"/>
                </a:solidFill>
              </a:rPr>
              <a:pPr/>
              <a:t>‹#›</a:t>
            </a:fld>
            <a:endParaRPr kumimoji="0" lang="th-TH">
              <a:solidFill>
                <a:schemeClr val="bg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895749" y="-733"/>
            <a:ext cx="76200" cy="6858000"/>
          </a:xfrm>
          <a:prstGeom prst="rect">
            <a:avLst/>
          </a:prstGeom>
          <a:solidFill>
            <a:schemeClr val="accent1"/>
          </a:solidFill>
          <a:ln w="3492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kumimoji="0"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lang="th-TH" sz="4400" kern="1200">
          <a:solidFill>
            <a:schemeClr val="tx2"/>
          </a:solidFill>
          <a:latin typeface="+mj-lt"/>
          <a:ea typeface="+mj-ea"/>
          <a:cs typeface="+mj-cs"/>
        </a:defRPr>
      </a:lvl1pPr>
      <a:extLst/>
    </p:titleStyle>
    <p:bodyStyle>
      <a:lvl1pPr marL="342900" indent="-342900" algn="l" rtl="0" eaLnBrk="1" latinLnBrk="0" hangingPunct="1">
        <a:spcBef>
          <a:spcPct val="20000"/>
        </a:spcBef>
        <a:buFont typeface="Arial"/>
        <a:buChar char="•"/>
        <a:defRPr kumimoji="0" lang="th-TH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Font typeface="Arial"/>
        <a:buChar char="–"/>
        <a:defRPr kumimoji="0" lang="th-TH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Font typeface="Arial"/>
        <a:buChar char="•"/>
        <a:defRPr kumimoji="0" lang="th-TH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Font typeface="Arial"/>
        <a:buChar char="–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Font typeface="Arial"/>
        <a:buChar char="»"/>
        <a:defRPr kumimoji="0" lang="th-TH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lang="th-TH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th-TH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3" Type="http://schemas.openxmlformats.org/officeDocument/2006/relationships/image" Target="../media/image31.jp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4.jpg"/><Relationship Id="rId5" Type="http://schemas.openxmlformats.org/officeDocument/2006/relationships/image" Target="../media/image33.jpg"/><Relationship Id="rId4" Type="http://schemas.openxmlformats.org/officeDocument/2006/relationships/image" Target="../media/image3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6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.th/url?sa=t&amp;rct=j&amp;q=&amp;esrc=s&amp;source=web&amp;cd=7&amp;cad=rja&amp;uact=8&amp;ved=0ahUKEwiNuaC62oDYAhUFvo8KHT3MAeEQFghXMAY&amp;url=http://oknation.nationtv.tv/blog/olympus27/2012/04/24/entry-2&amp;usg=AOvVaw3fONJyueZO_vTS-lzhX8b5" TargetMode="External"/><Relationship Id="rId2" Type="http://schemas.openxmlformats.org/officeDocument/2006/relationships/hyperlink" Target="https://www.google.co.th/url?sa=t&amp;rct=j&amp;q=&amp;esrc=s&amp;source=web&amp;cd=8&amp;cad=rja&amp;uact=8&amp;ved=0ahUKEwiNuaC62oDYAhUFvo8KHT3MAeEQFgheMAc&amp;url=http://biodiversity.forest.go.th/index.php?option%3Dcom_doffungus%26id%3D739%26view%3Dshowone%26Itemid%3D37&amp;usg=AOvVaw29IqVXZmAbh4Dhh6L5XJ7f" TargetMode="Externa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www.facebook.com/hashtag/%E0%B9%80%E0%B8%AB%E0%B9%87%E0%B8%94%E0%B8%82%E0%B8%AD%E0%B8%99%E0%B8%AB%E0%B8%A5%E0%B8%B2%E0%B8%81%E0%B8%AA%E0%B8%B5?source=feed_text&amp;story_id=1485808248122450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8.JPG"/><Relationship Id="rId5" Type="http://schemas.openxmlformats.org/officeDocument/2006/relationships/image" Target="../media/image17.JP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2394" y="606485"/>
            <a:ext cx="8231139" cy="5472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57527" y="764704"/>
            <a:ext cx="66247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7200" dirty="0" smtClean="0">
                <a:solidFill>
                  <a:schemeClr val="bg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มาทำความรู้จักกับ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431899" y="2852936"/>
            <a:ext cx="77048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7200" dirty="0" smtClean="0">
                <a:solidFill>
                  <a:srgbClr val="FFFF00"/>
                </a:solidFill>
                <a:latin typeface="TH Sarabun New" panose="020B0500040200020003" pitchFamily="34" charset="-34"/>
                <a:ea typeface="Dotum" pitchFamily="34" charset="-127"/>
                <a:cs typeface="TH Sarabun New" panose="020B0500040200020003" pitchFamily="34" charset="-34"/>
              </a:rPr>
              <a:t>เห็ดขอนหลากสี</a:t>
            </a:r>
            <a:endParaRPr lang="th-TH" sz="7200" dirty="0">
              <a:solidFill>
                <a:srgbClr val="FFFF00"/>
              </a:solidFill>
              <a:latin typeface="TH Sarabun New" panose="020B0500040200020003" pitchFamily="34" charset="-34"/>
              <a:ea typeface="Dotum" pitchFamily="34" charset="-127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75551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14460"/>
            <a:ext cx="3898801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596" y="413855"/>
            <a:ext cx="3898803" cy="25726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636" y="3294780"/>
            <a:ext cx="3898801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574" y="3294175"/>
            <a:ext cx="3898803" cy="25726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445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86" y="414460"/>
            <a:ext cx="3869333" cy="25726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2" name="สี่เหลี่ยมผืนผ้า 1"/>
          <p:cNvSpPr/>
          <p:nvPr/>
        </p:nvSpPr>
        <p:spPr>
          <a:xfrm>
            <a:off x="674248" y="6093296"/>
            <a:ext cx="7786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b="1" dirty="0"/>
              <a:t>แหล่งข้อมูล</a:t>
            </a:r>
            <a:endParaRPr lang="th-TH" dirty="0"/>
          </a:p>
          <a:p>
            <a:pPr algn="r"/>
            <a:r>
              <a:rPr lang="en-US" dirty="0"/>
              <a:t>http://en.wikipedia.org/wiki/Trametes_versicolor</a:t>
            </a:r>
          </a:p>
        </p:txBody>
      </p:sp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330" y="413855"/>
            <a:ext cx="3869334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0" y="3294780"/>
            <a:ext cx="3869333" cy="25726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08" y="3294175"/>
            <a:ext cx="3869334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2051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86" y="414460"/>
            <a:ext cx="3869333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330" y="413855"/>
            <a:ext cx="3869334" cy="25726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0" y="3294780"/>
            <a:ext cx="3869333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08" y="3294175"/>
            <a:ext cx="3869334" cy="257269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1096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015916"/>
            <a:ext cx="1674935" cy="252027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005645"/>
            <a:ext cx="3744416" cy="24884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28795"/>
            <a:ext cx="1710132" cy="2573240"/>
          </a:xfrm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377" y="3933056"/>
            <a:ext cx="3871958" cy="257323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323528" y="476672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/>
              <a:t>เป็นเห็ดขอนตระกูลหางไก่งวงชนิดหนึ่ง</a:t>
            </a:r>
            <a:endParaRPr lang="th-TH" sz="2800" dirty="0"/>
          </a:p>
        </p:txBody>
      </p:sp>
      <p:pic>
        <p:nvPicPr>
          <p:cNvPr id="9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999892"/>
            <a:ext cx="1674935" cy="25202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999892"/>
            <a:ext cx="1674935" cy="252027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4104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86" y="424182"/>
            <a:ext cx="3869333" cy="25532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330" y="423577"/>
            <a:ext cx="3869334" cy="25532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371" y="3294780"/>
            <a:ext cx="3869331" cy="25726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308" y="3294175"/>
            <a:ext cx="3869333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382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86" y="424182"/>
            <a:ext cx="3404333" cy="25532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830" y="423577"/>
            <a:ext cx="3404334" cy="255325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7" y="3294780"/>
            <a:ext cx="3430258" cy="257269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844" y="3294175"/>
            <a:ext cx="3430260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87981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86" y="424182"/>
            <a:ext cx="3404333" cy="255324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830" y="423577"/>
            <a:ext cx="3404334" cy="25532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7" y="3294780"/>
            <a:ext cx="3430258" cy="25726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844" y="3294175"/>
            <a:ext cx="3430260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787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86" y="424182"/>
            <a:ext cx="3404333" cy="255324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830" y="423577"/>
            <a:ext cx="3404334" cy="255325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7" y="3294780"/>
            <a:ext cx="3430258" cy="25726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844" y="3294175"/>
            <a:ext cx="3430260" cy="257269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1092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786" y="569047"/>
            <a:ext cx="3404333" cy="22635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830" y="568442"/>
            <a:ext cx="3404334" cy="226351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6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907" y="3440748"/>
            <a:ext cx="3430258" cy="22807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1844" y="3440144"/>
            <a:ext cx="3430260" cy="228075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0233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96752"/>
            <a:ext cx="3790501" cy="252027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4449" y="4005064"/>
            <a:ext cx="3319517" cy="248963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3" name="ตัวแทนรูปภาพ 2"/>
          <p:cNvPicPr>
            <a:picLocks noGrp="1" noChangeAspect="1"/>
          </p:cNvPicPr>
          <p:nvPr>
            <p:ph type="pic" sz="quarter" idx="2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89" y="1196752"/>
            <a:ext cx="3870152" cy="2573240"/>
          </a:xfrm>
        </p:spPr>
      </p:pic>
      <p:pic>
        <p:nvPicPr>
          <p:cNvPr id="7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864" y="3933056"/>
            <a:ext cx="3430985" cy="257323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8" name="สี่เหลี่ยมผืนผ้า 7"/>
          <p:cNvSpPr/>
          <p:nvPr/>
        </p:nvSpPr>
        <p:spPr>
          <a:xfrm>
            <a:off x="323528" y="476672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เมื่อดอกยังอ่อน</a:t>
            </a:r>
            <a:endParaRPr lang="th-TH" sz="28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61332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j0178459.jpg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21" y="263839"/>
            <a:ext cx="6851598" cy="455345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28600" y="4581128"/>
            <a:ext cx="8672946" cy="2124472"/>
          </a:xfrm>
          <a:solidFill>
            <a:schemeClr val="accent2"/>
          </a:solidFill>
        </p:spPr>
        <p:txBody>
          <a:bodyPr/>
          <a:lstStyle/>
          <a:p>
            <a:r>
              <a:rPr lang="th-TH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เห็ดขอนหลากสี</a:t>
            </a:r>
            <a:endParaRPr lang="th-TH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ชื่อวิทยาศาสตร์: </a:t>
            </a:r>
            <a:r>
              <a:rPr lang="en-US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   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Tremates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versicolor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or </a:t>
            </a:r>
            <a:r>
              <a:rPr lang="en-US" sz="2400" dirty="0" err="1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Coriolus</a:t>
            </a:r>
            <a:r>
              <a:rPr lang="en-US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versicolor</a:t>
            </a:r>
            <a:endParaRPr lang="en-US" sz="2400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                 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</a:t>
            </a:r>
            <a:r>
              <a:rPr lang="th-TH" sz="24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หางไก่งวง</a:t>
            </a:r>
            <a:endParaRPr lang="en-US" sz="2400" dirty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0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</a:t>
            </a:r>
            <a:r>
              <a:rPr lang="th-TH" sz="2000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     </a:t>
            </a:r>
            <a:r>
              <a:rPr lang="th-TH" sz="2400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เป็นสมุนไพรรักษาโรค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43039"/>
            <a:ext cx="7703887" cy="512226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539552" y="489705"/>
            <a:ext cx="77768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/>
              <a:t>ด้านหลังดอกจะเป็นรูพรุน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402096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1" y="332656"/>
            <a:ext cx="4678331" cy="31105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3" y="3513337"/>
            <a:ext cx="4678331" cy="3110593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7" name="สี่เหลี่ยมผืนผ้า 6"/>
          <p:cNvSpPr/>
          <p:nvPr/>
        </p:nvSpPr>
        <p:spPr>
          <a:xfrm>
            <a:off x="1187624" y="915919"/>
            <a:ext cx="17281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ด้านหน้า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5868144" y="4653136"/>
            <a:ext cx="23042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4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ด้านหลัง</a:t>
            </a:r>
            <a:endParaRPr lang="th-TH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7426449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สี่เหลี่ยมผืนผ้า 2"/>
          <p:cNvSpPr/>
          <p:nvPr/>
        </p:nvSpPr>
        <p:spPr>
          <a:xfrm>
            <a:off x="539552" y="188640"/>
            <a:ext cx="792088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/>
              <a:t> </a:t>
            </a:r>
            <a:endParaRPr lang="th-TH" dirty="0" smtClean="0"/>
          </a:p>
          <a:p>
            <a:pPr algn="thaiDist"/>
            <a:r>
              <a:rPr lang="th-TH" sz="2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การ</a:t>
            </a:r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นำไปใช้ประโยชน์</a:t>
            </a:r>
            <a:endParaRPr lang="th-TH" sz="2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              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Polysaccharide-k (PSK)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ที่สกัดได้จาก  </a:t>
            </a:r>
            <a:r>
              <a:rPr lang="en-US" sz="22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T.versicolor</a:t>
            </a:r>
            <a:r>
              <a:rPr lang="en-US" sz="22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ถูกนำไปใช้เพื่อเพิ่มระบบภูมิคุ้มกันในการรักษาโรคมะเร็งของบางเมืองในยุโรปและมีการนำไปใช้ในจีน ญี่ปุ่น ในประเทศญี่ปุ่น</a:t>
            </a:r>
            <a:r>
              <a:rPr lang="th-TH" sz="22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22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T.versicolor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ได้รับความเห็นชอบให้ใช้บำบัดรักษาโรคมะเร็งโดยอยู่ภายใต้การควบคุมขององกรปกครองเพื่อสุขภาพ</a:t>
            </a:r>
          </a:p>
          <a:p>
            <a:pPr algn="thaiDist"/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              การทดลองขั้นต้นในหลอดทดลองของห้องปฏิบัติพบว่าสาร 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PSK 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มีคุณสมบัติต่อต้านเซลล์ มะเร็ง ส่วนการทดลองภายในร่างกายมนุษย์ยังอยู่ในขั้นการทดลองอยู่ การทดลองในขั้นต้นแสดงให้เห็นว่า 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PSK 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อาจช่วยลดสารที่ชักนำการก่อการกลายพันธ์  สารกัมมันตรังสี และสิ่งที่ให้เกิดความผิดปกติตามธรรมชาติ ด้วยการทดลองจากเซลล์มะเร็งที่เพาะเลี้ยงไว้   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PSK 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จึงมีประโยชน์ในการบำบัดรักษามะเร็งกระเพาะอาหาร  หลอดอาหาร ลำไส้ใหญ่  เต้านม และมะเร็งปอด  การทดลองขั้นต้นทางคลินิกในมนุษย์แสดงให้เห็นว่าสาร 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PSK 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อาจช่วยลดการเกิดมะเร็งขึ้นซ้ำอีก และการทดลองอื่นๆ ก็แสดงให้เห็นว่าเห็ดชนิดนี้สามารถยับยั้งการเกิดเซลล์มะเร็งได้จริงในหลอดทดลอง นอกจากนี้ยังแสดงให้เห็นว่า 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nutraceutical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blend (MC-S) 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 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PSK  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 </a:t>
            </a:r>
            <a:r>
              <a:rPr lang="en-US" sz="2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lentinan</a:t>
            </a:r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สารสกัดชนิดอื่นจากเห็ด อาจจะยับยั้งการเพิ่มขึ้นของเซลล์มะเร็งภายใต้สภาวะการควบคุมของห้องปฏิบัติการได้</a:t>
            </a:r>
          </a:p>
          <a:p>
            <a:pPr algn="thaiDist"/>
            <a:endParaRPr lang="th-TH" sz="22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sz="22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</a:t>
            </a:r>
            <a:endParaRPr lang="th-TH" sz="2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2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http://en.wikipedia.org/wiki/Trametes_versicolor</a:t>
            </a:r>
          </a:p>
        </p:txBody>
      </p:sp>
    </p:spTree>
    <p:extLst>
      <p:ext uri="{BB962C8B-B14F-4D97-AF65-F5344CB8AC3E}">
        <p14:creationId xmlns:p14="http://schemas.microsoft.com/office/powerpoint/2010/main" val="65219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แทนข้อความ 4"/>
          <p:cNvSpPr>
            <a:spLocks noGrp="1"/>
          </p:cNvSpPr>
          <p:nvPr>
            <p:ph type="body" sz="quarter" idx="14"/>
          </p:nvPr>
        </p:nvSpPr>
        <p:spPr>
          <a:xfrm>
            <a:off x="611560" y="980728"/>
            <a:ext cx="7776864" cy="3888432"/>
          </a:xfrm>
        </p:spPr>
        <p:txBody>
          <a:bodyPr>
            <a:normAutofit/>
          </a:bodyPr>
          <a:lstStyle/>
          <a:p>
            <a:pPr algn="thaiDist"/>
            <a:r>
              <a:rPr lang="th-TH" sz="3600" b="1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แหล่งค้นคว้าข้อมูล</a:t>
            </a:r>
          </a:p>
          <a:p>
            <a:pPr algn="thaiDist"/>
            <a:endParaRPr lang="th-TH" sz="3600" b="1" dirty="0" smtClean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2"/>
              </a:rPr>
              <a:t>เห็ดรา - กรมป่าไม้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sz="1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sz="1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://biodiversity.forest.go.th/index.php?option=com_doffungus&amp;id=739&amp;view=showone&amp;Itemid=37</a:t>
            </a:r>
          </a:p>
          <a:p>
            <a:pPr algn="thaiDist"/>
            <a:endParaRPr lang="en-US" sz="1400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u="sng" dirty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เห็ดหางไก่งวง </a:t>
            </a:r>
            <a:r>
              <a:rPr lang="th-TH" u="sng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– </a:t>
            </a:r>
            <a:r>
              <a:rPr lang="en-US" u="sng" dirty="0" err="1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3"/>
              </a:rPr>
              <a:t>Oknation</a:t>
            </a:r>
            <a:r>
              <a:rPr lang="en-US" u="sng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, </a:t>
            </a:r>
            <a:r>
              <a:rPr lang="th-TH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24 เม.ย. 2555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en-US" b="1" dirty="0" smtClean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http</a:t>
            </a:r>
            <a:r>
              <a:rPr lang="en-US" b="1" dirty="0">
                <a:solidFill>
                  <a:schemeClr val="tx1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://oknation.nationtv.tv/blog/olympus27/2012/04/24/entry-2</a:t>
            </a:r>
            <a:endParaRPr lang="en-US" b="1" dirty="0" smtClean="0">
              <a:solidFill>
                <a:schemeClr val="tx1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34505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4976" y="764704"/>
            <a:ext cx="812629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82774" y="620688"/>
            <a:ext cx="7308304" cy="82484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5400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th-TH" sz="8000" dirty="0" smtClean="0">
                <a:solidFill>
                  <a:srgbClr val="FFFF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เห็ดขอนหลากสี</a:t>
            </a:r>
          </a:p>
          <a:p>
            <a:pPr algn="ctr"/>
            <a:endParaRPr lang="th-TH" sz="6000" dirty="0" smtClean="0">
              <a:solidFill>
                <a:srgbClr val="FF0000"/>
              </a:solidFill>
            </a:endParaRPr>
          </a:p>
          <a:p>
            <a:pPr algn="ctr"/>
            <a:endParaRPr lang="th-TH" sz="6000" dirty="0" smtClean="0">
              <a:solidFill>
                <a:srgbClr val="FF0000"/>
              </a:solidFill>
            </a:endParaRPr>
          </a:p>
          <a:p>
            <a:pPr algn="ctr"/>
            <a:endParaRPr lang="th-TH" sz="6000" dirty="0">
              <a:solidFill>
                <a:srgbClr val="FF0000"/>
              </a:solidFill>
            </a:endParaRPr>
          </a:p>
          <a:p>
            <a:pPr algn="ctr"/>
            <a:r>
              <a:rPr lang="th-TH" sz="60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เป็นสมุนไพรรักษาโรค</a:t>
            </a:r>
            <a:endParaRPr lang="th-TH" sz="6000" dirty="0">
              <a:solidFill>
                <a:srgbClr val="FF000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sz="6000" dirty="0" smtClean="0">
                <a:solidFill>
                  <a:schemeClr val="bg1"/>
                </a:solidFill>
              </a:rPr>
              <a:t> </a:t>
            </a:r>
            <a:endParaRPr lang="th-TH" sz="60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162129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33624" y="836712"/>
            <a:ext cx="7542318" cy="5656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8148" y="3068960"/>
            <a:ext cx="75968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h-TH" sz="7200" dirty="0" smtClean="0">
              <a:solidFill>
                <a:srgbClr val="FFFF00"/>
              </a:solidFill>
            </a:endParaRPr>
          </a:p>
          <a:p>
            <a:pPr algn="ctr"/>
            <a:endParaRPr lang="th-TH" sz="7200" dirty="0" smtClean="0">
              <a:solidFill>
                <a:srgbClr val="FFFF00"/>
              </a:solidFill>
            </a:endParaRPr>
          </a:p>
          <a:p>
            <a:pPr algn="ctr"/>
            <a:r>
              <a:rPr lang="th-TH" sz="7200" dirty="0" smtClean="0">
                <a:solidFill>
                  <a:srgbClr val="FF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ขอบคุณคะ</a:t>
            </a:r>
          </a:p>
          <a:p>
            <a:pPr algn="ctr"/>
            <a:r>
              <a:rPr lang="th-TH" sz="7200" dirty="0" smtClean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th-TH" dirty="0" smtClean="0"/>
              <a:t> </a:t>
            </a:r>
            <a:endParaRPr lang="th-TH" sz="9600" dirty="0" smtClean="0">
              <a:solidFill>
                <a:srgbClr val="FFFF00"/>
              </a:solidFill>
            </a:endParaRPr>
          </a:p>
          <a:p>
            <a:pPr algn="ctr"/>
            <a:r>
              <a:rPr lang="th-TH" dirty="0" smtClean="0"/>
              <a:t> 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75547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228994"/>
            <a:ext cx="3024336" cy="2010860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833836" y="404664"/>
            <a:ext cx="7593718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000" dirty="0" smtClean="0">
                <a:latin typeface="TH SarabunPSK" pitchFamily="34" charset="-34"/>
                <a:cs typeface="TH SarabunPSK" pitchFamily="34" charset="-34"/>
              </a:rPr>
              <a:t>	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เห็ดขอนหลากสี</a:t>
            </a:r>
            <a:r>
              <a:rPr lang="th-TH" sz="2400" i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i="1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Trametes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versicolor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รู้</a:t>
            </a:r>
            <a:r>
              <a:rPr lang="th-TH" sz="2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จักกันดีชื่อ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Coriolus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versicolor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 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Polyporus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versicolor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เป็นเห็ดประเภท 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polypore 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ที่พบได้ทั่วไปในโลก เห็ดชนิดนี้มีสีสันหลากหลาย สีของดอกเห็ดจะแตกต่างกันไปในแต่ละพื้นที่  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T.versicolor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มีชื่อเรียกโดยทั่วไปว่า เห็ดหางไก่งวง ( </a:t>
            </a:r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turkey tail ) 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เพราะดอกเห็ดมีลักษณะคล้ายกับหางไก่งวง เห็ดชนิดนี้เป็นเห็ดทางการแพทย์ของจีนโดยมีชื่อว่า </a:t>
            </a:r>
            <a:r>
              <a:rPr lang="th-TH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yun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2000" i="1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zhi</a:t>
            </a:r>
            <a:r>
              <a:rPr lang="en-US" sz="20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ในประเทศจีนและญี่ปุ่นใช้เสริมระบบภูมิคุ้มกันในการบำบัดรักษาโรคมะเร็ง</a:t>
            </a:r>
          </a:p>
          <a:p>
            <a:pPr algn="thaiDist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50690" y="6381903"/>
            <a:ext cx="77768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</a:t>
            </a:r>
            <a:r>
              <a:rPr lang="en-US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1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http://oknation.nationtv.tv/blog/olympus27/2012/04</a:t>
            </a:r>
            <a:r>
              <a:rPr lang="en-US" sz="1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/24/entry-2</a:t>
            </a:r>
          </a:p>
        </p:txBody>
      </p:sp>
      <p:pic>
        <p:nvPicPr>
          <p:cNvPr id="9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204864"/>
            <a:ext cx="3060679" cy="203407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0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4335797"/>
            <a:ext cx="3078766" cy="204705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4365104"/>
            <a:ext cx="3041753" cy="2022442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8970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76" y="3068960"/>
            <a:ext cx="3898801" cy="25922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3" name="สี่เหลี่ยมผืนผ้า 2"/>
          <p:cNvSpPr/>
          <p:nvPr/>
        </p:nvSpPr>
        <p:spPr>
          <a:xfrm>
            <a:off x="539552" y="188640"/>
            <a:ext cx="79208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i="1" dirty="0" smtClean="0"/>
              <a:t> </a:t>
            </a:r>
            <a:r>
              <a:rPr lang="th-TH" sz="24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ลักษณะ</a:t>
            </a:r>
          </a:p>
          <a:p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                บนผิวของดอกเห็ดมีสีที่แตกต่างกันจากศูนย์กลางดอก ดอกเห็ดจะมีสีน้ำตาลหรือน้ำตาลดำ  บางครั้งมีสีค่อนค้างดำ ในดอกที่อายุมากจะพบสาหร่ายเจริญบนดอกเห็ดด้วยทำให้เห็ดมีสีเขียวจากสาหร่าย ดอกเห็ดเจริญเป็นเหมือนชั้นกระเบื้อง แบน ขนาด 8 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x 5 x 0.5-1 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เป็นทรงสามเหลี่ยม หรือหมุนเป็นวง  บริเวณ 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pore (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ส่วนที่ทำหน้าที่สร้างสปอร์) ค่อนข้างขาวหรือมีสีน้ำตาลสว่าง เรียงกันสลับซับซ้อนโดยมี 2-5 </a:t>
            </a:r>
            <a:r>
              <a:rPr lang="en-US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pore 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ต่อมิลลิเมตร</a:t>
            </a:r>
          </a:p>
          <a:p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endParaRPr lang="th-TH" sz="2400" dirty="0"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674248" y="6093296"/>
            <a:ext cx="77861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</a:t>
            </a: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http://en.wikipedia.org/wiki/Trametes_versicolor</a:t>
            </a:r>
          </a:p>
        </p:txBody>
      </p:sp>
      <p:pic>
        <p:nvPicPr>
          <p:cNvPr id="5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339" y="3069564"/>
            <a:ext cx="3898803" cy="2591079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563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1988840"/>
            <a:ext cx="6264696" cy="416535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755576" y="260649"/>
            <a:ext cx="74888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dirty="0" smtClean="0"/>
              <a:t> </a:t>
            </a:r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เห็ด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  <a:hlinkClick r:id="rId4"/>
              </a:rPr>
              <a:t>ขอนหลากสี</a:t>
            </a:r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Tremates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versicolor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or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Coriolus</a:t>
            </a:r>
            <a:r>
              <a:rPr lang="en-US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versicolor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thaiDist"/>
            <a:r>
              <a:rPr lang="th-TH" sz="28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24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ดอกรูปครึ่งวงกลมหรือรูปไตแผ่แบนบางครั้งเชื่อมติดกันด้านข้างๆๆ มีขนอ่อนถึงขนเป็นมันวาวคล้ายไหม  มีแถบวงกลมซ้อนถี่ ขอบบางเป็นคลื่น  มีหลายสี มักเป็นสีน้ำตาล เขียว น้ำเงิน เทา ส้ม มีรูสีขาว ไม่มีก้าน เนื้อเป็นเส้นหยาบเหนียว </a:t>
            </a:r>
          </a:p>
          <a:p>
            <a:endParaRPr lang="th-TH" sz="2800" dirty="0"/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79512" y="6093296"/>
            <a:ext cx="82809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http://biodiversity.forest.go.th/index.php?option=com_doffungus&amp;id=739&amp;view=showone&amp;Itemid=37</a:t>
            </a:r>
          </a:p>
        </p:txBody>
      </p:sp>
    </p:spTree>
    <p:extLst>
      <p:ext uri="{BB962C8B-B14F-4D97-AF65-F5344CB8AC3E}">
        <p14:creationId xmlns:p14="http://schemas.microsoft.com/office/powerpoint/2010/main" val="87431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971" y="3336234"/>
            <a:ext cx="4115400" cy="2736304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321187"/>
            <a:ext cx="4248471" cy="282478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179512" y="6093296"/>
            <a:ext cx="82809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sz="2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แหล่งข้อมูล</a:t>
            </a:r>
            <a:endParaRPr lang="th-TH" sz="2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r"/>
            <a:r>
              <a:rPr lang="en-US" sz="2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http://biodiversity.forest.go.th/index.php?option=com_doffungus&amp;id=739&amp;view=showone&amp;Itemid=37</a:t>
            </a:r>
          </a:p>
        </p:txBody>
      </p:sp>
      <p:sp>
        <p:nvSpPr>
          <p:cNvPr id="2" name="สี่เหลี่ยมผืนผ้า 1"/>
          <p:cNvSpPr/>
          <p:nvPr/>
        </p:nvSpPr>
        <p:spPr>
          <a:xfrm>
            <a:off x="755576" y="332656"/>
            <a:ext cx="31683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ริมขอบยื่นงอนออกมาเรียงตัวเหลื่อมซ้อนกันเป็นชั้น</a:t>
            </a:r>
          </a:p>
        </p:txBody>
      </p:sp>
      <p:pic>
        <p:nvPicPr>
          <p:cNvPr id="9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439" y="2208232"/>
            <a:ext cx="4747489" cy="315657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42364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836712"/>
            <a:ext cx="3898801" cy="25922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795728"/>
            <a:ext cx="3960440" cy="263327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7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645024"/>
            <a:ext cx="3960440" cy="2633271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45024"/>
            <a:ext cx="3898803" cy="2592288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6" name="สี่เหลี่ยมผืนผ้า 5"/>
          <p:cNvSpPr/>
          <p:nvPr/>
        </p:nvSpPr>
        <p:spPr>
          <a:xfrm>
            <a:off x="323528" y="215062"/>
            <a:ext cx="76328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/>
              <a:t>เป็นเห็ดขอนหลากสีชนิดหนึ่งพบเห็นได้ทั่วไปตามขอนไม้ในฤดูฝน</a:t>
            </a:r>
            <a:endParaRPr lang="th-TH" sz="2800" dirty="0"/>
          </a:p>
        </p:txBody>
      </p:sp>
    </p:spTree>
    <p:extLst>
      <p:ext uri="{BB962C8B-B14F-4D97-AF65-F5344CB8AC3E}">
        <p14:creationId xmlns:p14="http://schemas.microsoft.com/office/powerpoint/2010/main" val="29387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j0175361.jpg"/>
          <p:cNvPicPr>
            <a:picLocks noGrp="1" noChangeAspect="1"/>
          </p:cNvPicPr>
          <p:nvPr>
            <p:ph type="pic" sz="quarter" idx="17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9687" y="3356992"/>
            <a:ext cx="4114420" cy="2714977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12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01" y="1755706"/>
            <a:ext cx="3160665" cy="2101505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sp>
        <p:nvSpPr>
          <p:cNvPr id="5" name="สี่เหลี่ยมผืนผ้า 4"/>
          <p:cNvSpPr/>
          <p:nvPr/>
        </p:nvSpPr>
        <p:spPr>
          <a:xfrm>
            <a:off x="622095" y="147201"/>
            <a:ext cx="31683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2800" dirty="0" smtClean="0"/>
              <a:t>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สภาพที่อยู่อาศัย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179512" y="6093296"/>
            <a:ext cx="828091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h-TH" b="1" dirty="0"/>
              <a:t>แหล่งข้อมูล</a:t>
            </a:r>
            <a:endParaRPr lang="th-TH" dirty="0"/>
          </a:p>
          <a:p>
            <a:pPr algn="r"/>
            <a:r>
              <a:rPr lang="en-US" sz="1400" dirty="0"/>
              <a:t>http://biodiversity.forest.go.th/index.php?option=com_doffungus&amp;id=739&amp;view=showone&amp;Itemid=37</a:t>
            </a:r>
          </a:p>
        </p:txBody>
      </p:sp>
      <p:sp>
        <p:nvSpPr>
          <p:cNvPr id="4" name="สี่เหลี่ยมผืนผ้า 3"/>
          <p:cNvSpPr/>
          <p:nvPr/>
        </p:nvSpPr>
        <p:spPr>
          <a:xfrm>
            <a:off x="663229" y="764704"/>
            <a:ext cx="32606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thaiDist"/>
            <a:r>
              <a:rPr lang="th-TH" sz="24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พบตามขอนไม้ หรือ เคลือบไปตามผิวเนื้อไม้ มักจะเกิดเป็นกลุ่ม</a:t>
            </a:r>
          </a:p>
        </p:txBody>
      </p:sp>
      <p:pic>
        <p:nvPicPr>
          <p:cNvPr id="8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97641"/>
            <a:ext cx="4032448" cy="302433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  <p:pic>
        <p:nvPicPr>
          <p:cNvPr id="9" name="j0321097.jpg"/>
          <p:cNvPicPr>
            <a:picLocks noGrp="1" noChangeAspect="1"/>
          </p:cNvPicPr>
          <p:nvPr>
            <p:ph type="pic" sz="quarter" idx="2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228" y="3964434"/>
            <a:ext cx="3044675" cy="2283506"/>
          </a:xfrm>
          <a:prstGeom prst="rect">
            <a:avLst/>
          </a:prstGeom>
          <a:solidFill>
            <a:schemeClr val="bg1"/>
          </a:solidFill>
          <a:ln w="34925" cap="rnd" cmpd="sng" algn="ctr">
            <a:noFill/>
            <a:prstDash val="solid"/>
          </a:ln>
          <a:effectLst>
            <a:outerShdw blurRad="50800" algn="tl" rotWithShape="0">
              <a:srgbClr val="000000">
                <a:alpha val="64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1298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สี่เหลี่ยมผืนผ้า 1"/>
          <p:cNvSpPr/>
          <p:nvPr/>
        </p:nvSpPr>
        <p:spPr>
          <a:xfrm>
            <a:off x="562961" y="1484784"/>
            <a:ext cx="7786183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h-TH" sz="6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เห็ดขอนหลากสีที่เก็บภาพได้จากป่า</a:t>
            </a:r>
          </a:p>
          <a:p>
            <a:pPr algn="ctr"/>
            <a:endParaRPr lang="th-TH" sz="60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/>
            <a:r>
              <a:rPr lang="th-TH" sz="6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บ้านปะอาว </a:t>
            </a:r>
          </a:p>
          <a:p>
            <a:pPr algn="ctr"/>
            <a:r>
              <a:rPr lang="th-TH" sz="4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pPr algn="ctr"/>
            <a:r>
              <a:rPr lang="th-TH" sz="4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</a:t>
            </a:r>
            <a:r>
              <a:rPr lang="en-US" sz="4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4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เมือง จ</a:t>
            </a:r>
            <a:r>
              <a:rPr lang="en-US" sz="4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48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อุบลราชธานี </a:t>
            </a:r>
            <a:endParaRPr lang="en-US" sz="48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66071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อัลบั้มรูปแบบร่วมสมัย">
  <a:themeElements>
    <a:clrScheme name="ใบจาก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ContemporaryPhotoAlbum</Template>
  <TotalTime>0</TotalTime>
  <Words>225</Words>
  <Application>Microsoft Office PowerPoint</Application>
  <PresentationFormat>นำเสนอทางหน้าจอ (4:3)</PresentationFormat>
  <Paragraphs>92</Paragraphs>
  <Slides>25</Slides>
  <Notes>21</Notes>
  <HiddenSlides>0</HiddenSlides>
  <MMClips>0</MMClips>
  <ScaleCrop>false</ScaleCrop>
  <HeadingPairs>
    <vt:vector size="6" baseType="variant">
      <vt:variant>
        <vt:lpstr>แบบอักษรที่ถูกใช้</vt:lpstr>
      </vt:variant>
      <vt:variant>
        <vt:i4>7</vt:i4>
      </vt:variant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25</vt:i4>
      </vt:variant>
    </vt:vector>
  </HeadingPairs>
  <TitlesOfParts>
    <vt:vector size="33" baseType="lpstr">
      <vt:lpstr>Arial</vt:lpstr>
      <vt:lpstr>Angsana New</vt:lpstr>
      <vt:lpstr>TH Sarabun New</vt:lpstr>
      <vt:lpstr>Cordia New</vt:lpstr>
      <vt:lpstr>Calibri</vt:lpstr>
      <vt:lpstr>Dotum</vt:lpstr>
      <vt:lpstr>TH SarabunPSK</vt:lpstr>
      <vt:lpstr>อัลบั้มรูปแบบร่วมสมัย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กัลยา กาญจนรุ่ง</dc:creator>
  <cp:lastModifiedBy/>
  <cp:revision>1</cp:revision>
  <dcterms:created xsi:type="dcterms:W3CDTF">2017-07-27T06:10:19Z</dcterms:created>
  <dcterms:modified xsi:type="dcterms:W3CDTF">2017-12-16T12:19:16Z</dcterms:modified>
  <dc:title>เห็ดขอนหลากสี</dc:title>
</cp:coreProperties>
</file>