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  <p:sldMasterId id="2147483765" r:id="rId2"/>
    <p:sldMasterId id="2147483780" r:id="rId3"/>
    <p:sldMasterId id="2147483804" r:id="rId4"/>
  </p:sldMasterIdLst>
  <p:notesMasterIdLst>
    <p:notesMasterId r:id="rId14"/>
  </p:notesMasterIdLst>
  <p:sldIdLst>
    <p:sldId id="287" r:id="rId5"/>
    <p:sldId id="288" r:id="rId6"/>
    <p:sldId id="285" r:id="rId7"/>
    <p:sldId id="289" r:id="rId8"/>
    <p:sldId id="297" r:id="rId9"/>
    <p:sldId id="291" r:id="rId10"/>
    <p:sldId id="293" r:id="rId11"/>
    <p:sldId id="294" r:id="rId12"/>
    <p:sldId id="296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20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4A8FE5-BAF1-4DAA-8439-AE79B6D6D8E9}" type="datetimeFigureOut">
              <a:rPr lang="th-TH" smtClean="0"/>
              <a:t>03/03/59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D53CE-37D7-45F0-8B4D-7D4E54E08001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592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th-TH" smtClean="0">
              <a:latin typeface="Arial" pitchFamily="34" charset="0"/>
            </a:endParaRPr>
          </a:p>
        </p:txBody>
      </p:sp>
      <p:sp>
        <p:nvSpPr>
          <p:cNvPr id="1095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eaLnBrk="1" hangingPunct="1">
              <a:spcBef>
                <a:spcPct val="0"/>
              </a:spcBef>
            </a:pPr>
            <a:fld id="{EE56B320-BA01-4E10-AF2D-64A816C9C813}" type="slidenum">
              <a:rPr lang="en-US" altLang="th-TH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1</a:t>
            </a:fld>
            <a:endParaRPr lang="th-TH" altLang="th-TH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altLang="th-TH" sz="1800" smtClean="0"/>
          </a:p>
        </p:txBody>
      </p:sp>
      <p:sp>
        <p:nvSpPr>
          <p:cNvPr id="1177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cs typeface="Cordia New" pitchFamily="34" charset="-34"/>
              </a:defRPr>
            </a:lvl9pPr>
          </a:lstStyle>
          <a:p>
            <a:fld id="{1C3BB00E-E390-4ECE-9DD5-1C74A0D0B0C7}" type="slidenum">
              <a:rPr lang="en-US" altLang="th-TH" smtClean="0">
                <a:solidFill>
                  <a:srgbClr val="000000"/>
                </a:solidFill>
                <a:latin typeface="Arial" pitchFamily="34" charset="0"/>
                <a:cs typeface="Angsana New" pitchFamily="18" charset="-34"/>
              </a:rPr>
              <a:pPr/>
              <a:t>9</a:t>
            </a:fld>
            <a:endParaRPr lang="th-TH" altLang="th-TH" smtClean="0">
              <a:solidFill>
                <a:srgbClr val="000000"/>
              </a:solidFill>
              <a:latin typeface="Arial" pitchFamily="34" charset="0"/>
              <a:cs typeface="Angsana New" pitchFamily="18" charset="-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4BC848-B4D1-4252-9103-A7EDCD54A12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3919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239EDE-E726-4330-93FD-4D38E995D08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3892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247359-E3A6-4E7A-A0DB-401DA639FB4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38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D6999-7EEE-4DA4-B9BF-C887069D290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531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3298B-8B1F-40D4-938F-4E4AE06B640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8802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0E425-FBF7-4435-BE0B-C019C16C2AE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040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388DD-E20F-4054-BC8A-7000A4B5F89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64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4AC1A-3C4E-433F-9139-FBA6CB7168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080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D4E19-3F49-4EFD-9B46-E7ECE4C249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58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47BDF0-DCE8-4B7A-A8FF-C11B302B0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234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2BC2B0-97EE-4941-AE6A-57C4FC0C32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061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2A43DA-3016-43D2-8873-DD40CC5BECB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61190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B1A67-C74B-4D05-A7BC-6425114F64D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281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C135B-C4B2-4A89-B4B4-3E56DB78BA0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436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1171C-38D1-4DF4-B334-3B995D69F00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56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D49BE-D044-4E84-81D6-8B22CDB767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1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EBD40A-A0AC-48B0-8447-C2EEE18A0A8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137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5AE5-E762-4382-B73F-ECDBC9E4AA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12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3CE7CB-EFDA-4BCD-B16C-B5E983F1F5D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498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90F8AE-79C2-4A19-9C8B-060E885571C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1177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0410E6-D29C-444C-AAC8-D043E68A81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464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2A9ECD-0673-4116-8BA6-7B0B462DCF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908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613D48-0C7F-4B37-A809-D39A60237C7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711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9FC4A-1AD4-474D-BDF8-92B5F9C562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7568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7D31A-44B0-44FA-B6CD-50CBE149CD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92810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F58DC-FBA0-4925-8DC0-A983BBAE30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4135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389D70-0C5C-4955-80AC-53CDD1FE69B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1030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00295D-1471-47DF-B2D0-F50694AA5BA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823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22F75A-5220-470A-972C-D945E6B8747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549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A1E47E-2388-4DA8-918A-6872A92D515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85285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9FD28-94EC-4C9F-B74C-8D5D5E16EEA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80269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01F46-6E6A-4C8D-89D4-776AC3C675E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63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6BF78-DD64-4866-9933-578493EF4D7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2407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0ED787-9575-490D-9A95-D5B906F0718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591422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2898AB-F94B-467B-A04C-6F77F145247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45670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EC3708-BAB4-40D1-86CE-45B0A609EB5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3242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E42B37-1A33-4E5F-AA0E-62D0404DAA98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733382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96ADB-7926-4950-9A52-7EA4C8EF1A7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55425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th-TH">
              <a:solidFill>
                <a:srgbClr val="000000"/>
              </a:solidFill>
            </a:endParaRPr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D7474-E286-4042-B5BD-88714652F39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87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h-TH" smtClean="0"/>
              <a:t>คลิกเพื่อแก้ไขลักษณะชื่อเรื่องรองต้นแบบ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A4C1E-0AC1-457B-9314-929652458044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4303788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1E932-894B-44B7-B482-7071DB824A3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18689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7ABF9-ED29-414B-AC97-3797E82F5659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1623403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7A3AD-B100-41D8-A40D-DB09FEF7B6CB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93784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119CB-110D-4130-BE2F-55ED72DE0461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7180243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47B0D4-FC46-4EF4-96C8-2455EDFDA327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366372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AAF8B-D86F-4CD9-8924-D9BCDCC3730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348712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26621-0B2B-4D69-8F3D-A902BB9DB234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272383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h-TH" noProof="0" smtClean="0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3F68A-C7D0-412A-A78A-DCB3FA36136D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7312261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8D7C2A-F498-42AF-A059-B302A72A7DF2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705642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h-TH" smtClean="0"/>
              <a:t>คลิกเพื่อแก้ไขลักษณะชื่อเรื่องต้นแบบ</a:t>
            </a:r>
            <a:endParaRPr lang="th-TH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h-TH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A6CA1-175F-4EE0-AD14-B83C24D16FF5}" type="slidenum">
              <a:rPr lang="en-US"/>
              <a:pPr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1052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67E2DA1-734F-4E87-9006-9F7EA3BAE265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103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0970074-BBA1-4B31-908A-B0C301A91FEA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545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  <p:sldLayoutId id="2147483777" r:id="rId12"/>
    <p:sldLayoutId id="2147483778" r:id="rId13"/>
    <p:sldLayoutId id="2147483779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คลิกเพื่อแก้ไขลักษณะต้นแบบชื่อเรื่อง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th-TH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ED44A31-9EC7-47DF-9EB2-8854A4603C7E}" type="slidenum">
              <a:rPr lang="en-US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th-TH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21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ngsana New" pitchFamily="18" charset="-34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คลิกเพื่อแก้ไขลักษณะชื่อเรื่องต้นแบบ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h-TH" alt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altLang="th-TH" smtClean="0"/>
              <a:t>ระดับที่สอง</a:t>
            </a:r>
          </a:p>
          <a:p>
            <a:pPr lvl="2"/>
            <a:r>
              <a:rPr lang="th-TH" altLang="th-TH" smtClean="0"/>
              <a:t>ระดับที่สาม</a:t>
            </a:r>
          </a:p>
          <a:p>
            <a:pPr lvl="3"/>
            <a:r>
              <a:rPr lang="th-TH" altLang="th-TH" smtClean="0"/>
              <a:t>ระดับที่สี่</a:t>
            </a:r>
          </a:p>
          <a:p>
            <a:pPr lvl="4"/>
            <a:r>
              <a:rPr lang="th-TH" altLang="th-TH" smtClean="0"/>
              <a:t>ระดับที่ห้า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th-TH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763F052-A730-4904-A277-10A2358307E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980554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ngsana New" pitchFamily="18" charset="-34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.png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5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3" name="Picture 13" descr="logo_mwit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0"/>
            <a:ext cx="1357312" cy="122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8" descr="bio.emf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4313"/>
            <a:ext cx="65087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0" name="Straight Connector 9"/>
          <p:cNvCxnSpPr/>
          <p:nvPr/>
        </p:nvCxnSpPr>
        <p:spPr>
          <a:xfrm>
            <a:off x="1571604" y="784206"/>
            <a:ext cx="7143800" cy="1588"/>
          </a:xfrm>
          <a:prstGeom prst="line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631" y="1712678"/>
            <a:ext cx="5182369" cy="38867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4"/>
          <p:cNvSpPr txBox="1"/>
          <p:nvPr/>
        </p:nvSpPr>
        <p:spPr>
          <a:xfrm>
            <a:off x="1894513" y="5657671"/>
            <a:ext cx="55579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th-TH"/>
            </a:defPPr>
            <a:lvl1pPr marL="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โดย นางสาวนิธิกานต์ คิมอิ๋ง ครูวิชาการ</a:t>
            </a:r>
          </a:p>
          <a:p>
            <a:pPr algn="ctr"/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โรงเรียนมหิดลวิทยานุสรณ์ องค์การมหาชน</a:t>
            </a:r>
            <a:endParaRPr lang="th-TH" sz="3600" b="1" dirty="0"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28750" y="838200"/>
            <a:ext cx="771525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ปฏิบัติการเรื่อง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กาย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วิภาคไตของ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สัตว์เลี้ยงลูกด้วยน้ำนม</a:t>
            </a:r>
            <a:endParaRPr lang="th-TH" sz="4000" b="1" dirty="0" smtClean="0">
              <a:solidFill>
                <a:prstClr val="white">
                  <a:lumMod val="95000"/>
                </a:prstClr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5451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Alternate Process 3"/>
          <p:cNvSpPr>
            <a:spLocks noChangeArrowheads="1"/>
          </p:cNvSpPr>
          <p:nvPr/>
        </p:nvSpPr>
        <p:spPr bwMode="auto">
          <a:xfrm>
            <a:off x="3886200" y="990600"/>
            <a:ext cx="4416237" cy="783193"/>
          </a:xfrm>
          <a:prstGeom prst="flowChartAlternateProcess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ชุด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ผ่าตัด (</a:t>
            </a:r>
            <a:r>
              <a:rPr lang="en-US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Dissecting Set)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308163" y="1301751"/>
            <a:ext cx="3276600" cy="5369859"/>
            <a:chOff x="308163" y="1301751"/>
            <a:chExt cx="3276600" cy="5369859"/>
          </a:xfrm>
        </p:grpSpPr>
        <p:pic>
          <p:nvPicPr>
            <p:cNvPr id="2" name="Picture 1" descr="photo"/>
            <p:cNvPicPr/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rcRect l="4297" t="7124" r="5067" b="7092"/>
            <a:stretch>
              <a:fillRect/>
            </a:stretch>
          </p:blipFill>
          <p:spPr bwMode="auto">
            <a:xfrm rot="16200000">
              <a:off x="-738467" y="2348381"/>
              <a:ext cx="5369859" cy="32766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6" name="TextBox 5"/>
            <p:cNvSpPr txBox="1"/>
            <p:nvPr/>
          </p:nvSpPr>
          <p:spPr>
            <a:xfrm>
              <a:off x="1716736" y="1447800"/>
              <a:ext cx="504000" cy="4493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</a:rPr>
                <a:t>1</a:t>
              </a:r>
            </a:p>
            <a:p>
              <a:endParaRPr lang="en-US" sz="1400" b="1" dirty="0" smtClean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2</a:t>
              </a:r>
            </a:p>
            <a:p>
              <a:endParaRPr lang="en-US" sz="2400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3</a:t>
              </a:r>
            </a:p>
            <a:p>
              <a:endParaRPr lang="en-US" sz="1200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4</a:t>
              </a:r>
            </a:p>
            <a:p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5</a:t>
              </a:r>
            </a:p>
            <a:p>
              <a:endParaRPr lang="en-US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6</a:t>
              </a:r>
            </a:p>
            <a:p>
              <a:endParaRPr lang="en-US" sz="900" b="1" dirty="0" smtClean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7</a:t>
              </a:r>
            </a:p>
            <a:p>
              <a:endParaRPr lang="en-US" sz="2400" b="1" dirty="0">
                <a:solidFill>
                  <a:schemeClr val="bg1"/>
                </a:solidFill>
              </a:endParaRPr>
            </a:p>
            <a:p>
              <a:r>
                <a:rPr lang="en-US" sz="2000" b="1" dirty="0" smtClean="0">
                  <a:solidFill>
                    <a:schemeClr val="bg1"/>
                  </a:solidFill>
                </a:rPr>
                <a:t>8</a:t>
              </a:r>
              <a:endParaRPr lang="th-TH" sz="2000" b="1" dirty="0">
                <a:solidFill>
                  <a:schemeClr val="bg1"/>
                </a:solidFill>
              </a:endParaRPr>
            </a:p>
          </p:txBody>
        </p:sp>
      </p:grp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536940"/>
              </p:ext>
            </p:extLst>
          </p:nvPr>
        </p:nvGraphicFramePr>
        <p:xfrm>
          <a:off x="3733801" y="2133601"/>
          <a:ext cx="5276851" cy="3901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00"/>
                <a:gridCol w="4591051"/>
              </a:tblGrid>
              <a:tr h="4470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solidFill>
                            <a:schemeClr val="tx1"/>
                          </a:solidFill>
                          <a:latin typeface="TH SarabunPSK" pitchFamily="34" charset="-34"/>
                          <a:cs typeface="TH SarabunPSK" pitchFamily="34" charset="-34"/>
                        </a:rPr>
                        <a:t>1</a:t>
                      </a:r>
                      <a:endParaRPr lang="th-TH" sz="26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solidFill>
                            <a:schemeClr val="tx1"/>
                          </a:solidFill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เข็มเขี่ยปลายแหลม และปลายมน</a:t>
                      </a:r>
                      <a:endParaRPr lang="th-TH" sz="2600" b="1" dirty="0">
                        <a:solidFill>
                          <a:schemeClr val="tx1"/>
                        </a:solidFill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2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สปาตูล่า 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3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ด้ามมีดผ่าตัด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4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มีดผ่าตัด 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5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ใบมีดผ่าตัด และหลอดหยด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6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ปากคีบสแตนเลสปแหลม และปลายมน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7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600" b="1" dirty="0" smtClean="0">
                          <a:effectLst/>
                          <a:latin typeface="TH SarabunPSK" pitchFamily="34" charset="-34"/>
                          <a:ea typeface="Calibri"/>
                          <a:cs typeface="TH SarabunPSK" pitchFamily="34" charset="-34"/>
                        </a:rPr>
                        <a:t>ปากคีบสแตนเลสปลายโค้ง และไม้บรรทัด</a:t>
                      </a:r>
                      <a:endParaRPr lang="th-TH" sz="2600" b="1" dirty="0" smtClean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8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600" b="1" dirty="0" smtClean="0">
                          <a:latin typeface="TH SarabunPSK" pitchFamily="34" charset="-34"/>
                          <a:cs typeface="TH SarabunPSK" pitchFamily="34" charset="-34"/>
                        </a:rPr>
                        <a:t>กรรไกรผ่าตัดสแตนเลสปลายแหลม และปลายมน</a:t>
                      </a:r>
                      <a:endParaRPr lang="th-TH" sz="2600" b="1" dirty="0"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012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52600" y="762000"/>
            <a:ext cx="739140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ปฏิบัติการ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กาย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วิภาคไตของ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สัตว์เลี้ยงลูกด้วยน้ำนม</a:t>
            </a:r>
            <a:endParaRPr lang="th-TH" sz="4000" b="1" dirty="0" smtClean="0">
              <a:solidFill>
                <a:prstClr val="white">
                  <a:lumMod val="95000"/>
                </a:prstClr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748552" y="1828800"/>
            <a:ext cx="7620001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r>
              <a:rPr lang="th-TH" sz="4400" b="1" u="sng" dirty="0">
                <a:solidFill>
                  <a:schemeClr val="accent6">
                    <a:lumMod val="60000"/>
                    <a:lumOff val="40000"/>
                  </a:schemeClr>
                </a:solidFill>
                <a:latin typeface="TH SarabunPSK" pitchFamily="34" charset="-34"/>
                <a:cs typeface="TH SarabunPSK" pitchFamily="34" charset="-34"/>
              </a:rPr>
              <a:t>จุดประสงค์</a:t>
            </a:r>
          </a:p>
          <a:p>
            <a:endParaRPr lang="th-TH" sz="1600" b="1" dirty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        เพื่อให้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นักเรียนศึกษาลักษณะภายนอกและโครงสร้างภายในของไต</a:t>
            </a:r>
            <a:r>
              <a:rPr lang="th-TH" sz="3600" b="1" dirty="0" smtClean="0">
                <a:latin typeface="TH SarabunPSK" pitchFamily="34" charset="-34"/>
                <a:cs typeface="TH SarabunPSK" pitchFamily="34" charset="-34"/>
              </a:rPr>
              <a:t>สัตว์เลี้ยง</a:t>
            </a:r>
            <a:r>
              <a:rPr lang="th-TH" sz="3600" b="1" dirty="0">
                <a:latin typeface="TH SarabunPSK" pitchFamily="34" charset="-34"/>
                <a:cs typeface="TH SarabunPSK" pitchFamily="34" charset="-34"/>
              </a:rPr>
              <a:t>ลูกด้วยน้ำนม</a:t>
            </a:r>
          </a:p>
        </p:txBody>
      </p:sp>
    </p:spTree>
    <p:extLst>
      <p:ext uri="{BB962C8B-B14F-4D97-AF65-F5344CB8AC3E}">
        <p14:creationId xmlns:p14="http://schemas.microsoft.com/office/powerpoint/2010/main" val="196998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 descr="MVC-613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3" t="12312" r="15382" b="12411"/>
          <a:stretch>
            <a:fillRect/>
          </a:stretch>
        </p:blipFill>
        <p:spPr bwMode="auto">
          <a:xfrm>
            <a:off x="3877012" y="2612886"/>
            <a:ext cx="4784014" cy="35581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762000"/>
            <a:ext cx="739140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ปฏิบัติการ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กาย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วิภาคไตของ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สัตว์เลี้ยงลูกด้วยน้ำนม</a:t>
            </a:r>
            <a:endParaRPr lang="th-TH" sz="4000" b="1" dirty="0" smtClean="0">
              <a:solidFill>
                <a:prstClr val="white">
                  <a:lumMod val="95000"/>
                </a:prstClr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79295" y="1828800"/>
            <a:ext cx="1444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685800" algn="l"/>
              </a:tabLst>
            </a:pPr>
            <a:r>
              <a:rPr lang="th-TH" sz="40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วิธีปฏิบัติ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1817" y="2629495"/>
            <a:ext cx="3159583" cy="3847505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latin typeface="TH SarabunPSK" pitchFamily="34" charset="-34"/>
                <a:cs typeface="TH SarabunPSK" pitchFamily="34" charset="-34"/>
              </a:rPr>
              <a:t>1.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ศึกษาโครงสร้างกายวิภาคภายนอก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ของ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ไต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-  ชั่งน้ำหนัก </a:t>
            </a:r>
            <a:endParaRPr lang="th-TH" sz="2800" b="1" dirty="0" smtClean="0">
              <a:latin typeface="TH SarabunPSK" pitchFamily="34" charset="-34"/>
              <a:cs typeface="TH SarabunPSK" pitchFamily="34" charset="-34"/>
            </a:endParaRPr>
          </a:p>
          <a:p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-  วัด</a:t>
            </a:r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ความ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ยาว กว้าง</a:t>
            </a:r>
          </a:p>
          <a:p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 -  รูปร่าง</a:t>
            </a:r>
          </a:p>
          <a:p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-  สี </a:t>
            </a:r>
          </a:p>
          <a:p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- หลอดเลือด ท่อไต </a:t>
            </a:r>
          </a:p>
          <a:p>
            <a:r>
              <a:rPr lang="th-TH" sz="2800" b="1" dirty="0"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2800" b="1" dirty="0" smtClean="0">
                <a:latin typeface="TH SarabunPSK" pitchFamily="34" charset="-34"/>
                <a:cs typeface="TH SarabunPSK" pitchFamily="34" charset="-34"/>
              </a:rPr>
              <a:t>    เยื่อหุ้มไต</a:t>
            </a:r>
            <a:endParaRPr lang="th-TH" sz="2800" b="1" dirty="0"/>
          </a:p>
        </p:txBody>
      </p:sp>
      <p:sp>
        <p:nvSpPr>
          <p:cNvPr id="10" name="Rectangle 9"/>
          <p:cNvSpPr/>
          <p:nvPr/>
        </p:nvSpPr>
        <p:spPr>
          <a:xfrm>
            <a:off x="4518842" y="6123057"/>
            <a:ext cx="33297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>
              <a:tabLst>
                <a:tab pos="685800" algn="l"/>
              </a:tabLst>
            </a:pPr>
            <a:r>
              <a:rPr lang="th-TH" sz="3200" b="1" dirty="0">
                <a:latin typeface="TH SarabunPSK" pitchFamily="34" charset="-34"/>
                <a:cs typeface="TH SarabunPSK" pitchFamily="34" charset="-34"/>
              </a:rPr>
              <a:t>กายวิภาคภายนอกของ</a:t>
            </a:r>
            <a:r>
              <a:rPr lang="th-TH" sz="3200" b="1" dirty="0" smtClean="0">
                <a:latin typeface="TH SarabunPSK" pitchFamily="34" charset="-34"/>
                <a:cs typeface="TH SarabunPSK" pitchFamily="34" charset="-34"/>
              </a:rPr>
              <a:t>ไตหมู</a:t>
            </a:r>
            <a:endParaRPr lang="th-TH" sz="3200" b="1" dirty="0">
              <a:latin typeface="TH SarabunPSK" pitchFamily="34" charset="-34"/>
              <a:cs typeface="TH SarabunPSK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91057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762000"/>
            <a:ext cx="739140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ปฏิบัติการ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กาย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วิภาคไตของ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สัตว์เลี้ยงลูกด้วยน้ำนม</a:t>
            </a:r>
            <a:endParaRPr lang="th-TH" sz="4000" b="1" dirty="0" smtClean="0">
              <a:solidFill>
                <a:prstClr val="white">
                  <a:lumMod val="95000"/>
                </a:prstClr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351076" y="1905000"/>
            <a:ext cx="14446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tabLst>
                <a:tab pos="685800" algn="l"/>
              </a:tabLst>
            </a:pPr>
            <a:r>
              <a:rPr lang="th-TH" sz="4000" b="1" dirty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วิธีปฏิบัติ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23544" y="1877139"/>
            <a:ext cx="3769183" cy="2009061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2. </a:t>
            </a:r>
            <a:r>
              <a:rPr lang="th-TH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ศึกษาโครงสร้างกายวิภาคภายในของไต</a:t>
            </a:r>
          </a:p>
          <a:p>
            <a:r>
              <a:rPr lang="th-TH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2.1</a:t>
            </a:r>
            <a:r>
              <a:rPr lang="th-TH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ใช้มีดผ่าตัดครึ่งไตตามยาว</a:t>
            </a:r>
          </a:p>
          <a:p>
            <a:r>
              <a:rPr lang="th-TH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   </a:t>
            </a:r>
            <a:r>
              <a:rPr lang="en-US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2.2 </a:t>
            </a:r>
            <a:r>
              <a:rPr lang="th-TH" sz="2800" b="1" dirty="0" smtClean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rPr>
              <a:t>ใช้มีดผ่าตัดครึ่งไตตามขวาง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152400" y="4084545"/>
            <a:ext cx="8763000" cy="2739462"/>
            <a:chOff x="152400" y="4084545"/>
            <a:chExt cx="8763000" cy="2739462"/>
          </a:xfrm>
        </p:grpSpPr>
        <p:pic>
          <p:nvPicPr>
            <p:cNvPr id="9" name="Picture 7" descr="MVC-619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549" y="4133850"/>
              <a:ext cx="2889250" cy="21669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8" descr="MVC-608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4167188"/>
              <a:ext cx="2844800" cy="213359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9" descr="MVC-625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6"/>
            <a:stretch>
              <a:fillRect/>
            </a:stretch>
          </p:blipFill>
          <p:spPr bwMode="auto">
            <a:xfrm>
              <a:off x="6248400" y="4084545"/>
              <a:ext cx="2667000" cy="2305146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Right Arrow 1"/>
            <p:cNvSpPr/>
            <p:nvPr/>
          </p:nvSpPr>
          <p:spPr>
            <a:xfrm>
              <a:off x="2743200" y="5522118"/>
              <a:ext cx="762000" cy="42148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rgbClr val="FFFFFF"/>
                </a:solidFill>
              </a:endParaRP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5842033" y="5544741"/>
              <a:ext cx="762000" cy="421482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>
                <a:solidFill>
                  <a:srgbClr val="FFFFFF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3619325" y="6300787"/>
              <a:ext cx="179087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h-TH" sz="2800" b="1" dirty="0" smtClean="0">
                  <a:solidFill>
                    <a:srgbClr val="000000"/>
                  </a:solidFill>
                  <a:latin typeface="TH SarabunPSK" pitchFamily="34" charset="-34"/>
                  <a:cs typeface="TH SarabunPSK" pitchFamily="34" charset="-34"/>
                </a:rPr>
                <a:t>ผ่าตัดไต</a:t>
              </a:r>
              <a:r>
                <a:rPr lang="th-TH" sz="2800" b="1" dirty="0">
                  <a:solidFill>
                    <a:srgbClr val="000000"/>
                  </a:solidFill>
                  <a:latin typeface="TH SarabunPSK" pitchFamily="34" charset="-34"/>
                  <a:cs typeface="TH SarabunPSK" pitchFamily="34" charset="-34"/>
                </a:rPr>
                <a:t>ตามยาว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99233" y="1643081"/>
            <a:ext cx="2692367" cy="2471719"/>
            <a:chOff x="6513513" y="1908364"/>
            <a:chExt cx="2264981" cy="2187757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12" t="12437" r="6173" b="17558"/>
            <a:stretch/>
          </p:blipFill>
          <p:spPr bwMode="auto">
            <a:xfrm>
              <a:off x="6513513" y="1908364"/>
              <a:ext cx="2264981" cy="1715637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Rectangle 14"/>
            <p:cNvSpPr/>
            <p:nvPr/>
          </p:nvSpPr>
          <p:spPr>
            <a:xfrm>
              <a:off x="6862585" y="3572901"/>
              <a:ext cx="19159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th-TH" sz="2800" b="1" dirty="0">
                  <a:solidFill>
                    <a:srgbClr val="000000"/>
                  </a:solidFill>
                  <a:latin typeface="TH SarabunPSK" pitchFamily="34" charset="-34"/>
                  <a:cs typeface="TH SarabunPSK" pitchFamily="34" charset="-34"/>
                </a:rPr>
                <a:t>ผ่าตัดไต</a:t>
              </a:r>
              <a:r>
                <a:rPr lang="th-TH" sz="2800" b="1" dirty="0" smtClean="0">
                  <a:solidFill>
                    <a:srgbClr val="000000"/>
                  </a:solidFill>
                  <a:latin typeface="TH SarabunPSK" pitchFamily="34" charset="-34"/>
                  <a:cs typeface="TH SarabunPSK" pitchFamily="34" charset="-34"/>
                </a:rPr>
                <a:t>ตามขวาง</a:t>
              </a:r>
              <a:endParaRPr lang="th-TH" sz="2800" b="1" dirty="0">
                <a:solidFill>
                  <a:srgbClr val="000000"/>
                </a:solidFill>
                <a:latin typeface="TH SarabunPSK" pitchFamily="34" charset="-34"/>
                <a:cs typeface="TH SarabunPSK" pitchFamily="34" charset="-3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71841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52600" y="762000"/>
            <a:ext cx="7391400" cy="70788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ปฏิบัติการ</a:t>
            </a:r>
            <a:r>
              <a:rPr lang="en-US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 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กาย</a:t>
            </a:r>
            <a:r>
              <a:rPr lang="th-TH" sz="4000" b="1" dirty="0" smtClean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วิภาคไตของ</a:t>
            </a:r>
            <a:r>
              <a:rPr lang="th-TH" sz="4000" b="1" dirty="0">
                <a:solidFill>
                  <a:prstClr val="white">
                    <a:lumMod val="95000"/>
                  </a:prstClr>
                </a:solidFill>
                <a:latin typeface="TH SarabunPSK" pitchFamily="34" charset="-34"/>
                <a:ea typeface="Times New Roman" pitchFamily="18" charset="0"/>
                <a:cs typeface="TH SarabunPSK" pitchFamily="34" charset="-34"/>
              </a:rPr>
              <a:t>สัตว์เลี้ยงลูกด้วยน้ำนม</a:t>
            </a:r>
            <a:endParaRPr lang="th-TH" sz="4000" b="1" dirty="0" smtClean="0">
              <a:solidFill>
                <a:prstClr val="white">
                  <a:lumMod val="95000"/>
                </a:prstClr>
              </a:solidFill>
              <a:latin typeface="TH SarabunPSK" pitchFamily="34" charset="-34"/>
              <a:ea typeface="Times New Roman" pitchFamily="18" charset="0"/>
              <a:cs typeface="TH SarabunPSK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76200"/>
            <a:ext cx="8724900" cy="1225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92994" y="1905000"/>
            <a:ext cx="196079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tabLst>
                <a:tab pos="685800" algn="l"/>
              </a:tabLst>
            </a:pPr>
            <a:r>
              <a:rPr lang="th-TH" sz="4000" b="1" dirty="0" smtClean="0">
                <a:solidFill>
                  <a:srgbClr val="C00000"/>
                </a:solidFill>
                <a:latin typeface="TH SarabunPSK" pitchFamily="34" charset="-34"/>
                <a:cs typeface="TH SarabunPSK" pitchFamily="34" charset="-34"/>
              </a:rPr>
              <a:t>ผลการศึกษา</a:t>
            </a:r>
            <a:endParaRPr lang="th-TH" sz="4000" b="1" dirty="0">
              <a:solidFill>
                <a:srgbClr val="C00000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14600" y="1905000"/>
            <a:ext cx="63246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th-TH" sz="3500" b="1" dirty="0">
                <a:solidFill>
                  <a:srgbClr val="000000"/>
                </a:solidFill>
                <a:latin typeface="TH Sarabun New" pitchFamily="34" charset="-34"/>
                <a:cs typeface="TH Sarabun New" pitchFamily="34" charset="-34"/>
              </a:rPr>
              <a:t>วาดภาพแสดงโครงสร้างของไตทั้งภายนอกและภายใน พร้อมชี้ส่วนประกอบที่สำคัญ</a:t>
            </a:r>
            <a:endParaRPr lang="th-TH" b="1" dirty="0">
              <a:solidFill>
                <a:srgbClr val="000000"/>
              </a:solidFill>
              <a:latin typeface="TH Sarabun New" pitchFamily="34" charset="-34"/>
              <a:cs typeface="TH Sarabun New" pitchFamily="34" charset="-34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203"/>
          <a:stretch/>
        </p:blipFill>
        <p:spPr bwMode="auto">
          <a:xfrm>
            <a:off x="990600" y="3126300"/>
            <a:ext cx="3346450" cy="282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052389"/>
            <a:ext cx="3408363" cy="299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6211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Box 2"/>
          <p:cNvSpPr txBox="1">
            <a:spLocks noChangeArrowheads="1"/>
          </p:cNvSpPr>
          <p:nvPr/>
        </p:nvSpPr>
        <p:spPr bwMode="auto">
          <a:xfrm>
            <a:off x="-71438" y="6429375"/>
            <a:ext cx="2032001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1pPr>
            <a:lvl2pPr>
              <a:defRPr sz="28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2pPr>
            <a:lvl3pPr>
              <a:defRPr sz="24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3pPr>
            <a:lvl4pPr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4pPr>
            <a:lvl5pPr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pitchFamily="34" charset="0"/>
                <a:cs typeface="Angsana New" pitchFamily="18" charset="-34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th-TH" sz="1600" smtClean="0">
                <a:solidFill>
                  <a:srgbClr val="000000"/>
                </a:solidFill>
                <a:latin typeface="Britannic Bold" pitchFamily="34" charset="0"/>
              </a:rPr>
              <a:t>Excretory System</a:t>
            </a:r>
            <a:r>
              <a:rPr lang="en-US" altLang="th-TH" sz="2800" smtClean="0">
                <a:solidFill>
                  <a:srgbClr val="FFFFFF"/>
                </a:solidFill>
              </a:rPr>
              <a:t>	</a:t>
            </a:r>
            <a:endParaRPr lang="th-TH" altLang="th-TH" sz="2800" smtClean="0">
              <a:solidFill>
                <a:srgbClr val="FFFF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8858250" y="6572250"/>
            <a:ext cx="285750" cy="285750"/>
          </a:xfrm>
          <a:prstGeom prst="rect">
            <a:avLst/>
          </a:prstGeom>
          <a:solidFill>
            <a:schemeClr val="accent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72500" y="6572250"/>
            <a:ext cx="285750" cy="285750"/>
          </a:xfrm>
          <a:prstGeom prst="rect">
            <a:avLst/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86750" y="6572250"/>
            <a:ext cx="285750" cy="2857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01000" y="6572250"/>
            <a:ext cx="285750" cy="285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27950" y="6572250"/>
            <a:ext cx="285750" cy="28575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42200" y="6572250"/>
            <a:ext cx="28575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246758">
            <a:off x="2073275" y="-131763"/>
            <a:ext cx="1690688" cy="1520826"/>
          </a:xfrm>
          <a:prstGeom prst="rect">
            <a:avLst/>
          </a:prstGeom>
          <a:solidFill>
            <a:srgbClr val="FFC0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8000" b="1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508124">
            <a:off x="960438" y="-98425"/>
            <a:ext cx="1690687" cy="1520825"/>
          </a:xfrm>
          <a:prstGeom prst="rect">
            <a:avLst/>
          </a:prstGeom>
          <a:solidFill>
            <a:srgbClr val="FCFC5E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8800" b="1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20185060">
            <a:off x="-338138" y="-225425"/>
            <a:ext cx="1690688" cy="1520825"/>
          </a:xfrm>
          <a:prstGeom prst="rect">
            <a:avLst/>
          </a:prstGeom>
          <a:solidFill>
            <a:srgbClr val="E6F933">
              <a:alpha val="9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9600" b="1" dirty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71438"/>
            <a:ext cx="3146425" cy="1477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</a:t>
            </a:r>
            <a:endParaRPr lang="en-US" sz="4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Kidney</a:t>
            </a:r>
            <a:endParaRPr lang="th-TH" sz="3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4686300" y="452438"/>
            <a:ext cx="3995738" cy="9540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CC0099"/>
                </a:solidFill>
              </a:rPr>
              <a:t>Sectional Anatomy of  the Kidneys</a:t>
            </a:r>
          </a:p>
        </p:txBody>
      </p:sp>
      <p:sp>
        <p:nvSpPr>
          <p:cNvPr id="52240" name="สี่เหลี่ยมผืนผ้า 2"/>
          <p:cNvSpPr>
            <a:spLocks noChangeArrowheads="1"/>
          </p:cNvSpPr>
          <p:nvPr/>
        </p:nvSpPr>
        <p:spPr bwMode="auto">
          <a:xfrm>
            <a:off x="163513" y="5591175"/>
            <a:ext cx="9017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th-TH" sz="2400" smtClean="0">
                <a:solidFill>
                  <a:srgbClr val="FFFFFF"/>
                </a:solidFill>
              </a:rPr>
              <a:t>A typical adult kidney is reddish-brown and about 10 cm (4 in.) long, 5.5 cm (2.2 in.) wide, and 3 cm (1.2 in.) thick . Each kidney weighs about 150 g (5.25 oz).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965" y="2076450"/>
            <a:ext cx="9157447" cy="3409950"/>
            <a:chOff x="8965" y="2076450"/>
            <a:chExt cx="9157447" cy="3409950"/>
          </a:xfrm>
        </p:grpSpPr>
        <p:pic>
          <p:nvPicPr>
            <p:cNvPr id="18" name="Picture 5" descr="MVC-613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83" t="12312" r="15382" b="12411"/>
            <a:stretch>
              <a:fillRect/>
            </a:stretch>
          </p:blipFill>
          <p:spPr bwMode="auto">
            <a:xfrm>
              <a:off x="8965" y="2076450"/>
              <a:ext cx="4584700" cy="340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9" descr="MVC-617F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08"/>
            <a:stretch/>
          </p:blipFill>
          <p:spPr bwMode="auto">
            <a:xfrm>
              <a:off x="4598147" y="2076450"/>
              <a:ext cx="4568265" cy="3409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Text Box 14"/>
            <p:cNvSpPr txBox="1">
              <a:spLocks noChangeArrowheads="1"/>
            </p:cNvSpPr>
            <p:nvPr/>
          </p:nvSpPr>
          <p:spPr bwMode="auto">
            <a:xfrm>
              <a:off x="485215" y="3644900"/>
              <a:ext cx="1439863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itchFamily="34" charset="0"/>
                  <a:cs typeface="Angsana New" pitchFamily="18" charset="-34"/>
                </a:rPr>
                <a:t>Renal artery</a:t>
              </a:r>
            </a:p>
          </p:txBody>
        </p:sp>
        <p:sp>
          <p:nvSpPr>
            <p:cNvPr id="22" name="Text Box 15"/>
            <p:cNvSpPr txBox="1">
              <a:spLocks noChangeArrowheads="1"/>
            </p:cNvSpPr>
            <p:nvPr/>
          </p:nvSpPr>
          <p:spPr bwMode="auto">
            <a:xfrm>
              <a:off x="632853" y="2922588"/>
              <a:ext cx="1439862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ngsana New" pitchFamily="18" charset="-34"/>
                </a:rPr>
                <a:t>Renal vein</a:t>
              </a:r>
            </a:p>
          </p:txBody>
        </p:sp>
        <p:sp>
          <p:nvSpPr>
            <p:cNvPr id="23" name="Text Box 16"/>
            <p:cNvSpPr txBox="1">
              <a:spLocks noChangeArrowheads="1"/>
            </p:cNvSpPr>
            <p:nvPr/>
          </p:nvSpPr>
          <p:spPr bwMode="auto">
            <a:xfrm>
              <a:off x="7401953" y="3217863"/>
              <a:ext cx="1079500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ngsana New" pitchFamily="18" charset="-34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itchFamily="34" charset="0"/>
                  <a:cs typeface="Angsana New" pitchFamily="18" charset="-34"/>
                </a:rPr>
                <a:t>Renal capsule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037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858250" y="6572250"/>
            <a:ext cx="285750" cy="285750"/>
          </a:xfrm>
          <a:prstGeom prst="rect">
            <a:avLst/>
          </a:prstGeom>
          <a:solidFill>
            <a:schemeClr val="accent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72500" y="6572250"/>
            <a:ext cx="285750" cy="285750"/>
          </a:xfrm>
          <a:prstGeom prst="rect">
            <a:avLst/>
          </a:prstGeom>
          <a:solidFill>
            <a:schemeClr val="accent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286750" y="6572250"/>
            <a:ext cx="285750" cy="28575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001000" y="6572250"/>
            <a:ext cx="285750" cy="28575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27950" y="6572250"/>
            <a:ext cx="285750" cy="285750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442200" y="6572250"/>
            <a:ext cx="285750" cy="285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2800">
              <a:solidFill>
                <a:srgbClr val="FFFFFF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21246758">
            <a:off x="2073275" y="-131763"/>
            <a:ext cx="1690688" cy="1520826"/>
          </a:xfrm>
          <a:prstGeom prst="rect">
            <a:avLst/>
          </a:prstGeom>
          <a:solidFill>
            <a:srgbClr val="FFC000">
              <a:alpha val="9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8000" b="1" dirty="0">
              <a:solidFill>
                <a:srgbClr val="FFFF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 rot="508124">
            <a:off x="960438" y="-98425"/>
            <a:ext cx="1690687" cy="1520825"/>
          </a:xfrm>
          <a:prstGeom prst="rect">
            <a:avLst/>
          </a:prstGeom>
          <a:solidFill>
            <a:srgbClr val="FCFC5E">
              <a:alpha val="9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8800" b="1" dirty="0">
              <a:solidFill>
                <a:srgbClr val="FFFFFF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 rot="20185060">
            <a:off x="-338138" y="-225425"/>
            <a:ext cx="1690688" cy="1520825"/>
          </a:xfrm>
          <a:prstGeom prst="rect">
            <a:avLst/>
          </a:prstGeom>
          <a:solidFill>
            <a:srgbClr val="E6F933">
              <a:alpha val="9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th-TH" sz="9600" b="1" dirty="0">
              <a:solidFill>
                <a:srgbClr val="FFFFFF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0" y="-71438"/>
            <a:ext cx="3146425" cy="14779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</a:t>
            </a:r>
            <a:endParaRPr lang="en-US" sz="44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Kidney</a:t>
            </a:r>
            <a:endParaRPr lang="th-TH" sz="3600" b="1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สี่เหลี่ยมผืนผ้า 18"/>
          <p:cNvSpPr/>
          <p:nvPr/>
        </p:nvSpPr>
        <p:spPr>
          <a:xfrm>
            <a:off x="4686300" y="452438"/>
            <a:ext cx="3995738" cy="95408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CC0099"/>
                </a:solidFill>
              </a:rPr>
              <a:t>Sectional Anatomy of  the Kidneys</a:t>
            </a:r>
          </a:p>
        </p:txBody>
      </p:sp>
      <p:grpSp>
        <p:nvGrpSpPr>
          <p:cNvPr id="86" name="Group 85"/>
          <p:cNvGrpSpPr/>
          <p:nvPr/>
        </p:nvGrpSpPr>
        <p:grpSpPr>
          <a:xfrm>
            <a:off x="76200" y="1506909"/>
            <a:ext cx="8839200" cy="4817691"/>
            <a:chOff x="-228600" y="1443037"/>
            <a:chExt cx="8839200" cy="4817691"/>
          </a:xfrm>
        </p:grpSpPr>
        <p:grpSp>
          <p:nvGrpSpPr>
            <p:cNvPr id="3" name="Group 2"/>
            <p:cNvGrpSpPr/>
            <p:nvPr/>
          </p:nvGrpSpPr>
          <p:grpSpPr>
            <a:xfrm>
              <a:off x="1501982" y="1961983"/>
              <a:ext cx="7032418" cy="4298745"/>
              <a:chOff x="-71438" y="3340100"/>
              <a:chExt cx="5967491" cy="3670300"/>
            </a:xfrm>
          </p:grpSpPr>
          <p:sp>
            <p:nvSpPr>
              <p:cNvPr id="52226" name="TextBox 2"/>
              <p:cNvSpPr txBox="1">
                <a:spLocks noChangeArrowheads="1"/>
              </p:cNvSpPr>
              <p:nvPr/>
            </p:nvSpPr>
            <p:spPr bwMode="auto">
              <a:xfrm>
                <a:off x="-71438" y="6429375"/>
                <a:ext cx="2032001" cy="5238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32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1pPr>
                <a:lvl2pPr>
                  <a:defRPr sz="28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2pPr>
                <a:lvl3pPr>
                  <a:defRPr sz="24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3pPr>
                <a:lvl4pPr>
                  <a:defRPr sz="20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4pPr>
                <a:lvl5pPr>
                  <a:defRPr sz="20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5pPr>
                <a:lvl6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6pPr>
                <a:lvl7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7pPr>
                <a:lvl8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8pPr>
                <a:lvl9pPr eaLnBrk="0" hangingPunct="0">
                  <a:defRPr sz="2000">
                    <a:solidFill>
                      <a:schemeClr val="tx1"/>
                    </a:solidFill>
                    <a:latin typeface="Arial" pitchFamily="34" charset="0"/>
                    <a:cs typeface="Angsana New" pitchFamily="18" charset="-34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th-TH" sz="1600" smtClean="0">
                    <a:solidFill>
                      <a:srgbClr val="000000"/>
                    </a:solidFill>
                    <a:latin typeface="Britannic Bold" pitchFamily="34" charset="0"/>
                  </a:rPr>
                  <a:t>Excretory System</a:t>
                </a:r>
                <a:r>
                  <a:rPr lang="en-US" altLang="th-TH" sz="2800" smtClean="0">
                    <a:solidFill>
                      <a:srgbClr val="FFFFFF"/>
                    </a:solidFill>
                  </a:rPr>
                  <a:t>	</a:t>
                </a:r>
                <a:endParaRPr lang="th-TH" altLang="th-TH" sz="2800" smtClean="0">
                  <a:solidFill>
                    <a:srgbClr val="FFFFFF"/>
                  </a:solidFill>
                </a:endParaRPr>
              </a:p>
            </p:txBody>
          </p:sp>
          <p:grpSp>
            <p:nvGrpSpPr>
              <p:cNvPr id="26" name="กลุ่ม 1"/>
              <p:cNvGrpSpPr>
                <a:grpSpLocks/>
              </p:cNvGrpSpPr>
              <p:nvPr/>
            </p:nvGrpSpPr>
            <p:grpSpPr bwMode="auto">
              <a:xfrm>
                <a:off x="-23813" y="3340100"/>
                <a:ext cx="5919866" cy="3670300"/>
                <a:chOff x="4657725" y="3262313"/>
                <a:chExt cx="5919866" cy="3670300"/>
              </a:xfrm>
            </p:grpSpPr>
            <p:pic>
              <p:nvPicPr>
                <p:cNvPr id="27" name="Picture 13" descr="MVC-644F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rightnessContrast bright="20000" contrast="-20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1440" t="9192" r="11818" b="6834"/>
                <a:stretch>
                  <a:fillRect/>
                </a:stretch>
              </p:blipFill>
              <p:spPr bwMode="auto">
                <a:xfrm>
                  <a:off x="4657725" y="3262313"/>
                  <a:ext cx="4564063" cy="36703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8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9496504" y="5149148"/>
                  <a:ext cx="1081087" cy="341617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uLnTx/>
                      <a:uFillTx/>
                    </a:rPr>
                    <a:t>Ureter</a:t>
                  </a:r>
                </a:p>
              </p:txBody>
            </p:sp>
            <p:sp>
              <p:nvSpPr>
                <p:cNvPr id="29" name="Text Box 26"/>
                <p:cNvSpPr txBox="1">
                  <a:spLocks noChangeArrowheads="1"/>
                </p:cNvSpPr>
                <p:nvPr/>
              </p:nvSpPr>
              <p:spPr bwMode="auto">
                <a:xfrm>
                  <a:off x="9431842" y="6351588"/>
                  <a:ext cx="1081088" cy="341617"/>
                </a:xfrm>
                <a:prstGeom prst="rect">
                  <a:avLst/>
                </a:prstGeom>
                <a:solidFill>
                  <a:srgbClr val="FFFF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>
                  <a:lvl1pPr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1pPr>
                  <a:lvl2pPr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2pPr>
                  <a:lvl3pPr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3pPr>
                  <a:lvl4pPr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4pPr>
                  <a:lvl5pPr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5pPr>
                  <a:lvl6pPr eaLnBrk="0" hangingPunct="0"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6pPr>
                  <a:lvl7pPr eaLnBrk="0" hangingPunct="0"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7pPr>
                  <a:lvl8pPr eaLnBrk="0" hangingPunct="0"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8pPr>
                  <a:lvl9pPr eaLnBrk="0" hangingPunct="0">
                    <a:defRPr sz="2900">
                      <a:solidFill>
                        <a:schemeClr val="tx1"/>
                      </a:solidFill>
                      <a:latin typeface="Georgia" pitchFamily="18" charset="0"/>
                      <a:cs typeface="Angsana New" pitchFamily="18" charset="-34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ct val="5000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th-TH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Arial" pitchFamily="34" charset="0"/>
                      <a:cs typeface="Angsana New" pitchFamily="18" charset="-34"/>
                    </a:rPr>
                    <a:t>Pelvis</a:t>
                  </a:r>
                </a:p>
              </p:txBody>
            </p:sp>
          </p:grpSp>
        </p:grpSp>
        <p:sp>
          <p:nvSpPr>
            <p:cNvPr id="45" name="สี่เหลี่ยมผืนผ้า 17"/>
            <p:cNvSpPr/>
            <p:nvPr/>
          </p:nvSpPr>
          <p:spPr>
            <a:xfrm>
              <a:off x="-228600" y="2052898"/>
              <a:ext cx="1573212" cy="4619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BrowalliaUPC" pitchFamily="34" charset="-34"/>
                  <a:cs typeface="BrowalliaUPC" pitchFamily="34" charset="-34"/>
                </a:rPr>
                <a:t>Renal pyramid</a:t>
              </a:r>
              <a:endParaRPr lang="th-TH" sz="2400" b="1" baseline="-25000" dirty="0">
                <a:solidFill>
                  <a:srgbClr val="000000"/>
                </a:solidFill>
                <a:latin typeface="BrowalliaUPC" pitchFamily="34" charset="-34"/>
                <a:cs typeface="BrowalliaUPC" pitchFamily="34" charset="-34"/>
              </a:endParaRPr>
            </a:p>
          </p:txBody>
        </p:sp>
        <p:sp>
          <p:nvSpPr>
            <p:cNvPr id="46" name="สี่เหลี่ยมผืนผ้า 17"/>
            <p:cNvSpPr/>
            <p:nvPr/>
          </p:nvSpPr>
          <p:spPr>
            <a:xfrm>
              <a:off x="0" y="5187225"/>
              <a:ext cx="1293813" cy="461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BrowalliaUPC" pitchFamily="34" charset="-34"/>
                  <a:cs typeface="BrowalliaUPC" pitchFamily="34" charset="-34"/>
                </a:rPr>
                <a:t>Minor calyx</a:t>
              </a:r>
              <a:endParaRPr lang="th-TH" sz="2400" b="1" baseline="-25000" dirty="0">
                <a:solidFill>
                  <a:srgbClr val="000000"/>
                </a:solidFill>
                <a:latin typeface="BrowalliaUPC" pitchFamily="34" charset="-34"/>
                <a:cs typeface="BrowalliaUPC" pitchFamily="34" charset="-34"/>
              </a:endParaRPr>
            </a:p>
          </p:txBody>
        </p:sp>
        <p:sp>
          <p:nvSpPr>
            <p:cNvPr id="47" name="สี่เหลี่ยมผืนผ้า 17"/>
            <p:cNvSpPr/>
            <p:nvPr/>
          </p:nvSpPr>
          <p:spPr>
            <a:xfrm>
              <a:off x="0" y="4275885"/>
              <a:ext cx="1282700" cy="461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BrowalliaUPC" pitchFamily="34" charset="-34"/>
                  <a:cs typeface="BrowalliaUPC" pitchFamily="34" charset="-34"/>
                </a:rPr>
                <a:t>Major calyx</a:t>
              </a:r>
              <a:endParaRPr lang="th-TH" sz="2400" b="1" baseline="-25000" dirty="0">
                <a:solidFill>
                  <a:srgbClr val="000000"/>
                </a:solidFill>
                <a:latin typeface="BrowalliaUPC" pitchFamily="34" charset="-34"/>
                <a:cs typeface="BrowalliaUPC" pitchFamily="34" charset="-34"/>
              </a:endParaRPr>
            </a:p>
          </p:txBody>
        </p:sp>
        <p:sp>
          <p:nvSpPr>
            <p:cNvPr id="48" name="สี่เหลี่ยมผืนผ้า 17"/>
            <p:cNvSpPr/>
            <p:nvPr/>
          </p:nvSpPr>
          <p:spPr>
            <a:xfrm>
              <a:off x="7183438" y="2860957"/>
              <a:ext cx="1427162" cy="461962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BrowalliaUPC" pitchFamily="34" charset="-34"/>
                  <a:cs typeface="BrowalliaUPC" pitchFamily="34" charset="-34"/>
                </a:rPr>
                <a:t>Renal papilla</a:t>
              </a:r>
              <a:endParaRPr lang="th-TH" sz="2400" b="1" baseline="-25000" dirty="0">
                <a:solidFill>
                  <a:srgbClr val="000000"/>
                </a:solidFill>
                <a:latin typeface="BrowalliaUPC" pitchFamily="34" charset="-34"/>
                <a:cs typeface="BrowalliaUPC" pitchFamily="34" charset="-34"/>
              </a:endParaRPr>
            </a:p>
          </p:txBody>
        </p:sp>
        <p:cxnSp>
          <p:nvCxnSpPr>
            <p:cNvPr id="52" name="Straight Connector 51"/>
            <p:cNvCxnSpPr/>
            <p:nvPr/>
          </p:nvCxnSpPr>
          <p:spPr>
            <a:xfrm flipV="1">
              <a:off x="4016211" y="3048000"/>
              <a:ext cx="3146589" cy="55504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5931950" y="4331330"/>
              <a:ext cx="1194991" cy="57638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>
              <a:endCxn id="45" idx="3"/>
            </p:cNvCxnSpPr>
            <p:nvPr/>
          </p:nvCxnSpPr>
          <p:spPr>
            <a:xfrm flipH="1" flipV="1">
              <a:off x="1344612" y="2283880"/>
              <a:ext cx="1574008" cy="764121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 flipV="1">
              <a:off x="1358153" y="5145870"/>
              <a:ext cx="2375647" cy="243672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/>
            <p:nvPr/>
          </p:nvCxnSpPr>
          <p:spPr>
            <a:xfrm>
              <a:off x="1377438" y="4531010"/>
              <a:ext cx="2127762" cy="40990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>
              <a:endCxn id="29" idx="1"/>
            </p:cNvCxnSpPr>
            <p:nvPr/>
          </p:nvCxnSpPr>
          <p:spPr>
            <a:xfrm>
              <a:off x="3837503" y="4111355"/>
              <a:ext cx="3346684" cy="1668917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สี่เหลี่ยมผืนผ้า 24"/>
            <p:cNvSpPr/>
            <p:nvPr/>
          </p:nvSpPr>
          <p:spPr>
            <a:xfrm>
              <a:off x="-228600" y="3119437"/>
              <a:ext cx="1550987" cy="4619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BrowalliaUPC" pitchFamily="34" charset="-34"/>
                  <a:cs typeface="BrowalliaUPC" pitchFamily="34" charset="-34"/>
                </a:rPr>
                <a:t>Renal medulla</a:t>
              </a:r>
              <a:endParaRPr lang="th-TH" sz="2400" b="1" baseline="-25000" dirty="0">
                <a:solidFill>
                  <a:srgbClr val="000000"/>
                </a:solidFill>
                <a:latin typeface="BrowalliaUPC" pitchFamily="34" charset="-34"/>
                <a:cs typeface="BrowalliaUPC" pitchFamily="34" charset="-34"/>
              </a:endParaRPr>
            </a:p>
          </p:txBody>
        </p:sp>
        <p:cxnSp>
          <p:nvCxnSpPr>
            <p:cNvPr id="79" name="Straight Connector 78"/>
            <p:cNvCxnSpPr/>
            <p:nvPr/>
          </p:nvCxnSpPr>
          <p:spPr>
            <a:xfrm flipV="1">
              <a:off x="1358153" y="3332902"/>
              <a:ext cx="728953" cy="42905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สี่เหลี่ยมผืนผ้า 17"/>
            <p:cNvSpPr/>
            <p:nvPr/>
          </p:nvSpPr>
          <p:spPr>
            <a:xfrm>
              <a:off x="3352800" y="1443037"/>
              <a:ext cx="1573212" cy="46196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spAutoFit/>
            </a:bodyPr>
            <a:lstStyle/>
            <a:p>
              <a:pPr algn="ctr">
                <a:defRPr/>
              </a:pPr>
              <a:r>
                <a:rPr lang="en-US" sz="2400" b="1" dirty="0">
                  <a:solidFill>
                    <a:srgbClr val="000000"/>
                  </a:solidFill>
                  <a:latin typeface="BrowalliaUPC" pitchFamily="34" charset="-34"/>
                  <a:cs typeface="BrowalliaUPC" pitchFamily="34" charset="-34"/>
                </a:rPr>
                <a:t>Renal pyramid</a:t>
              </a:r>
              <a:endParaRPr lang="th-TH" sz="2400" b="1" baseline="-25000" dirty="0">
                <a:solidFill>
                  <a:srgbClr val="000000"/>
                </a:solidFill>
                <a:latin typeface="BrowalliaUPC" pitchFamily="34" charset="-34"/>
                <a:cs typeface="BrowalliaUPC" pitchFamily="34" charset="-34"/>
              </a:endParaRPr>
            </a:p>
          </p:txBody>
        </p:sp>
        <p:sp>
          <p:nvSpPr>
            <p:cNvPr id="83" name="Isosceles Triangle 82"/>
            <p:cNvSpPr/>
            <p:nvPr/>
          </p:nvSpPr>
          <p:spPr>
            <a:xfrm rot="10556527">
              <a:off x="4030828" y="2490004"/>
              <a:ext cx="703722" cy="438029"/>
            </a:xfrm>
            <a:prstGeom prst="triangle">
              <a:avLst>
                <a:gd name="adj" fmla="val 50836"/>
              </a:avLst>
            </a:prstGeom>
            <a:noFill/>
            <a:ln w="571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2800">
                <a:solidFill>
                  <a:srgbClr val="FFFFFF"/>
                </a:solidFill>
              </a:endParaRPr>
            </a:p>
          </p:txBody>
        </p:sp>
        <p:cxnSp>
          <p:nvCxnSpPr>
            <p:cNvPr id="84" name="Straight Connector 83"/>
            <p:cNvCxnSpPr>
              <a:stCxn id="83" idx="3"/>
            </p:cNvCxnSpPr>
            <p:nvPr/>
          </p:nvCxnSpPr>
          <p:spPr>
            <a:xfrm flipH="1" flipV="1">
              <a:off x="4059364" y="1910716"/>
              <a:ext cx="301958" cy="580253"/>
            </a:xfrm>
            <a:prstGeom prst="line">
              <a:avLst/>
            </a:prstGeom>
            <a:ln w="57150">
              <a:solidFill>
                <a:srgbClr val="00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3174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321361" y="535916"/>
            <a:ext cx="5405438" cy="1719263"/>
            <a:chOff x="304544" y="1333448"/>
            <a:chExt cx="5405438" cy="1719263"/>
          </a:xfrm>
        </p:grpSpPr>
        <p:sp>
          <p:nvSpPr>
            <p:cNvPr id="32" name="Rectangle 31"/>
            <p:cNvSpPr/>
            <p:nvPr/>
          </p:nvSpPr>
          <p:spPr>
            <a:xfrm rot="20185060">
              <a:off x="4019295" y="1333448"/>
              <a:ext cx="1690687" cy="1520826"/>
            </a:xfrm>
            <a:prstGeom prst="rect">
              <a:avLst/>
            </a:prstGeom>
            <a:solidFill>
              <a:srgbClr val="E6F933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21246758">
              <a:off x="2715957" y="1498548"/>
              <a:ext cx="1690688" cy="1520826"/>
            </a:xfrm>
            <a:prstGeom prst="rect">
              <a:avLst/>
            </a:prstGeom>
            <a:solidFill>
              <a:srgbClr val="FFC000">
                <a:alpha val="9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8000" b="1" dirty="0">
                <a:solidFill>
                  <a:srgbClr val="FFFFFF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 rot="508124">
              <a:off x="1603120" y="1531886"/>
              <a:ext cx="1690687" cy="1520825"/>
            </a:xfrm>
            <a:prstGeom prst="rect">
              <a:avLst/>
            </a:prstGeom>
            <a:solidFill>
              <a:srgbClr val="FCFC5E">
                <a:alpha val="9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8800" b="1" dirty="0">
                <a:solidFill>
                  <a:srgbClr val="FFFFFF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 rot="20185060">
              <a:off x="304544" y="1404886"/>
              <a:ext cx="1690688" cy="1520825"/>
            </a:xfrm>
            <a:prstGeom prst="rect">
              <a:avLst/>
            </a:prstGeom>
            <a:solidFill>
              <a:srgbClr val="E6F933">
                <a:alpha val="9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th-TH" sz="9600" b="1" dirty="0">
                <a:solidFill>
                  <a:srgbClr val="FFFFFF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253870" y="1920824"/>
              <a:ext cx="3032125" cy="92392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54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The end.</a:t>
              </a:r>
              <a:endParaRPr lang="th-TH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4716" y="2353506"/>
            <a:ext cx="5403849" cy="40528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915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การออกแบบเริ่มต้น">
  <a:themeElements>
    <a:clrScheme name="การออกแบบเริ่มต้น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การออกแบบเริ่มต้น">
      <a:majorFont>
        <a:latin typeface="Arial"/>
        <a:ea typeface=""/>
        <a:cs typeface="Angsana New"/>
      </a:majorFont>
      <a:minorFont>
        <a:latin typeface="Arial"/>
        <a:ea typeface=""/>
        <a:cs typeface="Angsana New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การออกแบบเริ่มต้น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การออกแบบเริ่มต้น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การออกแบบเริ่มต้น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777</TotalTime>
  <Words>332</Words>
  <Application>Microsoft Office PowerPoint</Application>
  <PresentationFormat>On-screen Show (4:3)</PresentationFormat>
  <Paragraphs>82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3_การออกแบบเริ่มต้น</vt:lpstr>
      <vt:lpstr>4_การออกแบบเริ่มต้น</vt:lpstr>
      <vt:lpstr>การออกแบบเริ่มต้น</vt:lpstr>
      <vt:lpstr>1_การออกแบบเริ่มต้น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ปฏิบัติการเรื่อง กายวิภาคไตของสัตว์เลี้ยงลูกด้วยน้ำนม</dc:title>
  <dc:creator>นิธิกานต์ คิมอิ๋ง</dc:creator>
  <cp:lastModifiedBy>Teacher</cp:lastModifiedBy>
  <cp:revision>27</cp:revision>
  <dcterms:created xsi:type="dcterms:W3CDTF">2013-07-16T02:14:17Z</dcterms:created>
  <dcterms:modified xsi:type="dcterms:W3CDTF">2016-03-03T06:52:53Z</dcterms:modified>
</cp:coreProperties>
</file>