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76" r:id="rId1"/>
  </p:sldMasterIdLst>
  <p:sldIdLst>
    <p:sldId id="256" r:id="rId2"/>
    <p:sldId id="279" r:id="rId3"/>
    <p:sldId id="284" r:id="rId4"/>
    <p:sldId id="260" r:id="rId5"/>
    <p:sldId id="262" r:id="rId6"/>
    <p:sldId id="263" r:id="rId7"/>
    <p:sldId id="277" r:id="rId8"/>
    <p:sldId id="278" r:id="rId9"/>
    <p:sldId id="281" r:id="rId10"/>
    <p:sldId id="280" r:id="rId11"/>
    <p:sldId id="285" r:id="rId12"/>
  </p:sldIdLst>
  <p:sldSz cx="9144000" cy="6858000" type="screen4x3"/>
  <p:notesSz cx="6858000" cy="9144000"/>
  <p:embeddedFontLst>
    <p:embeddedFont>
      <p:font typeface="Angsana New" panose="02020603050405020304" pitchFamily="18" charset="-34"/>
      <p:regular r:id="rId13"/>
      <p:bold r:id="rId14"/>
      <p:italic r:id="rId15"/>
      <p:boldItalic r:id="rId16"/>
    </p:embeddedFont>
    <p:embeddedFont>
      <p:font typeface="TH Sarabun New" panose="020B0500040200020003" pitchFamily="34" charset="-34"/>
      <p:regular r:id="rId17"/>
      <p:bold r:id="rId18"/>
      <p:italic r:id="rId19"/>
      <p:boldItalic r:id="rId20"/>
    </p:embeddedFont>
    <p:embeddedFont>
      <p:font typeface="Arundina Serif" panose="020B0604020202020204" charset="-34"/>
      <p:regular r:id="rId21"/>
      <p:bold r:id="rId22"/>
    </p:embeddedFont>
    <p:embeddedFont>
      <p:font typeface="Rockwell" panose="020B0604020202020204" charset="0"/>
      <p:regular r:id="rId23"/>
      <p:bold r:id="rId24"/>
      <p:italic r:id="rId25"/>
      <p:boldItalic r:id="rId26"/>
    </p:embeddedFont>
    <p:embeddedFont>
      <p:font typeface="JasmineUPC" panose="02020603050405020304" pitchFamily="18" charset="-34"/>
      <p:regular r:id="rId27"/>
      <p:bold r:id="rId28"/>
      <p:italic r:id="rId29"/>
      <p:boldItalic r:id="rId30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9D0D3-ACCE-44F0-B020-7CA881139998}" type="datetimeFigureOut">
              <a:rPr lang="th-TH" smtClean="0"/>
              <a:pPr/>
              <a:t>13/12/60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F44DDB-66E3-4424-812A-4B678436306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9D0D3-ACCE-44F0-B020-7CA881139998}" type="datetimeFigureOut">
              <a:rPr lang="th-TH" smtClean="0"/>
              <a:pPr/>
              <a:t>13/12/60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4DDB-66E3-4424-812A-4B678436306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9D0D3-ACCE-44F0-B020-7CA881139998}" type="datetimeFigureOut">
              <a:rPr lang="th-TH" smtClean="0"/>
              <a:pPr/>
              <a:t>13/12/60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4DDB-66E3-4424-812A-4B678436306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9D0D3-ACCE-44F0-B020-7CA881139998}" type="datetimeFigureOut">
              <a:rPr lang="th-TH" smtClean="0"/>
              <a:pPr/>
              <a:t>13/12/60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4DDB-66E3-4424-812A-4B678436306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9D0D3-ACCE-44F0-B020-7CA881139998}" type="datetimeFigureOut">
              <a:rPr lang="th-TH" smtClean="0"/>
              <a:pPr/>
              <a:t>13/12/60</a:t>
            </a:fld>
            <a:endParaRPr lang="th-TH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F44DDB-66E3-4424-812A-4B6784363066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9D0D3-ACCE-44F0-B020-7CA881139998}" type="datetimeFigureOut">
              <a:rPr lang="th-TH" smtClean="0"/>
              <a:pPr/>
              <a:t>13/12/60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4DDB-66E3-4424-812A-4B678436306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9D0D3-ACCE-44F0-B020-7CA881139998}" type="datetimeFigureOut">
              <a:rPr lang="th-TH" smtClean="0"/>
              <a:pPr/>
              <a:t>13/12/60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4DDB-66E3-4424-812A-4B678436306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9D0D3-ACCE-44F0-B020-7CA881139998}" type="datetimeFigureOut">
              <a:rPr lang="th-TH" smtClean="0"/>
              <a:pPr/>
              <a:t>13/12/60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4DDB-66E3-4424-812A-4B678436306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9D0D3-ACCE-44F0-B020-7CA881139998}" type="datetimeFigureOut">
              <a:rPr lang="th-TH" smtClean="0"/>
              <a:pPr/>
              <a:t>13/12/60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4DDB-66E3-4424-812A-4B678436306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9D0D3-ACCE-44F0-B020-7CA881139998}" type="datetimeFigureOut">
              <a:rPr lang="th-TH" smtClean="0"/>
              <a:pPr/>
              <a:t>13/12/60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4DDB-66E3-4424-812A-4B6784363066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9D0D3-ACCE-44F0-B020-7CA881139998}" type="datetimeFigureOut">
              <a:rPr lang="th-TH" smtClean="0"/>
              <a:pPr/>
              <a:t>13/12/60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F44DDB-66E3-4424-812A-4B6784363066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39D0D3-ACCE-44F0-B020-7CA881139998}" type="datetimeFigureOut">
              <a:rPr lang="th-TH" smtClean="0"/>
              <a:pPr/>
              <a:t>13/12/60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A9F44DDB-66E3-4424-812A-4B6784363066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 spd="slow">
    <p:cover/>
  </p:transition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7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0" y="1008112"/>
            <a:ext cx="9144000" cy="3645024"/>
          </a:xfrm>
        </p:spPr>
        <p:txBody>
          <a:bodyPr>
            <a:noAutofit/>
          </a:bodyPr>
          <a:lstStyle/>
          <a:p>
            <a:pPr algn="ctr"/>
            <a:r>
              <a:rPr lang="th-TH" sz="115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25400" sx="102000" sy="102000" algn="tl" rotWithShape="0">
                    <a:srgbClr val="000000">
                      <a:alpha val="78000"/>
                    </a:srgbClr>
                  </a:outerShdw>
                </a:effectLst>
                <a:latin typeface="TH Sarabun New" pitchFamily="34" charset="-34"/>
                <a:ea typeface="Arundina Serif" pitchFamily="34" charset="-34"/>
                <a:cs typeface="TH Sarabun New" pitchFamily="34" charset="-34"/>
              </a:rPr>
              <a:t>เห็ด</a:t>
            </a:r>
            <a:br>
              <a:rPr lang="th-TH" sz="115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25400" sx="102000" sy="102000" algn="tl" rotWithShape="0">
                    <a:srgbClr val="000000">
                      <a:alpha val="78000"/>
                    </a:srgbClr>
                  </a:outerShdw>
                </a:effectLst>
                <a:latin typeface="TH Sarabun New" pitchFamily="34" charset="-34"/>
                <a:ea typeface="Arundina Serif" pitchFamily="34" charset="-34"/>
                <a:cs typeface="TH Sarabun New" pitchFamily="34" charset="-34"/>
              </a:rPr>
            </a:br>
            <a:r>
              <a:rPr lang="th-TH" sz="115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25400" sx="102000" sy="102000" algn="tl" rotWithShape="0">
                    <a:srgbClr val="000000">
                      <a:alpha val="78000"/>
                    </a:srgbClr>
                  </a:outerShdw>
                </a:effectLst>
                <a:latin typeface="TH Sarabun New" pitchFamily="34" charset="-34"/>
                <a:ea typeface="Arundina Serif" pitchFamily="34" charset="-34"/>
                <a:cs typeface="TH Sarabun New" pitchFamily="34" charset="-34"/>
              </a:rPr>
              <a:t> </a:t>
            </a:r>
            <a:r>
              <a:rPr lang="en-US" sz="115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25400" sx="102000" sy="102000" algn="tl" rotWithShape="0">
                    <a:srgbClr val="000000">
                      <a:alpha val="78000"/>
                    </a:srgbClr>
                  </a:outerShdw>
                </a:effectLst>
                <a:latin typeface="TH Sarabun New" pitchFamily="34" charset="-34"/>
                <a:ea typeface="Arundina Serif" pitchFamily="34" charset="-34"/>
                <a:cs typeface="TH Sarabun New" pitchFamily="34" charset="-34"/>
              </a:rPr>
              <a:t>Mushroom</a:t>
            </a:r>
            <a:endParaRPr lang="th-TH" sz="115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25400" sx="102000" sy="102000" algn="tl" rotWithShape="0">
                  <a:srgbClr val="000000">
                    <a:alpha val="78000"/>
                  </a:srgbClr>
                </a:outerShdw>
              </a:effectLst>
              <a:latin typeface="TH Sarabun New" pitchFamily="34" charset="-34"/>
              <a:ea typeface="Arundina Serif" pitchFamily="34" charset="-34"/>
              <a:cs typeface="TH Sarabun New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0" y="5157192"/>
            <a:ext cx="9144000" cy="1152128"/>
          </a:xfrm>
        </p:spPr>
        <p:txBody>
          <a:bodyPr>
            <a:noAutofit/>
          </a:bodyPr>
          <a:lstStyle/>
          <a:p>
            <a:pPr algn="ctr"/>
            <a:r>
              <a:rPr lang="th-TH" sz="5400" b="1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การศึกษาเรื่องเห็ด</a:t>
            </a:r>
            <a:r>
              <a:rPr lang="th-TH" sz="54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5400" b="1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 ที่ได้เจอในการเดินป่า</a:t>
            </a:r>
            <a:endParaRPr lang="th-TH" sz="5400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44208" y="6093296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  <a:effectLst>
                  <a:outerShdw dist="38100" dir="2700000" algn="tl">
                    <a:srgbClr val="000000">
                      <a:alpha val="50000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กัลยา </a:t>
            </a:r>
            <a:r>
              <a:rPr lang="th-TH" sz="3600" b="1" dirty="0" err="1" smtClean="0">
                <a:solidFill>
                  <a:schemeClr val="bg1"/>
                </a:solidFill>
                <a:effectLst>
                  <a:outerShdw dist="38100" dir="2700000" algn="tl">
                    <a:srgbClr val="000000">
                      <a:alpha val="50000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กาญ</a:t>
            </a:r>
            <a:r>
              <a:rPr lang="th-TH" sz="3600" b="1" dirty="0" smtClean="0">
                <a:solidFill>
                  <a:schemeClr val="bg1"/>
                </a:solidFill>
                <a:effectLst>
                  <a:outerShdw dist="38100" dir="2700000" algn="tl">
                    <a:srgbClr val="000000">
                      <a:alpha val="50000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จนรุ่ง</a:t>
            </a:r>
            <a:endParaRPr lang="th-TH" sz="3600" b="1" dirty="0">
              <a:solidFill>
                <a:schemeClr val="bg1"/>
              </a:solidFill>
              <a:effectLst>
                <a:outerShdw dist="38100" dir="2700000" algn="tl">
                  <a:srgbClr val="000000">
                    <a:alpha val="50000"/>
                  </a:srgbClr>
                </a:outerShdw>
              </a:effectLst>
              <a:latin typeface="TH Sarabun New" pitchFamily="34" charset="-34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045137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94130" y="260648"/>
            <a:ext cx="7694294" cy="720080"/>
          </a:xfrm>
        </p:spPr>
        <p:txBody>
          <a:bodyPr>
            <a:normAutofit/>
          </a:bodyPr>
          <a:lstStyle/>
          <a:p>
            <a:pPr algn="ctr"/>
            <a:r>
              <a:rPr lang="th-TH" sz="4000" b="1" dirty="0" smtClean="0">
                <a:latin typeface="TH Sarabun New" pitchFamily="34" charset="-34"/>
                <a:cs typeface="TH Sarabun New" pitchFamily="34" charset="-34"/>
              </a:rPr>
              <a:t>ระโงกเหลือง</a:t>
            </a:r>
            <a:r>
              <a:rPr lang="en-US" sz="4000" b="1" dirty="0" smtClean="0">
                <a:latin typeface="TH Sarabun New" pitchFamily="34" charset="-34"/>
                <a:cs typeface="TH Sarabun New" pitchFamily="34" charset="-34"/>
              </a:rPr>
              <a:t>,</a:t>
            </a:r>
            <a:r>
              <a:rPr lang="th-TH" sz="4000" b="1" dirty="0" smtClean="0">
                <a:latin typeface="TH Sarabun New" pitchFamily="34" charset="-34"/>
                <a:cs typeface="TH Sarabun New" pitchFamily="34" charset="-34"/>
              </a:rPr>
              <a:t> เหลืองอมส้ม</a:t>
            </a:r>
            <a:endParaRPr lang="th-TH" sz="4000" b="1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79512" y="908720"/>
            <a:ext cx="8332903" cy="7200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h-TH" sz="2800" dirty="0" smtClean="0">
                <a:latin typeface="TH Sarabun New" pitchFamily="34" charset="-34"/>
                <a:cs typeface="TH Sarabun New" pitchFamily="34" charset="-34"/>
              </a:rPr>
              <a:t>     จับพวกเธอมาเรียงดูความสวยงาม</a:t>
            </a:r>
            <a:endParaRPr lang="th-TH" sz="2800" dirty="0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168" y="4182096"/>
            <a:ext cx="3467479" cy="2305504"/>
          </a:xfrm>
          <a:prstGeom prst="rect">
            <a:avLst/>
          </a:prstGeom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04" y="4182096"/>
            <a:ext cx="3506158" cy="2331222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78" y="1520330"/>
            <a:ext cx="3840150" cy="2552100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520330"/>
            <a:ext cx="1696083" cy="25521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2240" y="1521900"/>
            <a:ext cx="1695450" cy="255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53186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เนื้อหา 2"/>
          <p:cNvSpPr txBox="1">
            <a:spLocks/>
          </p:cNvSpPr>
          <p:nvPr/>
        </p:nvSpPr>
        <p:spPr>
          <a:xfrm>
            <a:off x="683568" y="188640"/>
            <a:ext cx="7776864" cy="64807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3200" dirty="0" smtClean="0">
                <a:latin typeface="TH Sarabun New" pitchFamily="34" charset="-34"/>
                <a:cs typeface="TH Sarabun New" pitchFamily="34" charset="-34"/>
              </a:rPr>
              <a:t> เห็ดระโงก</a:t>
            </a:r>
          </a:p>
          <a:p>
            <a:r>
              <a:rPr lang="th-TH" sz="2800" dirty="0" smtClean="0">
                <a:latin typeface="TH Sarabun New" pitchFamily="34" charset="-34"/>
                <a:cs typeface="TH Sarabun New" pitchFamily="34" charset="-34"/>
              </a:rPr>
              <a:t>ชื่อท้องถิ่น:	เห็ดระโงก,เห็ดไข่เหลือง</a:t>
            </a:r>
          </a:p>
          <a:p>
            <a:r>
              <a:rPr lang="th-TH" sz="2800" dirty="0" smtClean="0">
                <a:latin typeface="TH Sarabun New" pitchFamily="34" charset="-34"/>
                <a:cs typeface="TH Sarabun New" pitchFamily="34" charset="-34"/>
              </a:rPr>
              <a:t>ชื่อสามัญ:	เห็ดไข่เหลือง</a:t>
            </a:r>
          </a:p>
          <a:p>
            <a:r>
              <a:rPr lang="th-TH" sz="2800" dirty="0" smtClean="0">
                <a:latin typeface="TH Sarabun New" pitchFamily="34" charset="-34"/>
                <a:cs typeface="TH Sarabun New" pitchFamily="34" charset="-34"/>
              </a:rPr>
              <a:t>ชื่อวิทยาศาสตร์:	</a:t>
            </a:r>
            <a:r>
              <a:rPr lang="en-US" sz="2800" dirty="0" smtClean="0">
                <a:latin typeface="TH Sarabun New" pitchFamily="34" charset="-34"/>
                <a:cs typeface="TH Sarabun New" pitchFamily="34" charset="-34"/>
              </a:rPr>
              <a:t>Amanita </a:t>
            </a:r>
            <a:r>
              <a:rPr lang="en-US" sz="2800" dirty="0" err="1" smtClean="0">
                <a:latin typeface="TH Sarabun New" pitchFamily="34" charset="-34"/>
                <a:cs typeface="TH Sarabun New" pitchFamily="34" charset="-34"/>
              </a:rPr>
              <a:t>sp</a:t>
            </a:r>
            <a:r>
              <a:rPr lang="en-US" sz="2800" dirty="0" smtClean="0">
                <a:latin typeface="TH Sarabun New" pitchFamily="34" charset="-34"/>
                <a:cs typeface="TH Sarabun New" pitchFamily="34" charset="-34"/>
              </a:rPr>
              <a:t> </a:t>
            </a:r>
          </a:p>
          <a:p>
            <a:r>
              <a:rPr lang="th-TH" sz="2800" dirty="0" smtClean="0">
                <a:latin typeface="TH Sarabun New" pitchFamily="34" charset="-34"/>
                <a:cs typeface="TH Sarabun New" pitchFamily="34" charset="-34"/>
              </a:rPr>
              <a:t>แหล่งที่พบ: </a:t>
            </a:r>
            <a:r>
              <a:rPr lang="th-TH" sz="3000" b="0" dirty="0" smtClean="0">
                <a:latin typeface="TH Sarabun New" pitchFamily="34" charset="-34"/>
                <a:cs typeface="TH Sarabun New" pitchFamily="34" charset="-34"/>
              </a:rPr>
              <a:t>ชอบเกิดกับต้นไม้วงศ์ยาง  เช่นยางนา</a:t>
            </a:r>
          </a:p>
          <a:p>
            <a:r>
              <a:rPr lang="th-TH" sz="3000" dirty="0" smtClean="0">
                <a:latin typeface="TH Sarabun New" pitchFamily="34" charset="-34"/>
                <a:cs typeface="TH Sarabun New" pitchFamily="34" charset="-34"/>
              </a:rPr>
              <a:t>ลักษณะ </a:t>
            </a:r>
            <a:r>
              <a:rPr lang="th-TH" sz="2800" b="0" dirty="0" smtClean="0">
                <a:latin typeface="TH Sarabun New" pitchFamily="34" charset="-34"/>
                <a:cs typeface="TH Sarabun New" pitchFamily="34" charset="-34"/>
              </a:rPr>
              <a:t> ทาง</a:t>
            </a:r>
            <a:r>
              <a:rPr lang="th-TH" sz="2800" b="0" dirty="0">
                <a:latin typeface="TH Sarabun New" pitchFamily="34" charset="-34"/>
                <a:cs typeface="TH Sarabun New" pitchFamily="34" charset="-34"/>
              </a:rPr>
              <a:t>พันธุศาสตร์ เห็ดระโงกมีทั้งสีขาว สีแดงและสีเหลือง ดอกตูมกลีบรี คล้ายไข่ห่าน เมื่อโตขึ้นหมวกและก้านดอกจะดันปลอกหุ้มแตกออกมา สปอร์และครีบสีขาว แล้วแต่สายพันธุ์ </a:t>
            </a:r>
            <a:r>
              <a:rPr lang="th-TH" sz="2800" b="0" dirty="0" smtClean="0">
                <a:latin typeface="TH Sarabun New" pitchFamily="34" charset="-34"/>
                <a:cs typeface="TH Sarabun New" pitchFamily="34" charset="-34"/>
              </a:rPr>
              <a:t>ดอก</a:t>
            </a:r>
            <a:r>
              <a:rPr lang="th-TH" sz="2800" b="0" dirty="0">
                <a:latin typeface="TH Sarabun New" pitchFamily="34" charset="-34"/>
                <a:cs typeface="TH Sarabun New" pitchFamily="34" charset="-34"/>
              </a:rPr>
              <a:t>เห็ดมีลักษณะเป็นเมือก ขอบหมวกมีร่องเล็กๆตรงกันกับครีบ เมื่อดอกบานขอบหมวกจะขาดตามรอยนี้ ด้านล่างหมวกมีครีบสีขาว ก้านดอกยาวเป็นทรงกระบอก ผิวเรียบสีขาวหรือเหลืองนวล เนื้อเยื่อภายในก้านดอกสีขาว และสานต่อกันอย่างหลวมๆ ตรงกลางก้านดอกมีรูกลวงเล็กน้อย แหล่งปลูก เกิดเองตามธรรมชาติมักขึ้นเป็นกลุ่มเล็กๆ พบได้ ตามป่าโปร่งหรือป่าละเมาะทั่วไป ของภาคอีสานและ</a:t>
            </a:r>
            <a:r>
              <a:rPr lang="th-TH" sz="2800" b="0" dirty="0" smtClean="0">
                <a:latin typeface="TH Sarabun New" pitchFamily="34" charset="-34"/>
                <a:cs typeface="TH Sarabun New" pitchFamily="34" charset="-34"/>
              </a:rPr>
              <a:t>ภาคเหนือ</a:t>
            </a:r>
          </a:p>
          <a:p>
            <a:r>
              <a:rPr lang="th-TH" sz="2800" b="0" dirty="0" smtClean="0">
                <a:latin typeface="TH Sarabun New" pitchFamily="34" charset="-34"/>
                <a:cs typeface="TH Sarabun New" pitchFamily="34" charset="-34"/>
              </a:rPr>
              <a:t>แหล่งที่มา</a:t>
            </a:r>
            <a:r>
              <a:rPr lang="th-TH" sz="2800" b="0" dirty="0">
                <a:latin typeface="TH Sarabun New" pitchFamily="34" charset="-34"/>
                <a:cs typeface="TH Sarabun New" pitchFamily="34" charset="-34"/>
              </a:rPr>
              <a:t>ของ</a:t>
            </a:r>
            <a:r>
              <a:rPr lang="th-TH" sz="2800" b="0" dirty="0" smtClean="0">
                <a:latin typeface="TH Sarabun New" pitchFamily="34" charset="-34"/>
                <a:cs typeface="TH Sarabun New" pitchFamily="34" charset="-34"/>
              </a:rPr>
              <a:t>ข้อมูล</a:t>
            </a:r>
            <a:r>
              <a:rPr lang="en-US" sz="2800" b="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2200" b="0" dirty="0" smtClean="0">
                <a:latin typeface="TH Sarabun New" pitchFamily="34" charset="-34"/>
                <a:cs typeface="TH Sarabun New" pitchFamily="34" charset="-34"/>
              </a:rPr>
              <a:t>buntharik.ubonratchathani.doae.go.th/</a:t>
            </a:r>
            <a:r>
              <a:rPr lang="en-US" sz="2200" b="0" dirty="0" err="1" smtClean="0">
                <a:latin typeface="TH Sarabun New" pitchFamily="34" charset="-34"/>
                <a:cs typeface="TH Sarabun New" pitchFamily="34" charset="-34"/>
              </a:rPr>
              <a:t>index_files</a:t>
            </a:r>
            <a:r>
              <a:rPr lang="en-US" sz="2200" b="0" dirty="0" smtClean="0">
                <a:latin typeface="TH Sarabun New" pitchFamily="34" charset="-34"/>
                <a:cs typeface="TH Sarabun New" pitchFamily="34" charset="-34"/>
              </a:rPr>
              <a:t>/</a:t>
            </a:r>
            <a:r>
              <a:rPr lang="th-TH" sz="2200" b="0" dirty="0">
                <a:latin typeface="TH Sarabun New" pitchFamily="34" charset="-34"/>
                <a:cs typeface="TH Sarabun New" pitchFamily="34" charset="-34"/>
              </a:rPr>
              <a:t>เห็ดระโงก.</a:t>
            </a:r>
            <a:r>
              <a:rPr lang="en-US" sz="2200" b="0" dirty="0" err="1">
                <a:latin typeface="TH Sarabun New" pitchFamily="34" charset="-34"/>
                <a:cs typeface="TH Sarabun New" pitchFamily="34" charset="-34"/>
              </a:rPr>
              <a:t>pdf</a:t>
            </a:r>
            <a:endParaRPr lang="th-TH" sz="2200" b="0" dirty="0" smtClean="0">
              <a:latin typeface="TH Sarabun New" pitchFamily="34" charset="-34"/>
              <a:cs typeface="TH Sarabun New" pitchFamily="34" charset="-34"/>
            </a:endParaRPr>
          </a:p>
          <a:p>
            <a:endParaRPr lang="th-TH" sz="2800" b="0" dirty="0" smtClean="0">
              <a:latin typeface="TH Sarabun New" pitchFamily="34" charset="-34"/>
              <a:cs typeface="TH Sarabun New" pitchFamily="34" charset="-34"/>
            </a:endParaRPr>
          </a:p>
          <a:p>
            <a:endParaRPr lang="th-TH" sz="2800" b="0" dirty="0" smtClean="0">
              <a:latin typeface="TH Sarabun New" pitchFamily="34" charset="-34"/>
              <a:cs typeface="TH Sarabun New" pitchFamily="34" charset="-34"/>
            </a:endParaRPr>
          </a:p>
          <a:p>
            <a:pPr marL="393192" lvl="1" indent="0">
              <a:buNone/>
            </a:pPr>
            <a:endParaRPr lang="th-TH" sz="2800" dirty="0" smtClean="0">
              <a:latin typeface="TH Sarabun New" pitchFamily="34" charset="-34"/>
              <a:cs typeface="TH Sarabun New" pitchFamily="34" charset="-34"/>
            </a:endParaRPr>
          </a:p>
          <a:p>
            <a:pPr lvl="1"/>
            <a:endParaRPr lang="th-TH" dirty="0" smtClean="0">
              <a:latin typeface="TH Sarabun New" pitchFamily="34" charset="-34"/>
              <a:cs typeface="TH Sarabun New" pitchFamily="34" charset="-34"/>
            </a:endParaRPr>
          </a:p>
          <a:p>
            <a:pPr lvl="1"/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20655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เนื้อหา 2"/>
          <p:cNvSpPr txBox="1">
            <a:spLocks/>
          </p:cNvSpPr>
          <p:nvPr/>
        </p:nvSpPr>
        <p:spPr>
          <a:xfrm>
            <a:off x="395536" y="548680"/>
            <a:ext cx="8136904" cy="52565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/>
            <a:r>
              <a:rPr lang="th-TH" sz="3600" dirty="0" smtClean="0">
                <a:latin typeface="TH Sarabun New" pitchFamily="34" charset="-34"/>
                <a:cs typeface="TH Sarabun New" pitchFamily="34" charset="-34"/>
              </a:rPr>
              <a:t> 	เห็ด</a:t>
            </a:r>
            <a:r>
              <a:rPr lang="th-TH" sz="3600" dirty="0">
                <a:latin typeface="TH Sarabun New" pitchFamily="34" charset="-34"/>
                <a:cs typeface="TH Sarabun New" pitchFamily="34" charset="-34"/>
              </a:rPr>
              <a:t>ระโงก </a:t>
            </a:r>
            <a:r>
              <a:rPr lang="en-US" sz="3600" dirty="0">
                <a:latin typeface="TH Sarabun New" pitchFamily="34" charset="-34"/>
                <a:cs typeface="TH Sarabun New" pitchFamily="34" charset="-34"/>
              </a:rPr>
              <a:t>Amanita </a:t>
            </a:r>
            <a:r>
              <a:rPr lang="en-US" sz="3600" dirty="0" err="1">
                <a:latin typeface="TH Sarabun New" pitchFamily="34" charset="-34"/>
                <a:cs typeface="TH Sarabun New" pitchFamily="34" charset="-34"/>
              </a:rPr>
              <a:t>hemibapha</a:t>
            </a:r>
            <a:r>
              <a:rPr lang="en-US" sz="3600" dirty="0">
                <a:latin typeface="TH Sarabun New" pitchFamily="34" charset="-34"/>
                <a:cs typeface="TH Sarabun New" pitchFamily="34" charset="-34"/>
              </a:rPr>
              <a:t> (</a:t>
            </a:r>
            <a:r>
              <a:rPr lang="en-US" sz="3600" dirty="0" err="1">
                <a:latin typeface="TH Sarabun New" pitchFamily="34" charset="-34"/>
                <a:cs typeface="TH Sarabun New" pitchFamily="34" charset="-34"/>
              </a:rPr>
              <a:t>Berk.Et.Br</a:t>
            </a:r>
            <a:r>
              <a:rPr lang="en-US" sz="3600" dirty="0" smtClean="0">
                <a:latin typeface="TH Sarabun New" pitchFamily="34" charset="-34"/>
                <a:cs typeface="TH Sarabun New" pitchFamily="34" charset="-34"/>
              </a:rPr>
              <a:t>.) </a:t>
            </a:r>
            <a:r>
              <a:rPr lang="th-TH" sz="3600" dirty="0" err="1" smtClean="0">
                <a:latin typeface="TH Sarabun New" pitchFamily="34" charset="-34"/>
                <a:cs typeface="TH Sarabun New" pitchFamily="34" charset="-34"/>
              </a:rPr>
              <a:t>กลุ่มอะ</a:t>
            </a:r>
            <a:r>
              <a:rPr lang="th-TH" sz="3600" dirty="0">
                <a:latin typeface="TH Sarabun New" pitchFamily="34" charset="-34"/>
                <a:cs typeface="TH Sarabun New" pitchFamily="34" charset="-34"/>
              </a:rPr>
              <a:t>แมน</a:t>
            </a:r>
            <a:r>
              <a:rPr lang="th-TH" sz="3600" dirty="0" err="1">
                <a:latin typeface="TH Sarabun New" pitchFamily="34" charset="-34"/>
                <a:cs typeface="TH Sarabun New" pitchFamily="34" charset="-34"/>
              </a:rPr>
              <a:t>นิต้า</a:t>
            </a:r>
            <a:r>
              <a:rPr lang="th-TH" sz="36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3600" dirty="0">
                <a:latin typeface="TH Sarabun New" pitchFamily="34" charset="-34"/>
                <a:cs typeface="TH Sarabun New" pitchFamily="34" charset="-34"/>
              </a:rPr>
              <a:t>Amanita </a:t>
            </a:r>
            <a:r>
              <a:rPr lang="th-TH" sz="3600" dirty="0">
                <a:latin typeface="TH Sarabun New" pitchFamily="34" charset="-34"/>
                <a:cs typeface="TH Sarabun New" pitchFamily="34" charset="-34"/>
              </a:rPr>
              <a:t>ชื่อไพเราะน่าฟัง การจัดจำแนกสิ่งมีชีวิตกลุ่มนี้เป็นพวกเห็ดรา (</a:t>
            </a:r>
            <a:r>
              <a:rPr lang="en-US" sz="3600" dirty="0">
                <a:latin typeface="TH Sarabun New" pitchFamily="34" charset="-34"/>
                <a:cs typeface="TH Sarabun New" pitchFamily="34" charset="-34"/>
              </a:rPr>
              <a:t>Fungi) </a:t>
            </a:r>
            <a:r>
              <a:rPr lang="th-TH" sz="3600" dirty="0">
                <a:latin typeface="TH Sarabun New" pitchFamily="34" charset="-34"/>
                <a:cs typeface="TH Sarabun New" pitchFamily="34" charset="-34"/>
              </a:rPr>
              <a:t>จะดำรงชีพด้วยการสลายซาก</a:t>
            </a:r>
            <a:r>
              <a:rPr lang="th-TH" sz="3600" dirty="0" err="1">
                <a:latin typeface="TH Sarabun New" pitchFamily="34" charset="-34"/>
                <a:cs typeface="TH Sarabun New" pitchFamily="34" charset="-34"/>
              </a:rPr>
              <a:t>อินทรีย์วัตถุ</a:t>
            </a:r>
            <a:r>
              <a:rPr lang="th-TH" sz="3600" dirty="0">
                <a:latin typeface="TH Sarabun New" pitchFamily="34" charset="-34"/>
                <a:cs typeface="TH Sarabun New" pitchFamily="34" charset="-34"/>
              </a:rPr>
              <a:t>ทำให้แร่ธาตุอาหารหมุนเวียนกลับไปใช้ต่อไปได้ และมีหลายกลุ่ม </a:t>
            </a:r>
            <a:r>
              <a:rPr lang="th-TH" sz="3600" dirty="0" smtClean="0">
                <a:latin typeface="TH Sarabun New" pitchFamily="34" charset="-34"/>
                <a:cs typeface="TH Sarabun New" pitchFamily="34" charset="-34"/>
              </a:rPr>
              <a:t>สำหรับ</a:t>
            </a:r>
            <a:r>
              <a:rPr lang="th-TH" sz="3600" dirty="0">
                <a:latin typeface="TH Sarabun New" pitchFamily="34" charset="-34"/>
                <a:cs typeface="TH Sarabun New" pitchFamily="34" charset="-34"/>
              </a:rPr>
              <a:t>เห็ดระโงกเป็นกลุ่มนี้</a:t>
            </a:r>
            <a:r>
              <a:rPr lang="th-TH" sz="3600" dirty="0" smtClean="0">
                <a:latin typeface="TH Sarabun New" pitchFamily="34" charset="-34"/>
                <a:cs typeface="TH Sarabun New" pitchFamily="34" charset="-34"/>
              </a:rPr>
              <a:t>เป็น      รา</a:t>
            </a:r>
            <a:r>
              <a:rPr lang="th-TH" sz="3600" dirty="0">
                <a:latin typeface="TH Sarabun New" pitchFamily="34" charset="-34"/>
                <a:cs typeface="TH Sarabun New" pitchFamily="34" charset="-34"/>
              </a:rPr>
              <a:t>ไม</a:t>
            </a:r>
            <a:r>
              <a:rPr lang="th-TH" sz="3600" dirty="0" err="1">
                <a:latin typeface="TH Sarabun New" pitchFamily="34" charset="-34"/>
                <a:cs typeface="TH Sarabun New" pitchFamily="34" charset="-34"/>
              </a:rPr>
              <a:t>คอร์</a:t>
            </a:r>
            <a:r>
              <a:rPr lang="th-TH" sz="3600" dirty="0">
                <a:latin typeface="TH Sarabun New" pitchFamily="34" charset="-34"/>
                <a:cs typeface="TH Sarabun New" pitchFamily="34" charset="-34"/>
              </a:rPr>
              <a:t>ไซรา (</a:t>
            </a:r>
            <a:r>
              <a:rPr lang="en-US" sz="3600" dirty="0" err="1">
                <a:latin typeface="TH Sarabun New" pitchFamily="34" charset="-34"/>
                <a:cs typeface="TH Sarabun New" pitchFamily="34" charset="-34"/>
              </a:rPr>
              <a:t>mycorrhiza</a:t>
            </a:r>
            <a:r>
              <a:rPr lang="en-US" sz="3600" dirty="0">
                <a:latin typeface="TH Sarabun New" pitchFamily="34" charset="-34"/>
                <a:cs typeface="TH Sarabun New" pitchFamily="34" charset="-34"/>
              </a:rPr>
              <a:t>) </a:t>
            </a:r>
            <a:r>
              <a:rPr lang="th-TH" sz="3600" dirty="0">
                <a:latin typeface="TH Sarabun New" pitchFamily="34" charset="-34"/>
                <a:cs typeface="TH Sarabun New" pitchFamily="34" charset="-34"/>
              </a:rPr>
              <a:t>จึงต้องอาศัยอยู่แบบต่างพึ่งพากัน (</a:t>
            </a:r>
            <a:r>
              <a:rPr lang="en-US" sz="3600" dirty="0" smtClean="0">
                <a:latin typeface="TH Sarabun New" pitchFamily="34" charset="-34"/>
                <a:cs typeface="TH Sarabun New" pitchFamily="34" charset="-34"/>
              </a:rPr>
              <a:t>mutation</a:t>
            </a:r>
            <a:r>
              <a:rPr lang="th-TH" sz="3600" dirty="0" smtClean="0">
                <a:latin typeface="TH Sarabun New" pitchFamily="34" charset="-34"/>
                <a:cs typeface="TH Sarabun New" pitchFamily="34" charset="-34"/>
              </a:rPr>
              <a:t>) จึง</a:t>
            </a:r>
            <a:r>
              <a:rPr lang="th-TH" sz="3600" dirty="0">
                <a:latin typeface="TH Sarabun New" pitchFamily="34" charset="-34"/>
                <a:cs typeface="TH Sarabun New" pitchFamily="34" charset="-34"/>
              </a:rPr>
              <a:t>พบราชนิดนี้อาศัยอยู่กับบริเวณที่มีพืชเฉพาะชนิดเช่น ยางนา ตะเคียน </a:t>
            </a:r>
            <a:r>
              <a:rPr lang="th-TH" sz="3600" dirty="0" err="1">
                <a:latin typeface="TH Sarabun New" pitchFamily="34" charset="-34"/>
                <a:cs typeface="TH Sarabun New" pitchFamily="34" charset="-34"/>
              </a:rPr>
              <a:t>พยอม</a:t>
            </a:r>
            <a:r>
              <a:rPr lang="th-TH" sz="3600" dirty="0">
                <a:latin typeface="TH Sarabun New" pitchFamily="34" charset="-34"/>
                <a:cs typeface="TH Sarabun New" pitchFamily="34" charset="-34"/>
              </a:rPr>
              <a:t> เหียง พลวง เต็ง รัง ฯลฯ </a:t>
            </a:r>
            <a:r>
              <a:rPr lang="th-TH" sz="3600" dirty="0" smtClean="0">
                <a:latin typeface="TH Sarabun New" pitchFamily="34" charset="-34"/>
                <a:cs typeface="TH Sarabun New" pitchFamily="34" charset="-34"/>
              </a:rPr>
              <a:t>     จึง</a:t>
            </a:r>
            <a:r>
              <a:rPr lang="th-TH" sz="3600" dirty="0">
                <a:latin typeface="TH Sarabun New" pitchFamily="34" charset="-34"/>
                <a:cs typeface="TH Sarabun New" pitchFamily="34" charset="-34"/>
              </a:rPr>
              <a:t>ไม่แปลกใจที่ป่าทางเหนือและอีสานจึงมีเห็ดเหล่านี้</a:t>
            </a:r>
            <a:r>
              <a:rPr lang="th-TH" sz="3600" dirty="0" smtClean="0">
                <a:latin typeface="TH Sarabun New" pitchFamily="34" charset="-34"/>
                <a:cs typeface="TH Sarabun New" pitchFamily="34" charset="-34"/>
              </a:rPr>
              <a:t>มาก</a:t>
            </a:r>
          </a:p>
          <a:p>
            <a:pPr algn="thaiDist"/>
            <a:r>
              <a:rPr lang="th-TH" sz="3600" dirty="0" smtClean="0">
                <a:latin typeface="TH Sarabun New" pitchFamily="34" charset="-34"/>
                <a:cs typeface="TH Sarabun New" pitchFamily="34" charset="-34"/>
              </a:rPr>
              <a:t>ขอบคุณข้อมูลจาก </a:t>
            </a:r>
            <a:r>
              <a:rPr lang="en-US" sz="2800" dirty="0">
                <a:latin typeface="TH Sarabun New" pitchFamily="34" charset="-34"/>
                <a:cs typeface="TH Sarabun New" pitchFamily="34" charset="-34"/>
              </a:rPr>
              <a:t>http://burongtani.oas.psu.ac.th/bird-story/2381</a:t>
            </a:r>
            <a:endParaRPr lang="th-TH" sz="2800" dirty="0">
              <a:latin typeface="TH Sarabun New" pitchFamily="34" charset="-34"/>
              <a:cs typeface="TH Sarabun New" pitchFamily="34" charset="-34"/>
            </a:endParaRPr>
          </a:p>
          <a:p>
            <a:pPr algn="thaiDist"/>
            <a:endParaRPr lang="th-TH" sz="3200" dirty="0">
              <a:latin typeface="TH Sarabun New" pitchFamily="34" charset="-34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653582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71600" y="0"/>
            <a:ext cx="6614174" cy="910208"/>
          </a:xfrm>
        </p:spPr>
        <p:txBody>
          <a:bodyPr>
            <a:normAutofit/>
          </a:bodyPr>
          <a:lstStyle/>
          <a:p>
            <a:pPr algn="ctr"/>
            <a:r>
              <a:rPr lang="th-TH" sz="4000" b="1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ระโงกขาว</a:t>
            </a:r>
            <a:r>
              <a:rPr lang="en-US" sz="4000" b="1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,</a:t>
            </a:r>
            <a:r>
              <a:rPr lang="th-TH" sz="4000" b="1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ขาวนวล</a:t>
            </a:r>
            <a:endParaRPr lang="th-TH" sz="4000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377" y="4651742"/>
            <a:ext cx="2664969" cy="1953436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793" y="4277924"/>
            <a:ext cx="1810414" cy="2413886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988840"/>
            <a:ext cx="1555196" cy="2279372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364556"/>
            <a:ext cx="1680467" cy="2240622"/>
          </a:xfrm>
          <a:prstGeom prst="rect">
            <a:avLst/>
          </a:prstGeom>
        </p:spPr>
      </p:pic>
      <p:sp>
        <p:nvSpPr>
          <p:cNvPr id="9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1052736"/>
            <a:ext cx="8339799" cy="11686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dirty="0" smtClean="0">
                <a:latin typeface="TH Sarabun New" pitchFamily="34" charset="-34"/>
                <a:cs typeface="TH Sarabun New" pitchFamily="34" charset="-34"/>
              </a:rPr>
              <a:t> 	ที่อยู่อาศัย  เกิดเป็นดอกเดี่ยวหรือกลุ่มเล็กๆเป็นเส้นสายไปตามรากของไม้พึ่งพาเพราะเป็นเห็ดไม</a:t>
            </a:r>
            <a:r>
              <a:rPr lang="th-TH" sz="2400" dirty="0" err="1" smtClean="0">
                <a:latin typeface="TH Sarabun New" pitchFamily="34" charset="-34"/>
                <a:cs typeface="TH Sarabun New" pitchFamily="34" charset="-34"/>
              </a:rPr>
              <a:t>คอร์</a:t>
            </a:r>
            <a:r>
              <a:rPr lang="th-TH" sz="2400" dirty="0" smtClean="0">
                <a:latin typeface="TH Sarabun New" pitchFamily="34" charset="-34"/>
                <a:cs typeface="TH Sarabun New" pitchFamily="34" charset="-34"/>
              </a:rPr>
              <a:t>ไรซา เชื้อเห็ดจะเกาะกับรากไม้</a:t>
            </a:r>
          </a:p>
          <a:p>
            <a:pPr marL="393192" lvl="1" indent="0">
              <a:buNone/>
            </a:pPr>
            <a:r>
              <a:rPr lang="th-TH" sz="2400" b="1" dirty="0" smtClean="0">
                <a:latin typeface="TH Sarabun New" pitchFamily="34" charset="-34"/>
                <a:cs typeface="TH Sarabun New" pitchFamily="34" charset="-34"/>
              </a:rPr>
              <a:t> </a:t>
            </a:r>
          </a:p>
          <a:p>
            <a:pPr lvl="1"/>
            <a:endParaRPr lang="th-TH" sz="2400" b="1" dirty="0" smtClean="0">
              <a:latin typeface="TH Sarabun New" pitchFamily="34" charset="-34"/>
              <a:cs typeface="TH Sarabun New" pitchFamily="34" charset="-34"/>
            </a:endParaRPr>
          </a:p>
          <a:p>
            <a:pPr lvl="1"/>
            <a:endParaRPr lang="th-TH" sz="2400" b="1" dirty="0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035344"/>
            <a:ext cx="3120070" cy="207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4251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57680" y="0"/>
            <a:ext cx="6614174" cy="910208"/>
          </a:xfrm>
        </p:spPr>
        <p:txBody>
          <a:bodyPr>
            <a:normAutofit/>
          </a:bodyPr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ระโงกแดง</a:t>
            </a:r>
            <a:endParaRPr lang="th-TH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741048"/>
            <a:ext cx="2545908" cy="1909431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95" y="1560927"/>
            <a:ext cx="2786070" cy="2089552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32" y="4139030"/>
            <a:ext cx="1836205" cy="2448272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306" y="4529464"/>
            <a:ext cx="3457506" cy="1947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097" y="1554373"/>
            <a:ext cx="1365250" cy="248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ตัวแทนเนื้อหา 2"/>
          <p:cNvSpPr>
            <a:spLocks noGrp="1"/>
          </p:cNvSpPr>
          <p:nvPr>
            <p:ph idx="1"/>
          </p:nvPr>
        </p:nvSpPr>
        <p:spPr>
          <a:xfrm>
            <a:off x="1331640" y="332656"/>
            <a:ext cx="8332903" cy="12241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dirty="0" smtClean="0">
                <a:latin typeface="TH Sarabun New" pitchFamily="34" charset="-34"/>
                <a:cs typeface="TH Sarabun New" pitchFamily="34" charset="-34"/>
              </a:rPr>
              <a:t> </a:t>
            </a:r>
          </a:p>
          <a:p>
            <a:pPr marL="393192" lvl="1" indent="0">
              <a:buNone/>
            </a:pPr>
            <a:r>
              <a:rPr lang="th-TH" sz="2800" b="1" dirty="0" smtClean="0">
                <a:latin typeface="TH Sarabun New" pitchFamily="34" charset="-34"/>
                <a:cs typeface="TH Sarabun New" pitchFamily="34" charset="-34"/>
              </a:rPr>
              <a:t>ชอบเกิดตามป่าภูเขา เช่น ภูเรือ </a:t>
            </a:r>
            <a:r>
              <a:rPr lang="en-US" sz="2800" b="1" dirty="0" smtClean="0">
                <a:latin typeface="TH Sarabun New" pitchFamily="34" charset="-34"/>
                <a:cs typeface="TH Sarabun New" pitchFamily="34" charset="-34"/>
              </a:rPr>
              <a:t>, </a:t>
            </a:r>
            <a:r>
              <a:rPr lang="th-TH" sz="2800" b="1" dirty="0" smtClean="0">
                <a:latin typeface="TH Sarabun New" pitchFamily="34" charset="-34"/>
                <a:cs typeface="TH Sarabun New" pitchFamily="34" charset="-34"/>
              </a:rPr>
              <a:t>อ</a:t>
            </a:r>
            <a:r>
              <a:rPr lang="en-US" sz="2800" b="1" dirty="0" smtClean="0">
                <a:latin typeface="TH Sarabun New" pitchFamily="34" charset="-34"/>
                <a:cs typeface="TH Sarabun New" pitchFamily="34" charset="-34"/>
              </a:rPr>
              <a:t>.</a:t>
            </a:r>
            <a:r>
              <a:rPr lang="th-TH" sz="2800" b="1" dirty="0" smtClean="0">
                <a:latin typeface="TH Sarabun New" pitchFamily="34" charset="-34"/>
                <a:cs typeface="TH Sarabun New" pitchFamily="34" charset="-34"/>
              </a:rPr>
              <a:t>นาจะ</a:t>
            </a:r>
            <a:r>
              <a:rPr lang="th-TH" sz="2800" b="1" dirty="0" err="1" smtClean="0">
                <a:latin typeface="TH Sarabun New" pitchFamily="34" charset="-34"/>
                <a:cs typeface="TH Sarabun New" pitchFamily="34" charset="-34"/>
              </a:rPr>
              <a:t>หลวย</a:t>
            </a:r>
            <a:r>
              <a:rPr lang="th-TH" sz="2800" b="1" dirty="0" smtClean="0">
                <a:latin typeface="TH Sarabun New" pitchFamily="34" charset="-34"/>
                <a:cs typeface="TH Sarabun New" pitchFamily="34" charset="-34"/>
              </a:rPr>
              <a:t> จ.อุบลราชธานี </a:t>
            </a:r>
          </a:p>
          <a:p>
            <a:pPr marL="393192" lvl="1" indent="0">
              <a:buNone/>
            </a:pPr>
            <a:r>
              <a:rPr lang="th-TH" sz="2800" b="1" dirty="0" smtClean="0">
                <a:latin typeface="TH Sarabun New" pitchFamily="34" charset="-34"/>
                <a:cs typeface="TH Sarabun New" pitchFamily="34" charset="-34"/>
              </a:rPr>
              <a:t> </a:t>
            </a:r>
          </a:p>
          <a:p>
            <a:pPr lvl="1"/>
            <a:endParaRPr lang="th-TH" sz="2800" b="1" dirty="0" smtClean="0">
              <a:latin typeface="TH Sarabun New" pitchFamily="34" charset="-34"/>
              <a:cs typeface="TH Sarabun New" pitchFamily="34" charset="-34"/>
            </a:endParaRPr>
          </a:p>
          <a:p>
            <a:pPr lvl="1"/>
            <a:endParaRPr lang="th-TH" sz="2800" b="1" dirty="0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95" y="3878645"/>
            <a:ext cx="1985024" cy="26466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96306" y="3878645"/>
            <a:ext cx="3647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H Sarabun New" pitchFamily="34" charset="-34"/>
                <a:cs typeface="TH Sarabun New" pitchFamily="34" charset="-34"/>
              </a:rPr>
              <a:t>ขอบคุณภาพจาก คุณ</a:t>
            </a:r>
            <a:r>
              <a:rPr lang="th-TH" sz="2400" b="1" dirty="0" err="1" smtClean="0">
                <a:latin typeface="TH Sarabun New" pitchFamily="34" charset="-34"/>
                <a:cs typeface="TH Sarabun New" pitchFamily="34" charset="-34"/>
              </a:rPr>
              <a:t>สุทธิษา</a:t>
            </a:r>
            <a:r>
              <a:rPr lang="th-TH" sz="2400" b="1" dirty="0" smtClean="0">
                <a:latin typeface="TH Sarabun New" pitchFamily="34" charset="-34"/>
                <a:cs typeface="TH Sarabun New" pitchFamily="34" charset="-34"/>
              </a:rPr>
              <a:t> จันทร์เทศ</a:t>
            </a:r>
            <a:endParaRPr lang="th-TH" sz="2400" b="1" dirty="0">
              <a:latin typeface="TH Sarabun New" pitchFamily="34" charset="-34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206140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69535" y="76133"/>
            <a:ext cx="7694294" cy="720080"/>
          </a:xfrm>
        </p:spPr>
        <p:txBody>
          <a:bodyPr>
            <a:noAutofit/>
          </a:bodyPr>
          <a:lstStyle/>
          <a:p>
            <a:pPr algn="ctr"/>
            <a:r>
              <a:rPr lang="th-TH" sz="4000" b="1" dirty="0" smtClean="0">
                <a:latin typeface="TH Sarabun New" pitchFamily="34" charset="-34"/>
                <a:cs typeface="TH Sarabun New" pitchFamily="34" charset="-34"/>
              </a:rPr>
              <a:t>ระโงกเหลือง </a:t>
            </a:r>
            <a:r>
              <a:rPr lang="en-US" sz="4000" b="1" dirty="0" smtClean="0">
                <a:latin typeface="TH Sarabun New" pitchFamily="34" charset="-34"/>
                <a:cs typeface="TH Sarabun New" pitchFamily="34" charset="-34"/>
              </a:rPr>
              <a:t>,</a:t>
            </a:r>
            <a:r>
              <a:rPr lang="th-TH" sz="4000" b="1" dirty="0" smtClean="0">
                <a:latin typeface="TH Sarabun New" pitchFamily="34" charset="-34"/>
                <a:cs typeface="TH Sarabun New" pitchFamily="34" charset="-34"/>
              </a:rPr>
              <a:t>เหลืองอมส้ม</a:t>
            </a:r>
            <a:endParaRPr lang="th-TH" sz="4000" b="1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620688"/>
            <a:ext cx="8339799" cy="116864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th-TH" sz="3200" dirty="0" smtClean="0">
                <a:latin typeface="TH Sarabun New" pitchFamily="34" charset="-34"/>
                <a:cs typeface="TH Sarabun New" pitchFamily="34" charset="-34"/>
              </a:rPr>
              <a:t> </a:t>
            </a:r>
            <a:endParaRPr lang="th-TH" sz="2800" dirty="0" smtClean="0">
              <a:latin typeface="TH Sarabun New" pitchFamily="34" charset="-34"/>
              <a:cs typeface="TH Sarabun New" pitchFamily="34" charset="-34"/>
            </a:endParaRPr>
          </a:p>
          <a:p>
            <a:pPr marL="393192" lvl="1" indent="0">
              <a:buNone/>
            </a:pPr>
            <a:r>
              <a:rPr lang="th-TH" sz="9600" b="1" dirty="0" smtClean="0">
                <a:latin typeface="TH Sarabun New" pitchFamily="34" charset="-34"/>
                <a:cs typeface="TH Sarabun New" pitchFamily="34" charset="-34"/>
              </a:rPr>
              <a:t>	ที่อยู่อาศัย  เกิดเป็นดอกเดี่ยวหรือกลุ่มเล็กๆเป็นเส้นสายไปตามรากของไม้พึ่งพาเพราะเป็นเห็ดไม</a:t>
            </a:r>
            <a:r>
              <a:rPr lang="th-TH" sz="9600" b="1" dirty="0" err="1" smtClean="0">
                <a:latin typeface="TH Sarabun New" pitchFamily="34" charset="-34"/>
                <a:cs typeface="TH Sarabun New" pitchFamily="34" charset="-34"/>
              </a:rPr>
              <a:t>คอร์</a:t>
            </a:r>
            <a:r>
              <a:rPr lang="th-TH" sz="9600" b="1" dirty="0" smtClean="0">
                <a:latin typeface="TH Sarabun New" pitchFamily="34" charset="-34"/>
                <a:cs typeface="TH Sarabun New" pitchFamily="34" charset="-34"/>
              </a:rPr>
              <a:t>ไรซา เชื้อเห็ดจะเกาะกับรากไม้</a:t>
            </a:r>
          </a:p>
          <a:p>
            <a:pPr marL="393192" lvl="1" indent="0">
              <a:buNone/>
            </a:pPr>
            <a:r>
              <a:rPr lang="th-TH" sz="8000" b="1" dirty="0" smtClean="0">
                <a:latin typeface="TH Sarabun New" pitchFamily="34" charset="-34"/>
                <a:cs typeface="TH Sarabun New" pitchFamily="34" charset="-34"/>
              </a:rPr>
              <a:t> </a:t>
            </a:r>
          </a:p>
          <a:p>
            <a:pPr lvl="1"/>
            <a:endParaRPr lang="th-TH" b="1" dirty="0" smtClean="0">
              <a:latin typeface="TH Sarabun New" pitchFamily="34" charset="-34"/>
              <a:cs typeface="TH Sarabun New" pitchFamily="34" charset="-34"/>
            </a:endParaRPr>
          </a:p>
          <a:p>
            <a:pPr lvl="1"/>
            <a:endParaRPr lang="th-TH" b="1" dirty="0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241" y="4154001"/>
            <a:ext cx="1675830" cy="2521624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437" y="4255154"/>
            <a:ext cx="1608604" cy="2420471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285385"/>
            <a:ext cx="1536232" cy="2311571"/>
          </a:xfrm>
          <a:prstGeom prst="rect">
            <a:avLst/>
          </a:prstGeom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920" y="4255154"/>
            <a:ext cx="1561026" cy="2348879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99772"/>
            <a:ext cx="3744416" cy="2488475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007" y="1599772"/>
            <a:ext cx="3317967" cy="248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2216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18288" y="116632"/>
            <a:ext cx="7694294" cy="720080"/>
          </a:xfrm>
        </p:spPr>
        <p:txBody>
          <a:bodyPr>
            <a:normAutofit/>
          </a:bodyPr>
          <a:lstStyle/>
          <a:p>
            <a:pPr algn="ctr"/>
            <a:r>
              <a:rPr lang="th-TH" sz="4000" b="1" dirty="0" smtClean="0">
                <a:latin typeface="TH Sarabun New" pitchFamily="34" charset="-34"/>
                <a:cs typeface="TH Sarabun New" pitchFamily="34" charset="-34"/>
              </a:rPr>
              <a:t>ระโงกเหลือง</a:t>
            </a:r>
            <a:r>
              <a:rPr lang="en-US" sz="4000" b="1" dirty="0" smtClean="0">
                <a:latin typeface="TH Sarabun New" pitchFamily="34" charset="-34"/>
                <a:cs typeface="TH Sarabun New" pitchFamily="34" charset="-34"/>
              </a:rPr>
              <a:t>,</a:t>
            </a:r>
            <a:r>
              <a:rPr lang="th-TH" sz="4000" b="1" dirty="0" smtClean="0">
                <a:latin typeface="TH Sarabun New" pitchFamily="34" charset="-34"/>
                <a:cs typeface="TH Sarabun New" pitchFamily="34" charset="-34"/>
              </a:rPr>
              <a:t> เหลืองอมส้ม</a:t>
            </a:r>
            <a:endParaRPr lang="th-TH" sz="4000" b="1" dirty="0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844824"/>
            <a:ext cx="2970330" cy="2227746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94" y="4217807"/>
            <a:ext cx="1340922" cy="2438041"/>
          </a:xfrm>
          <a:prstGeom prst="rect">
            <a:avLst/>
          </a:prstGeom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916832"/>
            <a:ext cx="2666326" cy="2221320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217807"/>
            <a:ext cx="1366351" cy="2484276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581128"/>
            <a:ext cx="2700300" cy="2025225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2058" y="4405969"/>
            <a:ext cx="1533273" cy="2307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ตัวแทนเนื้อหา 2"/>
          <p:cNvSpPr txBox="1">
            <a:spLocks/>
          </p:cNvSpPr>
          <p:nvPr/>
        </p:nvSpPr>
        <p:spPr>
          <a:xfrm>
            <a:off x="546116" y="548680"/>
            <a:ext cx="8339799" cy="129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900" dirty="0" smtClean="0">
                <a:latin typeface="TH Sarabun New" pitchFamily="34" charset="-34"/>
                <a:cs typeface="TH Sarabun New" pitchFamily="34" charset="-34"/>
              </a:rPr>
              <a:t> </a:t>
            </a:r>
            <a:endParaRPr lang="th-TH" sz="800" dirty="0" smtClean="0">
              <a:latin typeface="TH Sarabun New" pitchFamily="34" charset="-34"/>
              <a:cs typeface="TH Sarabun New" pitchFamily="34" charset="-34"/>
            </a:endParaRPr>
          </a:p>
          <a:p>
            <a:pPr marL="393192" lvl="1" indent="0">
              <a:buFont typeface="Arial" pitchFamily="34" charset="0"/>
              <a:buNone/>
            </a:pPr>
            <a:r>
              <a:rPr lang="th-TH" sz="2800" b="1" dirty="0" smtClean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th-TH" sz="2800" b="1" u="sng" dirty="0" smtClean="0">
                <a:latin typeface="TH Sarabun New" pitchFamily="34" charset="-34"/>
                <a:cs typeface="TH Sarabun New" pitchFamily="34" charset="-34"/>
              </a:rPr>
              <a:t>ที่อยู่อาศัย </a:t>
            </a:r>
            <a:r>
              <a:rPr lang="th-TH" sz="2800" b="1" dirty="0" smtClean="0">
                <a:latin typeface="TH Sarabun New" pitchFamily="34" charset="-34"/>
                <a:cs typeface="TH Sarabun New" pitchFamily="34" charset="-34"/>
              </a:rPr>
              <a:t> เกิดเป็นดอกเดี่ยวหรือกลุ่มเล็กๆเป็นเส้นสายไปตามรากของไม้พึ่งพาเพราะเป็นเห็ดไม</a:t>
            </a:r>
            <a:r>
              <a:rPr lang="th-TH" sz="2800" b="1" dirty="0" err="1" smtClean="0">
                <a:latin typeface="TH Sarabun New" pitchFamily="34" charset="-34"/>
                <a:cs typeface="TH Sarabun New" pitchFamily="34" charset="-34"/>
              </a:rPr>
              <a:t>คอร์</a:t>
            </a:r>
            <a:r>
              <a:rPr lang="th-TH" sz="2800" b="1" dirty="0" smtClean="0">
                <a:latin typeface="TH Sarabun New" pitchFamily="34" charset="-34"/>
                <a:cs typeface="TH Sarabun New" pitchFamily="34" charset="-34"/>
              </a:rPr>
              <a:t>ไรซา เชื้อเห็ดจะเกาะกับรากไม้</a:t>
            </a:r>
          </a:p>
          <a:p>
            <a:pPr marL="393192" lvl="1" indent="0">
              <a:buFont typeface="Arial" pitchFamily="34" charset="0"/>
              <a:buNone/>
            </a:pPr>
            <a:r>
              <a:rPr lang="th-TH" sz="2400" b="1" dirty="0" smtClean="0">
                <a:latin typeface="TH Sarabun New" pitchFamily="34" charset="-34"/>
                <a:cs typeface="TH Sarabun New" pitchFamily="34" charset="-34"/>
              </a:rPr>
              <a:t> </a:t>
            </a:r>
          </a:p>
          <a:p>
            <a:pPr lvl="1"/>
            <a:endParaRPr lang="th-TH" sz="600" b="1" dirty="0" smtClean="0">
              <a:latin typeface="TH Sarabun New" pitchFamily="34" charset="-34"/>
              <a:cs typeface="TH Sarabun New" pitchFamily="34" charset="-34"/>
            </a:endParaRPr>
          </a:p>
          <a:p>
            <a:pPr lvl="1"/>
            <a:endParaRPr lang="th-TH" sz="600" b="1" dirty="0">
              <a:latin typeface="TH Sarabun New" pitchFamily="34" charset="-34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053730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694294" cy="720080"/>
          </a:xfrm>
        </p:spPr>
        <p:txBody>
          <a:bodyPr>
            <a:normAutofit/>
          </a:bodyPr>
          <a:lstStyle/>
          <a:p>
            <a:pPr algn="ctr"/>
            <a:r>
              <a:rPr lang="th-TH" sz="4000" b="1" dirty="0" smtClean="0">
                <a:latin typeface="TH Sarabun New" pitchFamily="34" charset="-34"/>
                <a:cs typeface="TH Sarabun New" pitchFamily="34" charset="-34"/>
              </a:rPr>
              <a:t>ระโงกเหลือง</a:t>
            </a:r>
            <a:r>
              <a:rPr lang="en-US" sz="4000" b="1" dirty="0" smtClean="0">
                <a:latin typeface="TH Sarabun New" pitchFamily="34" charset="-34"/>
                <a:cs typeface="TH Sarabun New" pitchFamily="34" charset="-34"/>
              </a:rPr>
              <a:t>,</a:t>
            </a:r>
            <a:r>
              <a:rPr lang="th-TH" sz="4000" b="1" dirty="0" smtClean="0">
                <a:latin typeface="TH Sarabun New" pitchFamily="34" charset="-34"/>
                <a:cs typeface="TH Sarabun New" pitchFamily="34" charset="-34"/>
              </a:rPr>
              <a:t> เหลืองอมส้ม</a:t>
            </a:r>
            <a:endParaRPr lang="th-TH" sz="4000" b="1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764704"/>
            <a:ext cx="8530373" cy="1224136"/>
          </a:xfrm>
        </p:spPr>
        <p:txBody>
          <a:bodyPr>
            <a:normAutofit/>
          </a:bodyPr>
          <a:lstStyle/>
          <a:p>
            <a:r>
              <a:rPr lang="th-TH" sz="3200" dirty="0" smtClean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th-TH" sz="2800" dirty="0" smtClean="0">
                <a:latin typeface="TH Sarabun New" pitchFamily="34" charset="-34"/>
                <a:cs typeface="TH Sarabun New" pitchFamily="34" charset="-34"/>
              </a:rPr>
              <a:t>ลักษณะดอกบานจะมีเส้น</a:t>
            </a:r>
            <a:r>
              <a:rPr lang="th-TH" sz="2800" dirty="0" err="1" smtClean="0">
                <a:latin typeface="TH Sarabun New" pitchFamily="34" charset="-34"/>
                <a:cs typeface="TH Sarabun New" pitchFamily="34" charset="-34"/>
              </a:rPr>
              <a:t>คลีบ</a:t>
            </a:r>
            <a:r>
              <a:rPr lang="th-TH" sz="2800" dirty="0" smtClean="0">
                <a:latin typeface="TH Sarabun New" pitchFamily="34" charset="-34"/>
                <a:cs typeface="TH Sarabun New" pitchFamily="34" charset="-34"/>
              </a:rPr>
              <a:t>หลังหมวกดอกเห็ดเป็นเส้นชัดเจนจากจุดศูนย์กลางออกมารอบ</a:t>
            </a:r>
            <a:r>
              <a:rPr lang="th-TH" sz="2800" dirty="0">
                <a:latin typeface="TH Sarabun New" pitchFamily="34" charset="-34"/>
                <a:cs typeface="TH Sarabun New" pitchFamily="34" charset="-34"/>
              </a:rPr>
              <a:t>หมวก</a:t>
            </a:r>
            <a:r>
              <a:rPr lang="th-TH" sz="2800" dirty="0" smtClean="0">
                <a:latin typeface="TH Sarabun New" pitchFamily="34" charset="-34"/>
                <a:cs typeface="TH Sarabun New" pitchFamily="34" charset="-34"/>
              </a:rPr>
              <a:t>เห็ด ก้าน</a:t>
            </a:r>
            <a:r>
              <a:rPr lang="th-TH" sz="2800" dirty="0">
                <a:latin typeface="TH Sarabun New" pitchFamily="34" charset="-34"/>
                <a:cs typeface="TH Sarabun New" pitchFamily="34" charset="-34"/>
              </a:rPr>
              <a:t>ดอกยาว</a:t>
            </a:r>
            <a:r>
              <a:rPr lang="th-TH" sz="2800" dirty="0" smtClean="0">
                <a:latin typeface="TH Sarabun New" pitchFamily="34" charset="-34"/>
                <a:cs typeface="TH Sarabun New" pitchFamily="34" charset="-34"/>
              </a:rPr>
              <a:t>เป็นทรงกระบอก </a:t>
            </a:r>
            <a:endParaRPr lang="th-TH" dirty="0" smtClean="0">
              <a:latin typeface="TH Sarabun New" pitchFamily="34" charset="-34"/>
              <a:cs typeface="TH Sarabun New" pitchFamily="34" charset="-34"/>
            </a:endParaRPr>
          </a:p>
          <a:p>
            <a:pPr lvl="1"/>
            <a:endParaRPr lang="th-TH" b="1" dirty="0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71" y="4005064"/>
            <a:ext cx="3260398" cy="2445299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741" y="1772816"/>
            <a:ext cx="2664296" cy="1998222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966574"/>
            <a:ext cx="3275063" cy="436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2992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694294" cy="720080"/>
          </a:xfrm>
        </p:spPr>
        <p:txBody>
          <a:bodyPr>
            <a:normAutofit/>
          </a:bodyPr>
          <a:lstStyle/>
          <a:p>
            <a:pPr algn="ctr"/>
            <a:r>
              <a:rPr lang="th-TH" sz="4000" b="1" dirty="0" smtClean="0">
                <a:latin typeface="TH Sarabun New" pitchFamily="34" charset="-34"/>
                <a:cs typeface="TH Sarabun New" pitchFamily="34" charset="-34"/>
              </a:rPr>
              <a:t>ไข่เห็ดระโงก</a:t>
            </a:r>
            <a:endParaRPr lang="th-TH" sz="4000" b="1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42421" y="980728"/>
            <a:ext cx="8332903" cy="1224136"/>
          </a:xfrm>
        </p:spPr>
        <p:txBody>
          <a:bodyPr>
            <a:normAutofit/>
          </a:bodyPr>
          <a:lstStyle/>
          <a:p>
            <a:r>
              <a:rPr lang="th-TH" sz="2800" dirty="0" smtClean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th-TH" sz="2800" u="sng" dirty="0" smtClean="0">
                <a:latin typeface="TH Sarabun New" pitchFamily="34" charset="-34"/>
                <a:cs typeface="TH Sarabun New" pitchFamily="34" charset="-34"/>
              </a:rPr>
              <a:t>ข้อควรระวัง</a:t>
            </a:r>
            <a:r>
              <a:rPr lang="th-TH" sz="2800" dirty="0" smtClean="0">
                <a:latin typeface="TH Sarabun New" pitchFamily="34" charset="-34"/>
                <a:cs typeface="TH Sarabun New" pitchFamily="34" charset="-34"/>
              </a:rPr>
              <a:t> ในการเก็บไข่ ต้องผ่าดูว่าเป็นสีอะไรและสำคัญที่สุดจุดฟันธงคือต้องมีช่องว่างตรงกลางดอกเห็ดเพราะเมื่อโตมาจะเท่ากับขากลวง  </a:t>
            </a:r>
            <a:endParaRPr lang="th-TH" sz="2800" dirty="0">
              <a:latin typeface="TH Sarabun New" pitchFamily="34" charset="-34"/>
              <a:cs typeface="TH Sarabun New" pitchFamily="34" charset="-34"/>
            </a:endParaRPr>
          </a:p>
          <a:p>
            <a:pPr marL="0" indent="0">
              <a:buNone/>
            </a:pPr>
            <a:endParaRPr lang="th-TH" sz="2800" dirty="0" smtClean="0">
              <a:latin typeface="TH Sarabun New" pitchFamily="34" charset="-34"/>
              <a:cs typeface="TH Sarabun New" pitchFamily="34" charset="-34"/>
            </a:endParaRPr>
          </a:p>
          <a:p>
            <a:pPr lvl="1"/>
            <a:endParaRPr lang="th-TH" sz="2800" b="1" dirty="0" smtClean="0">
              <a:latin typeface="TH Sarabun New" pitchFamily="34" charset="-34"/>
              <a:cs typeface="TH Sarabun New" pitchFamily="34" charset="-34"/>
            </a:endParaRPr>
          </a:p>
          <a:p>
            <a:pPr lvl="1"/>
            <a:endParaRPr lang="th-TH" sz="2800" b="1" dirty="0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132856"/>
            <a:ext cx="2337970" cy="1753478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073706"/>
            <a:ext cx="2304256" cy="1728192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21" y="4077071"/>
            <a:ext cx="1913355" cy="2551139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277337"/>
            <a:ext cx="2664343" cy="1998258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204864"/>
            <a:ext cx="2282238" cy="1517445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326" y="4445002"/>
            <a:ext cx="2730175" cy="181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2896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สาระสำคัญ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กระบวนการหลอม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สาระสำคัญ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1711</TotalTime>
  <Words>101</Words>
  <Application>Microsoft Office PowerPoint</Application>
  <PresentationFormat>นำเสนอทางหน้าจอ (4:3)</PresentationFormat>
  <Paragraphs>38</Paragraphs>
  <Slides>11</Slides>
  <Notes>0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6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11</vt:i4>
      </vt:variant>
    </vt:vector>
  </HeadingPairs>
  <TitlesOfParts>
    <vt:vector size="18" baseType="lpstr">
      <vt:lpstr>Arial</vt:lpstr>
      <vt:lpstr>Angsana New</vt:lpstr>
      <vt:lpstr>TH Sarabun New</vt:lpstr>
      <vt:lpstr>Arundina Serif</vt:lpstr>
      <vt:lpstr>Rockwell</vt:lpstr>
      <vt:lpstr>JasmineUPC</vt:lpstr>
      <vt:lpstr>สาระสำคัญ</vt:lpstr>
      <vt:lpstr>เห็ด  Mushroom</vt:lpstr>
      <vt:lpstr>งานนำเสนอ PowerPoint</vt:lpstr>
      <vt:lpstr>งานนำเสนอ PowerPoint</vt:lpstr>
      <vt:lpstr>ระโงกขาว,ขาวนวล</vt:lpstr>
      <vt:lpstr>ระโงกแดง</vt:lpstr>
      <vt:lpstr>ระโงกเหลือง ,เหลืองอมส้ม</vt:lpstr>
      <vt:lpstr>ระโงกเหลือง, เหลืองอมส้ม</vt:lpstr>
      <vt:lpstr>ระโงกเหลือง, เหลืองอมส้ม</vt:lpstr>
      <vt:lpstr>ไข่เห็ดระโงก</vt:lpstr>
      <vt:lpstr>ระโงกเหลือง, เหลืองอมส้ม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เห็ดระโงก หรือ เห็ดไข่เหลือง</dc:title>
  <dc:creator>กัลยา กาญจนรุ่ง</dc:creator>
  <cp:keywords>เห็ด</cp:keywords>
  <cp:lastModifiedBy>UserX</cp:lastModifiedBy>
  <cp:revision>88</cp:revision>
  <dcterms:created xsi:type="dcterms:W3CDTF">2017-05-31T03:44:15Z</dcterms:created>
  <dcterms:modified xsi:type="dcterms:W3CDTF">2017-12-13T05:50:05Z</dcterms:modified>
</cp:coreProperties>
</file>