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80" r:id="rId2"/>
    <p:sldId id="266" r:id="rId3"/>
    <p:sldId id="287" r:id="rId4"/>
    <p:sldId id="290" r:id="rId5"/>
    <p:sldId id="291" r:id="rId6"/>
    <p:sldId id="289" r:id="rId7"/>
    <p:sldId id="288" r:id="rId8"/>
    <p:sldId id="292" r:id="rId9"/>
    <p:sldId id="274" r:id="rId10"/>
    <p:sldId id="285" r:id="rId11"/>
    <p:sldId id="293" r:id="rId12"/>
    <p:sldId id="295" r:id="rId13"/>
    <p:sldId id="294" r:id="rId14"/>
    <p:sldId id="296" r:id="rId15"/>
    <p:sldId id="277" r:id="rId16"/>
    <p:sldId id="278" r:id="rId17"/>
    <p:sldId id="279" r:id="rId18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21"/>
      <p:bold r:id="rId22"/>
      <p:italic r:id="rId23"/>
      <p:boldItalic r:id="rId24"/>
    </p:embeddedFont>
    <p:embeddedFont>
      <p:font typeface="Dotum" panose="020B0600000101010101" pitchFamily="34" charset="-127"/>
      <p:regular r:id="rId25"/>
    </p:embeddedFont>
    <p:embeddedFont>
      <p:font typeface="TH Sarabun New" panose="020B0500040200020003" pitchFamily="34" charset="-34"/>
      <p:regular r:id="rId26"/>
      <p:bold r:id="rId27"/>
      <p:italic r:id="rId28"/>
      <p:boldItalic r:id="rId29"/>
    </p:embeddedFont>
    <p:embeddedFont>
      <p:font typeface="Cordia New" panose="020B0304020202020204" pitchFamily="34" charset="-34"/>
      <p:regular r:id="rId30"/>
      <p:bold r:id="rId31"/>
      <p:italic r:id="rId32"/>
      <p:bold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font" Target="fonts/font9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19/12/60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19/12/60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11</a:t>
            </a:fld>
            <a:endParaRPr lang="th-TH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12</a:t>
            </a:fld>
            <a:endParaRPr lang="th-TH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13</a:t>
            </a:fld>
            <a:endParaRPr lang="th-TH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14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jp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7440" y="646929"/>
            <a:ext cx="8155672" cy="5420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04288" y="980728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683568" y="4259987"/>
            <a:ext cx="76328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8000" dirty="0" smtClean="0">
                <a:solidFill>
                  <a:srgbClr val="FF00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เห็ดปลวก </a:t>
            </a:r>
            <a:endParaRPr lang="th-TH" sz="8000" dirty="0">
              <a:solidFill>
                <a:srgbClr val="FF00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54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330722"/>
            <a:ext cx="3240359" cy="4875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2283" y="3284984"/>
            <a:ext cx="4233888" cy="2813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513704" y="372300"/>
            <a:ext cx="34973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solidFill>
                  <a:schemeClr val="bg1"/>
                </a:solidFill>
              </a:rPr>
              <a:t>.  </a:t>
            </a:r>
            <a:r>
              <a:rPr lang="th-TH" sz="2800" dirty="0" smtClean="0"/>
              <a:t>จาวปลวกเห็ด เห็น</a:t>
            </a:r>
            <a:r>
              <a:rPr lang="th-TH" sz="2800" dirty="0" smtClean="0">
                <a:solidFill>
                  <a:srgbClr val="FF0000"/>
                </a:solidFill>
              </a:rPr>
              <a:t>ตุ่มราเห็ดสีขาว</a:t>
            </a:r>
            <a:r>
              <a:rPr lang="th-TH" sz="2800" dirty="0" smtClean="0"/>
              <a:t>เต็มไปหมด</a:t>
            </a:r>
            <a:endParaRPr lang="th-TH" sz="2800" dirty="0"/>
          </a:p>
        </p:txBody>
      </p:sp>
      <p:cxnSp>
        <p:nvCxnSpPr>
          <p:cNvPr id="6" name="ลูกศรเชื่อมต่อแบบตรง 5"/>
          <p:cNvCxnSpPr/>
          <p:nvPr/>
        </p:nvCxnSpPr>
        <p:spPr>
          <a:xfrm>
            <a:off x="2085577" y="1209372"/>
            <a:ext cx="288033" cy="368245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9764" y="265661"/>
            <a:ext cx="4318937" cy="2870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สี่เหลี่ยมผืนผ้า 9"/>
          <p:cNvSpPr/>
          <p:nvPr/>
        </p:nvSpPr>
        <p:spPr>
          <a:xfrm>
            <a:off x="4727064" y="5252391"/>
            <a:ext cx="30243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dirty="0" smtClean="0">
                <a:solidFill>
                  <a:srgbClr val="FFFF00"/>
                </a:solidFill>
              </a:rPr>
              <a:t>จอมปลวกหรือโพนปลวก</a:t>
            </a:r>
          </a:p>
          <a:p>
            <a:pPr algn="ctr"/>
            <a:r>
              <a:rPr lang="th-TH" sz="2800" dirty="0" smtClean="0">
                <a:solidFill>
                  <a:srgbClr val="FFFF00"/>
                </a:solidFill>
              </a:rPr>
              <a:t>ที่เคยเกิดเห็ดปลวกในป่า</a:t>
            </a:r>
            <a:endParaRPr lang="th-TH" sz="2800" dirty="0">
              <a:solidFill>
                <a:srgbClr val="FFFF00"/>
              </a:solidFill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4668853" y="2663334"/>
            <a:ext cx="3497356" cy="52322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th-TH" sz="2800" dirty="0">
                <a:solidFill>
                  <a:schemeClr val="bg1"/>
                </a:solidFill>
              </a:rPr>
              <a:t>.  </a:t>
            </a:r>
            <a:r>
              <a:rPr lang="th-TH" sz="2800" dirty="0" smtClean="0">
                <a:solidFill>
                  <a:srgbClr val="FFFF00"/>
                </a:solidFill>
              </a:rPr>
              <a:t>ภายในจอมปลวกจะมี </a:t>
            </a:r>
            <a:r>
              <a:rPr lang="th-TH" sz="2800" dirty="0" smtClean="0">
                <a:solidFill>
                  <a:srgbClr val="FF0000"/>
                </a:solidFill>
              </a:rPr>
              <a:t>จาวปลวก</a:t>
            </a:r>
            <a:endParaRPr lang="th-TH" sz="2800" dirty="0">
              <a:solidFill>
                <a:srgbClr val="FF0000"/>
              </a:solidFill>
            </a:endParaRPr>
          </a:p>
        </p:txBody>
      </p:sp>
      <p:cxnSp>
        <p:nvCxnSpPr>
          <p:cNvPr id="16" name="ลูกศรเชื่อมต่อแบบตรง 15"/>
          <p:cNvCxnSpPr/>
          <p:nvPr/>
        </p:nvCxnSpPr>
        <p:spPr>
          <a:xfrm flipH="1" flipV="1">
            <a:off x="7236296" y="1471954"/>
            <a:ext cx="72008" cy="12241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ลูกศรเชื่อมต่อแบบตรง 18"/>
          <p:cNvCxnSpPr/>
          <p:nvPr/>
        </p:nvCxnSpPr>
        <p:spPr>
          <a:xfrm flipH="1" flipV="1">
            <a:off x="5924414" y="2294094"/>
            <a:ext cx="1152128" cy="4868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สี่เหลี่ยมผืนผ้า 20"/>
          <p:cNvSpPr/>
          <p:nvPr/>
        </p:nvSpPr>
        <p:spPr>
          <a:xfrm>
            <a:off x="3491880" y="6282059"/>
            <a:ext cx="48650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000" dirty="0" smtClean="0"/>
              <a:t>แหล่งข้อมูล  </a:t>
            </a:r>
            <a:r>
              <a:rPr lang="en-US" sz="2000" dirty="0" smtClean="0"/>
              <a:t>:</a:t>
            </a:r>
            <a:r>
              <a:rPr lang="th-TH" sz="2000" dirty="0" smtClean="0"/>
              <a:t>ลุงหนวดจากกลุ่มเพาะเลี้ยงเห็ดปลวก</a:t>
            </a:r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37208030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39552" y="396735"/>
            <a:ext cx="7791564" cy="3610449"/>
          </a:xfrm>
        </p:spPr>
        <p:txBody>
          <a:bodyPr/>
          <a:lstStyle>
            <a:extLst/>
          </a:lstStyle>
          <a:p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sz="28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การจัดจำแนกชนิดเห็ดโคน</a:t>
            </a:r>
          </a:p>
          <a:p>
            <a:pPr algn="thaiDist"/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 เห็ดโคน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จัดอยู่ในสกุล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นักอนุกรมวิธานเห็ดบางท่านเคยจัดไว้ในวงศ์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Tricholomataceae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และบางท่านจัดไว้ในวงศ์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Pluteaceae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แต่ในปัจจุบันถูกจัดอยู่ในวงศ์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Lyophyllaceae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</a:t>
            </a:r>
            <a:r>
              <a:rPr lang="th-TH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เห็ดที่ต้องเจริญสัมพันธ์อยู่กับ</a:t>
            </a:r>
            <a:r>
              <a:rPr lang="th-TH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  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ที่อาศัยอ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ยู่ใต้ดินในแบบ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พึ่งพาอาศัย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ซึ่งกันและกัน ซึ่งจะอธิบายให้ทราบในหัวข้อต่อไป</a:t>
            </a:r>
          </a:p>
          <a:p>
            <a:pPr algn="thaiDist"/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การ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จัด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จำแนก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เห็ดโคนในระดับชนิดใช้รูปร่างลักษณะภายนอกที่เห็นด้วยตาเปล่า ได้แก่ (1) ขนาดของหมวกเห็ด (2) การมีหรือไม่มีวงแหวน รากเทียม และปุ่มนูนกลางหมวก (3) สีของหมวก (4) สีและรูปร่างของปุ่มนูนกลางหมวก (5) สีของรากเทียม และลักษณะที่ต้องตรวจดูภายใต้กล้องจุลทรรศน์ ได้แก่ เซลล์ที่เป็นหมัน หรือ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cystidium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ที่อยู่ที่ขอบครีบ </a:t>
            </a:r>
            <a:r>
              <a:rPr lang="th-TH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เห็ดโคนเป็นเห็ดที่พบในแถบเขตร้อน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เช่น ประเทศต่างๆ ใน</a:t>
            </a:r>
            <a:r>
              <a:rPr lang="th-TH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เอเซีย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ตะวันออกเฉียงใต้ ประเทศศรีลังกา ประเทศจีน (ตอนใต้) และทวีป</a:t>
            </a:r>
            <a:r>
              <a:rPr lang="th-TH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อาฟ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ริกากลาง (</a:t>
            </a:r>
            <a:r>
              <a:rPr lang="en-US" sz="1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Pegler and </a:t>
            </a:r>
            <a:r>
              <a:rPr lang="en-US" sz="18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Vanhaecke</a:t>
            </a:r>
            <a:r>
              <a:rPr lang="en-US" sz="1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, 1994)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:http://banhed432.blogspot.com/p/blog-page_3947.html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288833" y="4330497"/>
            <a:ext cx="2112745" cy="1584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3011" y="4016519"/>
            <a:ext cx="1420670" cy="2137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1847722" y="4378875"/>
            <a:ext cx="2162630" cy="1437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6573" y="4010692"/>
            <a:ext cx="1424543" cy="214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5537" y="4007184"/>
            <a:ext cx="1443452" cy="217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7012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755576" y="404664"/>
            <a:ext cx="7344816" cy="4472425"/>
          </a:xfrm>
        </p:spPr>
        <p:txBody>
          <a:bodyPr/>
          <a:lstStyle>
            <a:extLst/>
          </a:lstStyle>
          <a:p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sz="24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ปลวกเลี้ยงราหรือ</a:t>
            </a:r>
            <a:r>
              <a:rPr lang="th-TH" sz="24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ปลวกเลี้ยงเห็ด</a:t>
            </a:r>
          </a:p>
          <a:p>
            <a:pPr algn="thaiDist"/>
            <a:r>
              <a:rPr lang="th-TH" sz="1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  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มีอยู่ทั้งหมดประมาณ 1800 ชนิด แต่ปลวกที่อยู่ร่วมกับเห็ดโคนในแบบพึ่งพาอาศัยซึ่งกันและกันที่มีชื่อเรียกว่า ปลวกเลี้ยงราหรือปลวกเลี้ยงเห็ด (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fungus growing termite or mushroom growing termite)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มีประมาณ 100 ชนิด โดยปลวกเหล่านี้จัดอยู่ในวงศ์ย่อย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Macrotermitinae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ส่วนเห็ดโคนที่อยู่ร่วมกับปลวกมีประมาณ 20 ชนิด (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Bels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and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Pataragetvit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, 1982) </a:t>
            </a:r>
            <a:r>
              <a:rPr lang="th-TH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สำหรับในประเทศไทยมีรายงานการพบเห็ดโคนทั้งหมด 17 ชนิด (สุมาลี, 2541)</a:t>
            </a:r>
          </a:p>
          <a:p>
            <a:pPr algn="thaiDist"/>
            <a:r>
              <a:rPr lang="th-TH" sz="1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  </a:t>
            </a:r>
            <a:endParaRPr lang="en-US" sz="18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และภาพ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:http://banhed432.blogspot.com/p/blog-page_3947.html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1528" y="3356992"/>
            <a:ext cx="7123636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19253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39552" y="396735"/>
            <a:ext cx="4464496" cy="5345813"/>
          </a:xfrm>
        </p:spPr>
        <p:txBody>
          <a:bodyPr/>
          <a:lstStyle>
            <a:extLst/>
          </a:lstStyle>
          <a:p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ปลวกเลี้ยงราหรือ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ปลวกเลี้ยงเห็ด</a:t>
            </a:r>
          </a:p>
          <a:p>
            <a:pPr algn="thaiDist"/>
            <a:r>
              <a:rPr lang="th-TH" sz="1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</a:t>
            </a:r>
            <a:r>
              <a:rPr lang="th-TH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เหล่านี้จะสร้าง</a:t>
            </a:r>
            <a:r>
              <a:rPr lang="th-TH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ห้องเห็ด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fungus chamber) 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จำนวนมากมาย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หลายห้องภายในจอมปลวก ห้องเห็ดเหล่านี้มีเส้นผ่าศูนย์กลางประมาณ 5-25 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cm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โดยพื้นล่างของห้องมีลักษณะแบน และเพดานห้องเป็นรูปโดม ผิวของพื้นล่าง ผนังห้อง และเพดานมีลักษณะเรียบ เป็นมัน เพราะถูกฉาบด้วยมูลเหลวๆ ที่ขับถ่ายออกมาจากตัวปลวก </a:t>
            </a:r>
            <a:r>
              <a:rPr lang="th-TH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ภายในห้องเห็ด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นี้จะมี</a:t>
            </a:r>
            <a:r>
              <a:rPr lang="th-TH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สวนเห็ด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fungus garden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 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fungus comb)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ซึ่ง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 </a:t>
            </a:r>
            <a:r>
              <a:rPr lang="th-TH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หยุ่นคล้าย</a:t>
            </a:r>
            <a:r>
              <a:rPr lang="th-TH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ฟองน้ำและ</a:t>
            </a:r>
            <a:r>
              <a:rPr lang="th-TH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มีรูปร่างหยักไปมาคล้ายมันสมองหรือคล้ายปะการัง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ที่ปลวกสร้างขึ้นจากสิ่งขับถ่ายของมันเอง ซึ่งก็คือเนื้อไม้ที่ปลวกกินเข้าไปและผ่านการย่อยเพียงบางส่วนภายใน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ลำไส้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ของปลวก </a:t>
            </a:r>
            <a:endParaRPr lang="th-TH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ภายใน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และบนสวนเห็ดนี้มีเส้นใยราซึ่งย่อยสลายสวนเห็ดเป็นอาหารมาเจริญอยู่ เมื่อปลวกที่อยู่ภายในรังมากินสวนเห็ดเป็นอาหาร มันจะกินเส้นใยราเข้าไปด้วย ห้องเห็ดแต่ละห้องมีเส้นทางเดินของปลวกเป็นท่อขนาดเล็กเชื่อมต่อถึงกันได้ และภายในรังปลวกยังมีท่อขนาดใหญ่ที่มีปลายด้านหนึ่งเปิดออกที่ผิวรังหรือผิวจอมปลวก ท่อนี้คือท่อระบายอากาศ 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en-US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:http://banhed432.blogspot.com/p/blog-page_3947.html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36096" y="346936"/>
            <a:ext cx="2664298" cy="3552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45870" y="4053375"/>
            <a:ext cx="2844750" cy="213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63609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755576" y="404664"/>
            <a:ext cx="7416824" cy="2113334"/>
          </a:xfrm>
        </p:spPr>
        <p:txBody>
          <a:bodyPr/>
          <a:lstStyle>
            <a:extLst/>
          </a:lstStyle>
          <a:p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sz="24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ปลวกเลี้ยงราหรือ</a:t>
            </a:r>
            <a:r>
              <a:rPr lang="th-TH" sz="24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ปลวกเลี้ยงเห็ด</a:t>
            </a:r>
          </a:p>
          <a:p>
            <a:pPr algn="thaiDist"/>
            <a:r>
              <a:rPr lang="th-TH" sz="1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  ปลวกเลี้ยงรามีหลายชนิด เห็ดโคนก็มีหลายชนิดเช่นกัน ความสัมพันธ์ระหว่างชนิดเห็ดโคนกับชนิดปลวกไม่มีความเฉพาะเจาะจง กล่าวคือ มีเห็ดโคนหลายชนิดอยู่ร่วมได้กับปลวกหนึ่งชนิด และในทางกลับกันก็มีปลวกหลายชนิดที่มีความสัมพันธ์กับเห็ดโคนเพียงชนิดเดียว ยังมีเห็ดโคนอีก</a:t>
            </a:r>
            <a:r>
              <a:rPr lang="th-TH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กลุ่มหนึ่งที่ไม่มีรากเทียมคือ เห็ดโคนข้าวตอก </a:t>
            </a:r>
            <a:r>
              <a:rPr lang="th-TH" sz="1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เห็ดโคนพวกนี้มีขนาดเล็ก เส้นผ่านศูนย์กลางของหมวกประมาณ 2 ซ.ม. เริ่มจากการมีเส้นใยเห็ดเจริญเติบโตอยู่ในรังปลวก เมื่อถึงฤดูฝนปลวกจะขนชิ้นส่วนของสวนเห็ดขึ้นมาจากรัง แล้วเอามาวางไว้เหนือดิน ภายในเวลาเพียง 2 วัน จะเห็นดอกเห็ดโคนข้าวตอก ขนาดเล็กสีขาวขึ้นบนชิ้นส่วนของสวนเห็ดเต็มไปหมด         </a:t>
            </a:r>
            <a:endParaRPr lang="en-US" sz="18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http://banhed432.blogspot.com/p/blog-page_3947.html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5795" y="2589245"/>
            <a:ext cx="2593747" cy="1723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31642" y="2564904"/>
            <a:ext cx="2665756" cy="1772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75215" y="4425206"/>
            <a:ext cx="2604327" cy="173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6590" y="4425206"/>
            <a:ext cx="2617108" cy="1740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7536" y="2975967"/>
            <a:ext cx="2107817" cy="317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955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971600" y="764704"/>
            <a:ext cx="7416824" cy="4824536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th-TH" sz="3600" b="1" dirty="0" smtClean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2400" b="1" dirty="0" smtClean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://</a:t>
            </a:r>
            <a:r>
              <a:rPr lang="en-US" sz="2400" b="1" dirty="0" smtClean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banhed432.blogspot.com/p/blog-page_3947.html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ลุงหนวดจากกลุ่มเพาะเลี้ยงเห็ดปลวก</a:t>
            </a:r>
          </a:p>
          <a:p>
            <a:pPr algn="thaiDist"/>
            <a:endParaRPr lang="en-US" sz="2800" dirty="0" smtClean="0"/>
          </a:p>
          <a:p>
            <a:pPr algn="thaiDist"/>
            <a:endParaRPr lang="th-TH" sz="2800" dirty="0" smtClean="0"/>
          </a:p>
          <a:p>
            <a:pPr algn="thaiDist"/>
            <a:endParaRPr lang="th-TH" sz="3000" dirty="0"/>
          </a:p>
        </p:txBody>
      </p:sp>
    </p:spTree>
    <p:extLst>
      <p:ext uri="{BB962C8B-B14F-4D97-AF65-F5344CB8AC3E}">
        <p14:creationId xmlns:p14="http://schemas.microsoft.com/office/powerpoint/2010/main" val="86030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074" y="724590"/>
            <a:ext cx="8146727" cy="541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980728"/>
            <a:ext cx="792088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96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เห็ดปลวก </a:t>
            </a:r>
          </a:p>
          <a:p>
            <a:pPr algn="ctr"/>
            <a:endParaRPr lang="th-TH" sz="9600" dirty="0" smtClean="0">
              <a:solidFill>
                <a:schemeClr val="bg1"/>
              </a:solidFill>
            </a:endParaRPr>
          </a:p>
          <a:p>
            <a:pPr algn="ctr"/>
            <a:r>
              <a:rPr lang="th-TH" sz="60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ประเทศไทยมีรายงานการพบเห็ดโคนทั้งหมด 17 ชนิด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1538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8877" y="602923"/>
            <a:ext cx="7932620" cy="5274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55576" y="476672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90251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60648"/>
            <a:ext cx="6624732" cy="4402687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1520" y="4725144"/>
            <a:ext cx="8672946" cy="1980456"/>
          </a:xfrm>
        </p:spPr>
        <p:txBody>
          <a:bodyPr/>
          <a:lstStyle/>
          <a:p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เห็ดปลวก 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mushroom </a:t>
            </a:r>
            <a:endParaRPr lang="th-TH" sz="24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อื่นๆ: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  เห็ดโคน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ใช้ประโยชน์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นำมารับประทานได้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รสชาติ อร่อยกว่าเห็ดอื่นๆ 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487155" y="531459"/>
            <a:ext cx="3940829" cy="5187833"/>
          </a:xfrm>
        </p:spPr>
        <p:txBody>
          <a:bodyPr/>
          <a:lstStyle>
            <a:extLst/>
          </a:lstStyle>
          <a:p>
            <a:r>
              <a:rPr lang="th-TH" dirty="0" smtClean="0">
                <a:solidFill>
                  <a:schemeClr val="tx1"/>
                </a:solidFill>
              </a:rPr>
              <a:t> </a:t>
            </a:r>
            <a:r>
              <a:rPr lang="th-TH" sz="4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 หรือ </a:t>
            </a:r>
            <a:r>
              <a:rPr lang="th-TH" sz="4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เห็ดปลวก</a:t>
            </a:r>
          </a:p>
          <a:p>
            <a:pPr algn="thaiDist"/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 มีชื่อในภาษาไทยว่า เห็ดโคน หรือเห็ดปลวก หรือเห็ดโคนปลวก มีชื่อสามัญภาษาอังกฤษว่า </a:t>
            </a:r>
            <a:r>
              <a:rPr lang="en-US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termite mushroom </a:t>
            </a:r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จะมีชื่อวิทยาศาสตร์ที่เป็นชื่อแรกหรือชื่อสกุลว่า </a:t>
            </a:r>
            <a:r>
              <a:rPr lang="en-US" sz="22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เสมอ เช่น </a:t>
            </a:r>
            <a:r>
              <a:rPr lang="en-US" sz="22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clypeatus</a:t>
            </a:r>
            <a:r>
              <a:rPr lang="en-US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aurantiacus</a:t>
            </a:r>
            <a:r>
              <a:rPr lang="en-US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entolomoides</a:t>
            </a:r>
            <a:r>
              <a:rPr lang="en-US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และ </a:t>
            </a:r>
            <a:r>
              <a:rPr lang="en-US" sz="22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eurhizus</a:t>
            </a:r>
            <a:r>
              <a:rPr lang="en-US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เป็นต้น (ชื่อ</a:t>
            </a:r>
            <a:r>
              <a:rPr lang="th-TH" sz="22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วิทยาศาสตร์</a:t>
            </a:r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ชื่อแรกหรือชื่อสกุล</a:t>
            </a:r>
            <a:r>
              <a:rPr lang="th-TH" sz="22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ต้องไม่ใช่</a:t>
            </a:r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ชื่ออื่นๆ) ด้วยเหตุที่ชื่อสกุลเป็น </a:t>
            </a:r>
            <a:r>
              <a:rPr lang="en-US" sz="22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ในบางครั้งจึงมีผู้เรียกชื่อเห็ดโคน เป็นภาษาอังกฤษว่า </a:t>
            </a:r>
            <a:r>
              <a:rPr lang="en-US" sz="22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Termitomyces</a:t>
            </a:r>
            <a:r>
              <a:rPr lang="en-US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mushroom </a:t>
            </a:r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สาหรับรูปร่างลักษณะของเห็ดโคนมีรายละเอียดดังนี้</a:t>
            </a:r>
            <a:endParaRPr lang="th-TH" sz="22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:http://banhed432.blogspot.com/p/blog-page_3947.html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37132" y="3501008"/>
            <a:ext cx="3781029" cy="2508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132" y="875501"/>
            <a:ext cx="3731069" cy="248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772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39553" y="396735"/>
            <a:ext cx="7848871" cy="1376081"/>
          </a:xfrm>
        </p:spPr>
        <p:txBody>
          <a:bodyPr/>
          <a:lstStyle>
            <a:extLst/>
          </a:lstStyle>
          <a:p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รูปร่าง</a:t>
            </a:r>
            <a:r>
              <a:rPr lang="th-TH" sz="28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ลักษณะของ</a:t>
            </a:r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เห็ดโคน</a:t>
            </a:r>
          </a:p>
          <a:p>
            <a:pPr algn="thaiDist"/>
            <a:r>
              <a:rPr lang="th-TH" sz="1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 </a:t>
            </a:r>
            <a:r>
              <a:rPr lang="th-TH" sz="24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หมวกเห็ดโคน 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ยังอ่อนมีรูปร่างแบบ</a:t>
            </a:r>
            <a:r>
              <a:rPr lang="th-TH" sz="2400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กรวยคว่ำา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ชามคว่ำที่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มียอดนูนทู่หรือแหลม ซึ่งอาจเห็นได้อย่างเด่นชัดหรือไม่เด่นชัดก็ได้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4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:http://banhed432.blogspot.com/p/blog-page_3947.html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383847" y="2189695"/>
            <a:ext cx="2058277" cy="1368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2035204" y="2189695"/>
            <a:ext cx="2058276" cy="1368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48609" y="4200315"/>
            <a:ext cx="1339539" cy="1786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3646860" y="2175550"/>
            <a:ext cx="2100826" cy="139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459729" y="4393320"/>
            <a:ext cx="1871456" cy="1403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2014168" y="4466103"/>
            <a:ext cx="1830550" cy="1217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5226296" y="2154275"/>
            <a:ext cx="2100824" cy="139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6759186" y="2141735"/>
            <a:ext cx="2100824" cy="139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7841" y="4628599"/>
            <a:ext cx="1800170" cy="1350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4994393" y="4425994"/>
            <a:ext cx="1805429" cy="1354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03974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39552" y="396735"/>
            <a:ext cx="7632848" cy="3610449"/>
          </a:xfrm>
        </p:spPr>
        <p:txBody>
          <a:bodyPr/>
          <a:lstStyle>
            <a:extLst/>
          </a:lstStyle>
          <a:p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รูปร่าง</a:t>
            </a:r>
            <a:r>
              <a:rPr lang="th-TH" sz="28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ของหมวกเห็ดโคน</a:t>
            </a:r>
          </a:p>
          <a:p>
            <a:pPr algn="thaiDist"/>
            <a:r>
              <a:rPr lang="th-TH" sz="22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 หมวกเห็ดโคน</a:t>
            </a:r>
            <a:r>
              <a:rPr lang="th-TH" sz="22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เมื่อดอกแก่หมวกจะค่อย ๆ กางออกจนเกือบแบนราบ แต่ยังคงเห็นยอดนูนตรงกลางหมวกอยู่ ส่วนที่เป็นยอดนูนนี้เรียกว่า </a:t>
            </a:r>
            <a:r>
              <a:rPr lang="en-US" sz="22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perforatorium</a:t>
            </a:r>
            <a:r>
              <a:rPr lang="en-US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ซึ่งตามปกติจะมีสีเข้มกว่าสีของหมวกส่วนอื่น ๆ สีของหมวกมีได้ตั้งแต่สีครีม สีน้าตาลอ่อนปนเหลืองอ่อน สีน้าตาลปนเหลืองทอง </a:t>
            </a:r>
            <a:r>
              <a:rPr lang="th-TH" sz="22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สีน้ำตาล</a:t>
            </a:r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ปนแดง และสีเทา ผิวหมวกแห้งหรือหนืดเล็กน้อยเมื่อเปียกชื้น หรือเป็นมันคล้ายผิวของผ้าไหมและมีเส้นใยเรียงขนานกันเป็นเส้นรัศมี ขอบหมวกเมื่อดอกยังอ่อนจะตรงหรืองอโค้งเข้าหาก้านเล็กน้อย เมื่อหมวกกางออกสีของขอบหมวกจะอ่อนกว่าตรงกลางหมวก ขอบเรียบหรือแตกเป็นรอยหยักเล็ก ๆ หรือแตกเป็นแฉกใหญ่ เนื้อของหมวกมีสีขาวและแน่น ครีบไม่ยึดติดกับก้านหรือติดเพียงเล็กน้อย สีขาว สีครีม หรือ</a:t>
            </a:r>
            <a:r>
              <a:rPr lang="th-TH" sz="22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สีน้ำตาล</a:t>
            </a:r>
            <a:r>
              <a:rPr lang="th-TH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อ่อนมากปนชมพู เป็นแผ่นบางและเรียงติดกันแน่น ครีบมีมากกว่า 1 ระดับ หรือมีลูกครีบ (</a:t>
            </a:r>
            <a:r>
              <a:rPr lang="en-US" sz="22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lamellulae</a:t>
            </a:r>
            <a:r>
              <a:rPr lang="en-US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) </a:t>
            </a:r>
            <a:r>
              <a:rPr lang="th-TH" sz="22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2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:http://banhed432.blogspot.com/p/blog-page_3947.html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288833" y="4330497"/>
            <a:ext cx="2112745" cy="1584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3011" y="4016519"/>
            <a:ext cx="1420670" cy="2137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1847722" y="4378875"/>
            <a:ext cx="2162630" cy="1437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6573" y="4010692"/>
            <a:ext cx="1424543" cy="214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5537" y="4007184"/>
            <a:ext cx="1443452" cy="217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83607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683568" y="404664"/>
            <a:ext cx="7488833" cy="2816240"/>
          </a:xfrm>
        </p:spPr>
        <p:txBody>
          <a:bodyPr/>
          <a:lstStyle>
            <a:extLst/>
          </a:lstStyle>
          <a:p>
            <a:r>
              <a:rPr lang="th-TH" sz="2400" dirty="0" smtClean="0">
                <a:solidFill>
                  <a:schemeClr val="tx1"/>
                </a:solidFill>
              </a:rPr>
              <a:t> </a:t>
            </a:r>
            <a:r>
              <a:rPr lang="th-TH" sz="2400" b="1" dirty="0" smtClean="0">
                <a:solidFill>
                  <a:schemeClr val="tx1"/>
                </a:solidFill>
              </a:rPr>
              <a:t>รูปร่าง</a:t>
            </a:r>
            <a:r>
              <a:rPr lang="th-TH" sz="2400" b="1" dirty="0">
                <a:solidFill>
                  <a:schemeClr val="tx1"/>
                </a:solidFill>
              </a:rPr>
              <a:t>ลักษณะ</a:t>
            </a:r>
            <a:r>
              <a:rPr lang="th-TH" sz="2400" b="1" dirty="0" smtClean="0">
                <a:solidFill>
                  <a:schemeClr val="tx1"/>
                </a:solidFill>
              </a:rPr>
              <a:t>ของก้านดอก</a:t>
            </a:r>
          </a:p>
          <a:p>
            <a:pPr algn="thaiDist"/>
            <a:r>
              <a:rPr lang="th-TH" sz="1800" dirty="0" smtClean="0">
                <a:solidFill>
                  <a:schemeClr val="tx1"/>
                </a:solidFill>
              </a:rPr>
              <a:t>         </a:t>
            </a:r>
            <a:r>
              <a:rPr lang="th-TH" dirty="0" smtClean="0">
                <a:solidFill>
                  <a:schemeClr val="tx1"/>
                </a:solidFill>
              </a:rPr>
              <a:t>ก้าน</a:t>
            </a:r>
            <a:r>
              <a:rPr lang="th-TH" dirty="0">
                <a:solidFill>
                  <a:schemeClr val="tx1"/>
                </a:solidFill>
              </a:rPr>
              <a:t>ดอกติดอยู่ตรงกลางหมวก อาจมีวงแหวน (</a:t>
            </a:r>
            <a:r>
              <a:rPr lang="en-US" dirty="0">
                <a:solidFill>
                  <a:schemeClr val="tx1"/>
                </a:solidFill>
              </a:rPr>
              <a:t>annulus) </a:t>
            </a:r>
            <a:r>
              <a:rPr lang="th-TH" dirty="0">
                <a:solidFill>
                  <a:schemeClr val="tx1"/>
                </a:solidFill>
              </a:rPr>
              <a:t>หรือมีเยื่อบางๆ สั้นๆ (</a:t>
            </a:r>
            <a:r>
              <a:rPr lang="en-US" dirty="0">
                <a:solidFill>
                  <a:schemeClr val="tx1"/>
                </a:solidFill>
              </a:rPr>
              <a:t>Cortina) </a:t>
            </a:r>
            <a:r>
              <a:rPr lang="th-TH" dirty="0">
                <a:solidFill>
                  <a:schemeClr val="tx1"/>
                </a:solidFill>
              </a:rPr>
              <a:t>ติดอยู่เป็นวงรอบก้านตอนบน หรือไม่มีเลย ผิวก้านเรียบ สีขาวถึงสีครีม รูปทรงกระบอกหรือมีโคนก้านที่พอง</a:t>
            </a:r>
            <a:r>
              <a:rPr lang="th-TH" dirty="0" smtClean="0">
                <a:solidFill>
                  <a:schemeClr val="tx1"/>
                </a:solidFill>
              </a:rPr>
              <a:t>ใหญ่กว่า</a:t>
            </a:r>
            <a:r>
              <a:rPr lang="th-TH" dirty="0">
                <a:solidFill>
                  <a:schemeClr val="tx1"/>
                </a:solidFill>
              </a:rPr>
              <a:t>ปลายก้าน ก้านบางส่วนที่อาจเป็นส่วนใหญ่จะฝังอยู่ใต้ดินเชื่อมต่อดอกเห็ดกับสวนเห็ด (</a:t>
            </a:r>
            <a:r>
              <a:rPr lang="en-US" dirty="0">
                <a:solidFill>
                  <a:schemeClr val="tx1"/>
                </a:solidFill>
              </a:rPr>
              <a:t>fungus garden or fungus comb) </a:t>
            </a:r>
            <a:r>
              <a:rPr lang="th-TH" dirty="0" smtClean="0">
                <a:solidFill>
                  <a:schemeClr val="tx1"/>
                </a:solidFill>
              </a:rPr>
              <a:t>  ที่</a:t>
            </a:r>
            <a:r>
              <a:rPr lang="th-TH" dirty="0">
                <a:solidFill>
                  <a:schemeClr val="tx1"/>
                </a:solidFill>
              </a:rPr>
              <a:t>อยู่ใต้ดินภายในรังปลวก </a:t>
            </a:r>
            <a:r>
              <a:rPr lang="th-TH" dirty="0">
                <a:solidFill>
                  <a:srgbClr val="FF0000"/>
                </a:solidFill>
              </a:rPr>
              <a:t>ก้านส่วนที่อยู่ใต้ดินและยาวเรียวเชื่อมกับสวนเห็ด มีชื่อเรียกว่า รากเทียม </a:t>
            </a:r>
            <a:r>
              <a:rPr lang="th-TH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pseudorhiza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th-TH" dirty="0">
                <a:solidFill>
                  <a:schemeClr val="tx1"/>
                </a:solidFill>
              </a:rPr>
              <a:t>ผิวของรากเทียมอาจมีสีเขียวอ่อนอมเหลือง </a:t>
            </a:r>
            <a:r>
              <a:rPr lang="th-TH" dirty="0" smtClean="0">
                <a:solidFill>
                  <a:schemeClr val="tx1"/>
                </a:solidFill>
              </a:rPr>
              <a:t>สีน้ำตาล</a:t>
            </a:r>
            <a:r>
              <a:rPr lang="th-TH" dirty="0">
                <a:solidFill>
                  <a:schemeClr val="tx1"/>
                </a:solidFill>
              </a:rPr>
              <a:t>อ่อน สีครีม หรือ</a:t>
            </a:r>
            <a:r>
              <a:rPr lang="th-TH" dirty="0" smtClean="0">
                <a:solidFill>
                  <a:schemeClr val="tx1"/>
                </a:solidFill>
              </a:rPr>
              <a:t>สีดำ </a:t>
            </a:r>
            <a:r>
              <a:rPr lang="th-TH" dirty="0">
                <a:solidFill>
                  <a:schemeClr val="tx1"/>
                </a:solidFill>
              </a:rPr>
              <a:t>รอยพิมพ์สปอร์ (</a:t>
            </a:r>
            <a:r>
              <a:rPr lang="en-US" dirty="0">
                <a:solidFill>
                  <a:schemeClr val="tx1"/>
                </a:solidFill>
              </a:rPr>
              <a:t>spore print) </a:t>
            </a:r>
            <a:r>
              <a:rPr lang="th-TH" dirty="0">
                <a:solidFill>
                  <a:schemeClr val="tx1"/>
                </a:solidFill>
              </a:rPr>
              <a:t>สีครีมหรือสีครีมปนชมพูอ่อน สปอร์รูปรี หรือรูปไข่ ผนังบางและเรียบ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dirty="0" smtClean="0"/>
              <a:t>แหล่งข้อมูล  </a:t>
            </a:r>
            <a:r>
              <a:rPr lang="en-US" dirty="0"/>
              <a:t>:http://banhed432.blogspot.com/p/blog-page_3947.html</a:t>
            </a:r>
            <a:endParaRPr lang="th-TH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2" y="3519710"/>
            <a:ext cx="1624381" cy="2444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6476" y="3519710"/>
            <a:ext cx="1836203" cy="244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6194313" y="3815191"/>
            <a:ext cx="2566894" cy="1706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รูปภาพ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618050"/>
            <a:ext cx="1914476" cy="225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1272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487155" y="531459"/>
            <a:ext cx="4228861" cy="5187833"/>
          </a:xfrm>
        </p:spPr>
        <p:txBody>
          <a:bodyPr/>
          <a:lstStyle>
            <a:extLst/>
          </a:lstStyle>
          <a:p>
            <a:pPr algn="thaiDist"/>
            <a:r>
              <a:rPr lang="th-TH" dirty="0" smtClean="0">
                <a:solidFill>
                  <a:schemeClr val="tx1"/>
                </a:solidFill>
              </a:rPr>
              <a:t>              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รังปลวกหรือจอมปลวกของปลวกเลี้ยงรา (ที่มา :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Bels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and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Pataragetvit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, 1982)</a:t>
            </a:r>
          </a:p>
          <a:p>
            <a:pPr algn="thaiDist"/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เส้น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ใยราที่เจริญบนสวนเห็ดต่อมาจะรวมตัวกันเป็นก้อนกลมนูนขนาดเล็กมาก (เส้นผ่าศูนย์กลาง 0.5-1.5 ม.ม.) สีขาว ซึ่งก็คือโครงสร้างที่เรียกว่า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สปอร์โร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โด</a:t>
            </a:r>
            <a:r>
              <a:rPr lang="th-TH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เชียม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sporodochium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) 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เพราะ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ประกอบไปด้วยก้านชูสปอร์ (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conidiophore)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ที่มีรูปร่างแบบรูปกระบองสั้น ๆ อยู่รวมกันเป็นกระจุกและตรงปลายก้านเป็นที่เกิดของสปอร์แบบไม่อาศัยเพศที่มีชื่อว่า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conidium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ดังนั้นขั้นตอนนี้จึงเป็นการสืบพันธุ์แบบไม่อาศัยเพศของเห็ด ปลวกจะกินก้อนราเล็กๆ สีขาวนี้เป็นอาหารอย่าง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สม่ำเสมอ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จนเมื่อถึงฤดูฝน ก้อนราเล็กๆ สีขาวเหล่านี้จะเจริญเร็วมาก และรวมตัวกันเป็นก้อนใหญ่ยืดยาวสูงขึ้นไปเหนือห้องเห็ด ซึ่งส่วนที่งอกยืดยาวขึ้นไปนี้เรียกว่ารากเทียม (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pseudorhiza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)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มันจะงอกผ่านดินขึ้นมาแล้วสร้างดอกเห็ดที่ผิวของจอมปลวก และนี่ก็คือเห็ดโคน</a:t>
            </a:r>
            <a:endParaRPr lang="th-TH" sz="22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:http://banhed432.blogspot.com/p/blog-page_3947.html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4404" y="3825130"/>
            <a:ext cx="3506712" cy="2330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261" y="404664"/>
            <a:ext cx="2820099" cy="3316681"/>
          </a:xfrm>
          <a:prstGeom prst="rect">
            <a:avLst/>
          </a:prstGeom>
        </p:spPr>
      </p:pic>
      <p:sp>
        <p:nvSpPr>
          <p:cNvPr id="3" name="สี่เหลี่ยมผืนผ้า 2"/>
          <p:cNvSpPr/>
          <p:nvPr/>
        </p:nvSpPr>
        <p:spPr>
          <a:xfrm>
            <a:off x="4010187" y="5676804"/>
            <a:ext cx="1066318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h-TH" sz="24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จาวปลวก </a:t>
            </a:r>
          </a:p>
        </p:txBody>
      </p:sp>
      <p:cxnSp>
        <p:nvCxnSpPr>
          <p:cNvPr id="9" name="ลูกศรเชื่อมต่อแบบตรง 8"/>
          <p:cNvCxnSpPr/>
          <p:nvPr/>
        </p:nvCxnSpPr>
        <p:spPr>
          <a:xfrm flipV="1">
            <a:off x="4992261" y="5229201"/>
            <a:ext cx="1235923" cy="6784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6840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401555" y="476672"/>
            <a:ext cx="4458477" cy="4697741"/>
          </a:xfrm>
        </p:spPr>
        <p:txBody>
          <a:bodyPr/>
          <a:lstStyle>
            <a:extLst/>
          </a:lstStyle>
          <a:p>
            <a:pPr algn="thaiDist"/>
            <a:r>
              <a:rPr lang="th-TH" dirty="0" smtClean="0">
                <a:solidFill>
                  <a:schemeClr val="tx1"/>
                </a:solidFill>
              </a:rPr>
              <a:t>               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รังปลวกหรือจอมปลวกของปลวกเลี้ยงรา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(ที่มา :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Bels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and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Pataragetvit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, 1982)</a:t>
            </a:r>
          </a:p>
          <a:p>
            <a:pPr algn="thaiDist"/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เส้น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ใยราที่เจริญบนสวนเห็ดต่อมาจะรวมตัวกันเป็นก้อนกลมนูนขนาดเล็กมาก (เส้นผ่าศูนย์กลาง 0.5-1.5 ม.ม.) สีขาว ซึ่งก็คือโครงสร้างที่</a:t>
            </a:r>
            <a:r>
              <a:rPr lang="th-TH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เรียกว่าส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ปอโรโด</a:t>
            </a:r>
            <a:r>
              <a:rPr lang="th-TH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เชียม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sporodochium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) </a:t>
            </a:r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เพราะ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ประกอบไปด้วยก้านชูสปอร์ (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conidiophore)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ที่มีรูปร่างแบบรูปกระบองสั้น ๆ อยู่รวมกันเป็นกระจุกและตรงปลายก้านเป็นที่เกิดของสปอร์แบบไม่อาศัยเพศที่มีชื่อว่า 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conidium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ดังนั้นขั้นตอนนี้จึงเป็นการสืบพันธุ์แบบไม่อาศัยเพศของเห็ด ปลวกจะกินก้อนราเล็กๆ สีขาวนี้เป็นอาหาร</a:t>
            </a:r>
            <a:r>
              <a:rPr lang="th-TH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อย่างสม่า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เสมอ จนเมื่อถึงฤดูฝน ก้อนราเล็กๆ สีขาวเหล่านี้จะเจริญเร็วมาก และรวมตัวกันเป็นก้อนใหญ่ยืดยาวสูงขึ้นไปเหนือห้องเห็ด ซึ่งส่วนที่งอกยืดยาวขึ้นไปนี้เรียกว่ารากเทียม (</a:t>
            </a:r>
            <a:r>
              <a:rPr lang="en-US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pseudorhiza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) </a:t>
            </a:r>
            <a:r>
              <a:rPr lang="th-TH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มันจะงอกผ่านดินขึ้นมาแล้วสร้างดอกเห็ดที่ผิวของจอมปลวก และนี่ก็คือเห็ดโคน</a:t>
            </a:r>
            <a:endParaRPr lang="th-TH" sz="22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36877" y="537321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:http://banhed432.blogspot.com/p/blog-page_3947.html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8064" y="413678"/>
            <a:ext cx="2302387" cy="306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สี่เหลี่ยมผืนผ้า 2"/>
          <p:cNvSpPr/>
          <p:nvPr/>
        </p:nvSpPr>
        <p:spPr>
          <a:xfrm>
            <a:off x="7323341" y="3068960"/>
            <a:ext cx="1066318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h-TH" sz="24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จาวปลวก </a:t>
            </a:r>
          </a:p>
        </p:txBody>
      </p:sp>
      <p:cxnSp>
        <p:nvCxnSpPr>
          <p:cNvPr id="9" name="ลูกศรเชื่อมต่อแบบตรง 8"/>
          <p:cNvCxnSpPr/>
          <p:nvPr/>
        </p:nvCxnSpPr>
        <p:spPr>
          <a:xfrm flipH="1" flipV="1">
            <a:off x="6732240" y="2276872"/>
            <a:ext cx="864097" cy="7920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รูปภาพ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03" y="3530625"/>
            <a:ext cx="2156502" cy="2536234"/>
          </a:xfrm>
          <a:prstGeom prst="rect">
            <a:avLst/>
          </a:prstGeom>
        </p:spPr>
      </p:pic>
      <p:sp>
        <p:nvSpPr>
          <p:cNvPr id="14" name="สี่เหลี่ยมผืนผ้า 13"/>
          <p:cNvSpPr/>
          <p:nvPr/>
        </p:nvSpPr>
        <p:spPr>
          <a:xfrm>
            <a:off x="3203364" y="5697527"/>
            <a:ext cx="2089033" cy="400110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เส้นใยราที่เจริญบนสวนเห็ด</a:t>
            </a:r>
          </a:p>
        </p:txBody>
      </p:sp>
      <p:cxnSp>
        <p:nvCxnSpPr>
          <p:cNvPr id="16" name="ลูกศรเชื่อมต่อแบบตรง 15"/>
          <p:cNvCxnSpPr/>
          <p:nvPr/>
        </p:nvCxnSpPr>
        <p:spPr>
          <a:xfrm flipV="1">
            <a:off x="5500891" y="5697527"/>
            <a:ext cx="664578" cy="1982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ส่วนโค้ง 18"/>
          <p:cNvSpPr/>
          <p:nvPr/>
        </p:nvSpPr>
        <p:spPr>
          <a:xfrm>
            <a:off x="5833180" y="5373215"/>
            <a:ext cx="899060" cy="693644"/>
          </a:xfrm>
          <a:prstGeom prst="arc">
            <a:avLst>
              <a:gd name="adj1" fmla="val 16200000"/>
              <a:gd name="adj2" fmla="val 15796085"/>
            </a:avLst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759929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816325" y="879189"/>
            <a:ext cx="2514791" cy="2909851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>
            <a:extLst/>
          </a:lstStyle>
          <a:p>
            <a:pPr algn="thaiDist"/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หมวกเห็ดที่ตรงกลางหมวกนูนแหลม</a:t>
            </a:r>
          </a:p>
          <a:p>
            <a:pPr algn="thaiDist"/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ก้านดอกเห็ดเหนือดิน</a:t>
            </a:r>
          </a:p>
          <a:p>
            <a:pPr algn="thaiDist"/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รากเทียม</a:t>
            </a:r>
          </a:p>
          <a:p>
            <a:pPr algn="thaiDist"/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สวนเห็ด</a:t>
            </a:r>
          </a:p>
          <a:p>
            <a:pPr algn="thaiDist"/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ตุ่มราเห็ดสีขาวเป็นอาหารของปลวก</a:t>
            </a:r>
          </a:p>
          <a:p>
            <a:pPr algn="thaiDist"/>
            <a:endParaRPr lang="th-TH" sz="2400" dirty="0"/>
          </a:p>
          <a:p>
            <a:pPr algn="thaiDist"/>
            <a:endParaRPr lang="th-TH" sz="2400" dirty="0" smtClean="0"/>
          </a:p>
          <a:p>
            <a:pPr algn="thaiDist"/>
            <a:endParaRPr lang="en-US" dirty="0"/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61626"/>
            <a:ext cx="4386216" cy="5158571"/>
          </a:xfrm>
          <a:prstGeom prst="rect">
            <a:avLst/>
          </a:prstGeom>
        </p:spPr>
      </p:pic>
      <p:sp>
        <p:nvSpPr>
          <p:cNvPr id="8" name="สี่เหลี่ยมผืนผ้า 7"/>
          <p:cNvSpPr/>
          <p:nvPr/>
        </p:nvSpPr>
        <p:spPr>
          <a:xfrm>
            <a:off x="755576" y="6292095"/>
            <a:ext cx="757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:http://banhed432.blogspot.com/p/blog-page_3947.html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cxnSp>
        <p:nvCxnSpPr>
          <p:cNvPr id="3" name="ลูกศรเชื่อมต่อแบบตรง 2"/>
          <p:cNvCxnSpPr/>
          <p:nvPr/>
        </p:nvCxnSpPr>
        <p:spPr>
          <a:xfrm flipH="1">
            <a:off x="3707904" y="1062118"/>
            <a:ext cx="2160240" cy="2066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ลูกศรเชื่อมต่อแบบตรง 5"/>
          <p:cNvCxnSpPr/>
          <p:nvPr/>
        </p:nvCxnSpPr>
        <p:spPr>
          <a:xfrm flipH="1">
            <a:off x="3707904" y="1896852"/>
            <a:ext cx="2160240" cy="45202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ลูกศรเชื่อมต่อแบบตรง 11"/>
          <p:cNvCxnSpPr/>
          <p:nvPr/>
        </p:nvCxnSpPr>
        <p:spPr>
          <a:xfrm flipH="1">
            <a:off x="3369541" y="2348880"/>
            <a:ext cx="2498603" cy="132652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ลูกศรเชื่อมต่อแบบตรง 14"/>
          <p:cNvCxnSpPr/>
          <p:nvPr/>
        </p:nvCxnSpPr>
        <p:spPr>
          <a:xfrm flipH="1">
            <a:off x="3369541" y="2780928"/>
            <a:ext cx="2498603" cy="23669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64088" y="3859957"/>
            <a:ext cx="288032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5" name="ลูกศรเชื่อมต่อแบบตรง 24"/>
          <p:cNvCxnSpPr/>
          <p:nvPr/>
        </p:nvCxnSpPr>
        <p:spPr>
          <a:xfrm>
            <a:off x="5868144" y="3212976"/>
            <a:ext cx="360040" cy="15841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72936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1656</Words>
  <Application>Microsoft Office PowerPoint</Application>
  <PresentationFormat>นำเสนอทางหน้าจอ (4:3)</PresentationFormat>
  <Paragraphs>91</Paragraphs>
  <Slides>17</Slides>
  <Notes>13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17</vt:i4>
      </vt:variant>
    </vt:vector>
  </HeadingPairs>
  <TitlesOfParts>
    <vt:vector size="24" baseType="lpstr">
      <vt:lpstr>Arial</vt:lpstr>
      <vt:lpstr>Angsana New</vt:lpstr>
      <vt:lpstr>Dotum</vt:lpstr>
      <vt:lpstr>TH Sarabun New</vt:lpstr>
      <vt:lpstr>Cordia New</vt:lpstr>
      <vt:lpstr>Calibri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2017-12-19T09:38:27Z</dcterms:modified>
  <dc:title>เห็ดโคน หรือ เห็ดปลวก</dc:title>
</cp:coreProperties>
</file>