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92" r:id="rId1"/>
  </p:sldMasterIdLst>
  <p:notesMasterIdLst>
    <p:notesMasterId r:id="rId10"/>
  </p:notesMasterIdLst>
  <p:sldIdLst>
    <p:sldId id="281" r:id="rId2"/>
    <p:sldId id="283" r:id="rId3"/>
    <p:sldId id="271" r:id="rId4"/>
    <p:sldId id="276" r:id="rId5"/>
    <p:sldId id="273" r:id="rId6"/>
    <p:sldId id="272" r:id="rId7"/>
    <p:sldId id="284" r:id="rId8"/>
    <p:sldId id="282" r:id="rId9"/>
  </p:sldIdLst>
  <p:sldSz cx="9144000" cy="6858000" type="screen4x3"/>
  <p:notesSz cx="6858000" cy="9144000"/>
  <p:embeddedFontLst>
    <p:embeddedFont>
      <p:font typeface="Angsana New" panose="02020603050405020304" pitchFamily="18" charset="-34"/>
      <p:regular r:id="rId11"/>
      <p:bold r:id="rId12"/>
      <p:italic r:id="rId13"/>
      <p:boldItalic r:id="rId14"/>
    </p:embeddedFont>
    <p:embeddedFont>
      <p:font typeface="Dotum" panose="020B0600000101010101" pitchFamily="34" charset="-127"/>
      <p:regular r:id="rId15"/>
    </p:embeddedFont>
    <p:embeddedFont>
      <p:font typeface="TH Sarabun New" panose="020B0500040200020003" pitchFamily="34" charset="-34"/>
      <p:regular r:id="rId16"/>
      <p:bold r:id="rId17"/>
      <p:italic r:id="rId18"/>
      <p:boldItalic r:id="rId19"/>
    </p:embeddedFont>
    <p:embeddedFont>
      <p:font typeface="Cordia New" panose="020B0304020202020204" pitchFamily="34" charset="-34"/>
      <p:regular r:id="rId20"/>
      <p:bold r:id="rId21"/>
      <p:italic r:id="rId22"/>
      <p:boldItalic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</p:embeddedFontLst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(ส่วนที่ไม่มีชื่อ)" id="{08218669-CADB-4C4A-835C-A85FEDEFBD0A}">
          <p14:sldIdLst>
            <p14:sldId id="281"/>
            <p14:sldId id="283"/>
            <p14:sldId id="271"/>
            <p14:sldId id="276"/>
            <p14:sldId id="273"/>
            <p14:sldId id="272"/>
            <p14:sldId id="284"/>
            <p14:sldId id="28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>
        <p:scale>
          <a:sx n="77" d="100"/>
          <a:sy n="77" d="100"/>
        </p:scale>
        <p:origin x="-1176" y="2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font" Target="fonts/font16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font" Target="fonts/font17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6F740F-4CF5-447E-9DC6-6536516B2616}" type="datetimeFigureOut">
              <a:rPr lang="th-TH" smtClean="0"/>
              <a:t>19/12/60</a:t>
            </a:fld>
            <a:endParaRPr lang="th-TH"/>
          </a:p>
        </p:txBody>
      </p:sp>
      <p:sp>
        <p:nvSpPr>
          <p:cNvPr id="4" name="ตัวแทนรูปบนภาพนิ่ง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1A712-DE66-4DF1-9755-7D4C6CAC52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40195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คลิกเพื่อแก้ไขลักษณะชื่อเรื่องรองต้นแบบ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D42C9-CF09-4757-A254-27007D126028}" type="datetimeFigureOut">
              <a:rPr lang="th-TH" smtClean="0"/>
              <a:t>19/12/60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1C992-9C18-4B90-8722-C5443392C033}" type="slidenum">
              <a:rPr lang="th-TH" smtClean="0"/>
              <a:t>‹#›</a:t>
            </a:fld>
            <a:endParaRPr lang="th-TH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D42C9-CF09-4757-A254-27007D126028}" type="datetimeFigureOut">
              <a:rPr lang="th-TH" smtClean="0"/>
              <a:t>19/12/60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1C992-9C18-4B90-8722-C5443392C033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D42C9-CF09-4757-A254-27007D126028}" type="datetimeFigureOut">
              <a:rPr lang="th-TH" smtClean="0"/>
              <a:t>19/12/60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1C992-9C18-4B90-8722-C5443392C033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ภาพแนวนอน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 noChangeAspect="1"/>
          </p:cNvSpPr>
          <p:nvPr>
            <p:ph type="pic" sz="quarter" idx="11"/>
          </p:nvPr>
        </p:nvSpPr>
        <p:spPr>
          <a:xfrm>
            <a:off x="43434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2286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228600"/>
            <a:ext cx="3947160" cy="296037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  <p:extLst>
      <p:ext uri="{BB962C8B-B14F-4D97-AF65-F5344CB8AC3E}">
        <p14:creationId xmlns:p14="http://schemas.microsoft.com/office/powerpoint/2010/main" val="3244121745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D42C9-CF09-4757-A254-27007D126028}" type="datetimeFigureOut">
              <a:rPr lang="th-TH" smtClean="0"/>
              <a:t>19/12/60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1C992-9C18-4B90-8722-C5443392C033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D42C9-CF09-4757-A254-27007D126028}" type="datetimeFigureOut">
              <a:rPr lang="th-TH" smtClean="0"/>
              <a:t>19/12/60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1C992-9C18-4B90-8722-C5443392C033}" type="slidenum">
              <a:rPr lang="th-TH" smtClean="0"/>
              <a:t>‹#›</a:t>
            </a:fld>
            <a:endParaRPr lang="th-TH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D42C9-CF09-4757-A254-27007D126028}" type="datetimeFigureOut">
              <a:rPr lang="th-TH" smtClean="0"/>
              <a:t>19/12/60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1C992-9C18-4B90-8722-C5443392C033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D42C9-CF09-4757-A254-27007D126028}" type="datetimeFigureOut">
              <a:rPr lang="th-TH" smtClean="0"/>
              <a:t>19/12/60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1C992-9C18-4B90-8722-C5443392C033}" type="slidenum">
              <a:rPr lang="th-TH" smtClean="0"/>
              <a:t>‹#›</a:t>
            </a:fld>
            <a:endParaRPr lang="th-TH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D42C9-CF09-4757-A254-27007D126028}" type="datetimeFigureOut">
              <a:rPr lang="th-TH" smtClean="0"/>
              <a:t>19/12/60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1C992-9C18-4B90-8722-C5443392C033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D42C9-CF09-4757-A254-27007D126028}" type="datetimeFigureOut">
              <a:rPr lang="th-TH" smtClean="0"/>
              <a:t>19/12/60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1C992-9C18-4B90-8722-C5443392C033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D42C9-CF09-4757-A254-27007D126028}" type="datetimeFigureOut">
              <a:rPr lang="th-TH" smtClean="0"/>
              <a:t>19/12/60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1C992-9C18-4B90-8722-C5443392C033}" type="slidenum">
              <a:rPr lang="th-TH" smtClean="0"/>
              <a:t>‹#›</a:t>
            </a:fld>
            <a:endParaRPr lang="th-TH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D42C9-CF09-4757-A254-27007D126028}" type="datetimeFigureOut">
              <a:rPr lang="th-TH" smtClean="0"/>
              <a:t>19/12/60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1C992-9C18-4B90-8722-C5443392C033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789D42C9-CF09-4757-A254-27007D126028}" type="datetimeFigureOut">
              <a:rPr lang="th-TH" smtClean="0"/>
              <a:t>19/12/60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62D1C992-9C18-4B90-8722-C5443392C033}" type="slidenum">
              <a:rPr lang="th-TH" smtClean="0"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656092"/>
            <a:ext cx="8557505" cy="5689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432756" y="620688"/>
            <a:ext cx="662473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chemeClr val="bg1"/>
                </a:solidFill>
              </a:rPr>
              <a:t>มาทำความรู้จักกับ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1285882" y="1412776"/>
            <a:ext cx="6912767" cy="21604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9600" dirty="0" smtClean="0">
                <a:solidFill>
                  <a:srgbClr val="FFFF00"/>
                </a:solidFill>
                <a:latin typeface="2006_iannnnnBKK" pitchFamily="2" charset="0"/>
                <a:ea typeface="Dotum" pitchFamily="34" charset="-127"/>
                <a:cs typeface="DS-Ampun" pitchFamily="18" charset="-34"/>
              </a:rPr>
              <a:t>เห็ดถ่าน</a:t>
            </a:r>
            <a:endParaRPr lang="th-TH" sz="9600" dirty="0">
              <a:solidFill>
                <a:srgbClr val="FFFF00"/>
              </a:solidFill>
              <a:latin typeface="2006_iannnnnBKK" pitchFamily="2" charset="0"/>
              <a:ea typeface="Dotum" pitchFamily="34" charset="-127"/>
              <a:cs typeface="DS-Ampun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68443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>
        <p14:doors dir="vert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แทนเนื้อหา 2"/>
          <p:cNvSpPr txBox="1">
            <a:spLocks/>
          </p:cNvSpPr>
          <p:nvPr/>
        </p:nvSpPr>
        <p:spPr>
          <a:xfrm>
            <a:off x="683568" y="692696"/>
            <a:ext cx="7776864" cy="583264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3200" dirty="0" smtClean="0">
                <a:latin typeface="TH Sarabun New" pitchFamily="34" charset="-34"/>
                <a:cs typeface="TH Sarabun New" pitchFamily="34" charset="-34"/>
              </a:rPr>
              <a:t>เห็ดถ่าน</a:t>
            </a:r>
          </a:p>
          <a:p>
            <a:r>
              <a:rPr lang="th-TH" sz="2800" dirty="0" smtClean="0">
                <a:latin typeface="TH Sarabun New" pitchFamily="34" charset="-34"/>
                <a:cs typeface="TH Sarabun New" pitchFamily="34" charset="-34"/>
              </a:rPr>
              <a:t>ชื่อท้องถิ่น</a:t>
            </a:r>
            <a:r>
              <a:rPr lang="en-US" sz="2800" dirty="0" smtClean="0">
                <a:latin typeface="TH Sarabun New" pitchFamily="34" charset="-34"/>
                <a:cs typeface="TH Sarabun New" pitchFamily="34" charset="-34"/>
              </a:rPr>
              <a:t>: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   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เห็ดถ่าน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ใหญ่</a:t>
            </a:r>
          </a:p>
          <a:p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ชื่อสามัญ:	      </a:t>
            </a:r>
            <a:r>
              <a:rPr lang="th-TH" sz="2800" dirty="0">
                <a:latin typeface="TH Sarabun New" pitchFamily="34" charset="-34"/>
                <a:cs typeface="TH Sarabun New" pitchFamily="34" charset="-34"/>
              </a:rPr>
              <a:t>เห็ดถ่าน</a:t>
            </a:r>
            <a:r>
              <a:rPr lang="th-TH" sz="2800" dirty="0" smtClean="0">
                <a:latin typeface="TH Sarabun New" pitchFamily="34" charset="-34"/>
                <a:cs typeface="TH Sarabun New" pitchFamily="34" charset="-34"/>
              </a:rPr>
              <a:t>ใหญ่</a:t>
            </a:r>
          </a:p>
          <a:p>
            <a:r>
              <a:rPr lang="th-TH" sz="2800" dirty="0" smtClean="0">
                <a:latin typeface="TH Sarabun New" pitchFamily="34" charset="-34"/>
                <a:cs typeface="TH Sarabun New" pitchFamily="34" charset="-34"/>
              </a:rPr>
              <a:t>ชื่อวิทยาศาสตร์:	</a:t>
            </a:r>
            <a:r>
              <a:rPr lang="en-US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8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Russula</a:t>
            </a:r>
            <a:r>
              <a:rPr lang="en-US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8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nigricans</a:t>
            </a:r>
            <a:r>
              <a:rPr lang="en-US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Fr</a:t>
            </a:r>
            <a:r>
              <a:rPr lang="en-US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.</a:t>
            </a:r>
            <a:endParaRPr lang="th-TH" sz="28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แหล่งที่พบ:   </a:t>
            </a:r>
            <a:r>
              <a:rPr lang="th-TH" sz="2600" b="0" dirty="0">
                <a:latin typeface="TH Sarabun New" pitchFamily="34" charset="-34"/>
                <a:cs typeface="TH Sarabun New" pitchFamily="34" charset="-34"/>
              </a:rPr>
              <a:t>บริเวณป่าที่มี</a:t>
            </a:r>
            <a:r>
              <a:rPr lang="th-TH" sz="2600" b="0" dirty="0" smtClean="0">
                <a:latin typeface="TH Sarabun New" pitchFamily="34" charset="-34"/>
                <a:cs typeface="TH Sarabun New" pitchFamily="34" charset="-34"/>
              </a:rPr>
              <a:t>ความชื้น</a:t>
            </a:r>
          </a:p>
          <a:p>
            <a:r>
              <a:rPr lang="th-TH" sz="3000" dirty="0" smtClean="0">
                <a:latin typeface="TH Sarabun New" pitchFamily="34" charset="-34"/>
                <a:cs typeface="TH Sarabun New" pitchFamily="34" charset="-34"/>
              </a:rPr>
              <a:t>ลักษณะ   </a:t>
            </a:r>
            <a:r>
              <a:rPr lang="th-TH" sz="2600" b="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เป็นเห็ด  ตระกูลไม</a:t>
            </a:r>
            <a:r>
              <a:rPr lang="th-TH" sz="2600" b="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คอร์</a:t>
            </a:r>
            <a:r>
              <a:rPr lang="th-TH" sz="2600" b="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ไรซา  พึ่งพากับรากต้นไม้</a:t>
            </a:r>
          </a:p>
          <a:p>
            <a:pPr algn="thaiDist"/>
            <a:r>
              <a:rPr lang="th-TH" sz="2600" b="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เห็ดถ่านเล็ก เป็นเห็ดที่สามารถกินได้ มีลักษณะสีขาวนวล พบได้ในทั่วโลก และมีเขตการกระจายพันธุ์ในประเทศไทยทางภาคเหนือ และภาคตะวันออกเฉียงเหนือ จะขึ้นเป็นดอกเดี่ยว และกลุ่มในป่าก่อ ป่าตองตึง และป่า</a:t>
            </a:r>
            <a:r>
              <a:rPr lang="th-TH" sz="2600" b="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สนเห็ด</a:t>
            </a:r>
            <a:r>
              <a:rPr lang="th-TH" sz="2600" b="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ถ่านมีทั้งเห็ดถ่านเล็ก และเห็ดถ่านใหญ่ แต่ที่เห็นนี้เป็นเห็ดถ่านขนาดใหญ่ </a:t>
            </a:r>
          </a:p>
          <a:p>
            <a:pPr algn="thaiDist"/>
            <a:r>
              <a:rPr lang="th-TH" sz="2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ประโยชน์</a:t>
            </a:r>
            <a:r>
              <a:rPr lang="th-TH" sz="2600" b="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   นำมารับประทานได้ น้ำต้มเห็ดจะออกเป็นสีดำเมื่อชิมสดๆแล้วร้อนเผ็ด นี่คงเป็นความพิเศษของเห็ดชนิดนี้ (เดาว่าน่าจะมีสรรพคุณต่อการไหลเวียนเลือดดี เพราะรสเผ็ดร้อน)</a:t>
            </a:r>
          </a:p>
          <a:p>
            <a:r>
              <a:rPr lang="th-TH" sz="26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en-US" sz="22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endParaRPr lang="th-TH" sz="2800" b="0" dirty="0" smtClean="0">
              <a:latin typeface="TH Sarabun New" pitchFamily="34" charset="-34"/>
              <a:cs typeface="TH Sarabun New" pitchFamily="34" charset="-34"/>
            </a:endParaRPr>
          </a:p>
          <a:p>
            <a:endParaRPr lang="th-TH" sz="2800" b="0" dirty="0" smtClean="0">
              <a:latin typeface="TH Sarabun New" pitchFamily="34" charset="-34"/>
              <a:cs typeface="TH Sarabun New" pitchFamily="34" charset="-34"/>
            </a:endParaRPr>
          </a:p>
          <a:p>
            <a:pPr marL="393192" lvl="1" indent="0">
              <a:buNone/>
            </a:pPr>
            <a:endParaRPr lang="th-TH" sz="2800" dirty="0" smtClean="0">
              <a:latin typeface="TH Sarabun New" pitchFamily="34" charset="-34"/>
              <a:cs typeface="TH Sarabun New" pitchFamily="34" charset="-34"/>
            </a:endParaRPr>
          </a:p>
          <a:p>
            <a:pPr lvl="1"/>
            <a:endParaRPr lang="th-TH" dirty="0" smtClean="0">
              <a:latin typeface="TH Sarabun New" pitchFamily="34" charset="-34"/>
              <a:cs typeface="TH Sarabun New" pitchFamily="34" charset="-34"/>
            </a:endParaRPr>
          </a:p>
          <a:p>
            <a:pPr lvl="1"/>
            <a:endParaRPr lang="th-TH" dirty="0">
              <a:latin typeface="TH Sarabun New" pitchFamily="34" charset="-34"/>
              <a:cs typeface="TH Sarabun New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91089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0954" y="3398649"/>
            <a:ext cx="3965171" cy="2635135"/>
          </a:xfrm>
        </p:spPr>
      </p:pic>
      <p:sp>
        <p:nvSpPr>
          <p:cNvPr id="13" name="ชื่อเรื่อง 1"/>
          <p:cNvSpPr txBox="1">
            <a:spLocks/>
          </p:cNvSpPr>
          <p:nvPr/>
        </p:nvSpPr>
        <p:spPr>
          <a:xfrm>
            <a:off x="399281" y="2033404"/>
            <a:ext cx="8484842" cy="833318"/>
          </a:xfrm>
          <a:prstGeom prst="rect">
            <a:avLst/>
          </a:prstGeom>
          <a:noFill/>
        </p:spPr>
        <p:txBody>
          <a:bodyPr vert="horz" anchor="b" anchorCtr="0">
            <a:normAutofit fontScale="75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b="1" dirty="0" smtClean="0"/>
              <a:t> </a:t>
            </a:r>
            <a:r>
              <a:rPr lang="th-TH" sz="3300" b="1" dirty="0" smtClean="0">
                <a:solidFill>
                  <a:schemeClr val="tx1"/>
                </a:solidFill>
              </a:rPr>
              <a:t>คำอธิบาย</a:t>
            </a:r>
            <a:r>
              <a:rPr lang="th-TH" sz="4200" b="1" dirty="0" smtClean="0">
                <a:solidFill>
                  <a:schemeClr val="tx1"/>
                </a:solidFill>
              </a:rPr>
              <a:t>   </a:t>
            </a:r>
            <a:r>
              <a:rPr lang="th-TH" sz="3300" dirty="0">
                <a:solidFill>
                  <a:schemeClr val="tx1"/>
                </a:solidFill>
              </a:rPr>
              <a:t>เป็นเห็ด  ตระกูลไม</a:t>
            </a:r>
            <a:r>
              <a:rPr lang="th-TH" sz="3300" dirty="0" err="1">
                <a:solidFill>
                  <a:schemeClr val="tx1"/>
                </a:solidFill>
              </a:rPr>
              <a:t>คอร์</a:t>
            </a:r>
            <a:r>
              <a:rPr lang="th-TH" sz="3300" dirty="0">
                <a:solidFill>
                  <a:schemeClr val="tx1"/>
                </a:solidFill>
              </a:rPr>
              <a:t>ไรซา  พึ่งพากับราก</a:t>
            </a:r>
            <a:r>
              <a:rPr lang="th-TH" sz="3300" dirty="0" smtClean="0">
                <a:solidFill>
                  <a:schemeClr val="tx1"/>
                </a:solidFill>
              </a:rPr>
              <a:t>ต้นไม้ มีขนาดดอกใหญ่ได้ขนาดจานข้าว</a:t>
            </a:r>
            <a:endParaRPr lang="th-TH" sz="3300" dirty="0">
              <a:solidFill>
                <a:schemeClr val="tx1"/>
              </a:solidFill>
            </a:endParaRPr>
          </a:p>
        </p:txBody>
      </p:sp>
      <p:pic>
        <p:nvPicPr>
          <p:cNvPr id="8" name="รูปภาพ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904" y="3429000"/>
            <a:ext cx="3931236" cy="2613853"/>
          </a:xfrm>
          <a:prstGeom prst="rect">
            <a:avLst/>
          </a:prstGeom>
        </p:spPr>
      </p:pic>
      <p:sp>
        <p:nvSpPr>
          <p:cNvPr id="3" name="สี่เหลี่ยมผืนผ้า 2"/>
          <p:cNvSpPr/>
          <p:nvPr/>
        </p:nvSpPr>
        <p:spPr>
          <a:xfrm>
            <a:off x="527904" y="908720"/>
            <a:ext cx="829256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เห็ดถ่านใหญ่</a:t>
            </a:r>
            <a:r>
              <a:rPr lang="en-US" sz="3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/>
            </a:r>
            <a:br>
              <a:rPr lang="en-US" sz="3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ชื่อสามัญ:	  เห็ดถ่าน </a:t>
            </a:r>
            <a:b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ชื่อวิทยาศาสตร์:     </a:t>
            </a:r>
            <a:r>
              <a:rPr lang="en-US" sz="24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Russula</a:t>
            </a:r>
            <a:r>
              <a:rPr lang="en-US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4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nigricans</a:t>
            </a:r>
            <a:r>
              <a:rPr lang="en-US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(Bull) Fr. Taxonomy. Kingdom </a:t>
            </a:r>
            <a:endParaRPr lang="th-TH" sz="2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953319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0">
        <p14:doors dir="vert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ชื่อเรื่อง 1"/>
          <p:cNvSpPr txBox="1">
            <a:spLocks/>
          </p:cNvSpPr>
          <p:nvPr/>
        </p:nvSpPr>
        <p:spPr>
          <a:xfrm>
            <a:off x="395536" y="836712"/>
            <a:ext cx="8484842" cy="936104"/>
          </a:xfrm>
          <a:prstGeom prst="rect">
            <a:avLst/>
          </a:prstGeom>
          <a:noFill/>
        </p:spPr>
        <p:txBody>
          <a:bodyPr vert="horz" anchor="b" anchorCtr="0">
            <a:normAutofit fontScale="825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b="1" dirty="0" smtClean="0"/>
              <a:t> </a:t>
            </a:r>
            <a:r>
              <a:rPr lang="th-TH" sz="42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ครีบมีสี</a:t>
            </a:r>
            <a:r>
              <a:rPr lang="th-TH" sz="4200" b="1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ขาวนวล บาง เรียงชิดกันและยึดติดกับ</a:t>
            </a:r>
            <a:r>
              <a:rPr lang="th-TH" sz="42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ก้าน เมื่อช้ำจะเป็นสีดำ</a:t>
            </a:r>
            <a:endParaRPr lang="th-TH" sz="4200" b="1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8" name="รูปภาพ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063" y="1916832"/>
            <a:ext cx="6023199" cy="4004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66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14:prism isContent="1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94" y="2875101"/>
            <a:ext cx="4006956" cy="2664296"/>
          </a:xfrm>
        </p:spPr>
      </p:pic>
      <p:sp>
        <p:nvSpPr>
          <p:cNvPr id="9" name="ชื่อเรื่อง 1"/>
          <p:cNvSpPr txBox="1">
            <a:spLocks/>
          </p:cNvSpPr>
          <p:nvPr/>
        </p:nvSpPr>
        <p:spPr>
          <a:xfrm>
            <a:off x="611560" y="1052736"/>
            <a:ext cx="3816424" cy="1728192"/>
          </a:xfrm>
          <a:prstGeom prst="rect">
            <a:avLst/>
          </a:prstGeom>
          <a:noFill/>
        </p:spPr>
        <p:txBody>
          <a:bodyPr vert="horz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sz="24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เห็ดถ่านจะมีหมวก</a:t>
            </a:r>
            <a:r>
              <a:rPr lang="th-TH" sz="2400" b="1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เห็ดเป็นสีขาวนวลกลางหมวกจะ</a:t>
            </a:r>
            <a:r>
              <a:rPr lang="th-TH" sz="24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เว้าตื้นผิว</a:t>
            </a:r>
            <a:r>
              <a:rPr lang="th-TH" sz="2400" b="1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เรียบ แต่จะหนืดเมื่อจับก้านดอกเห็ดสีขาว</a:t>
            </a:r>
            <a:r>
              <a:rPr lang="th-TH" sz="24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นวล</a:t>
            </a:r>
            <a:endParaRPr lang="th-TH" sz="2400" b="1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5" name="ตัวแทนเนื้อหา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780928"/>
            <a:ext cx="4146631" cy="2758469"/>
          </a:xfrm>
          <a:prstGeom prst="rect">
            <a:avLst/>
          </a:prstGeom>
        </p:spPr>
      </p:pic>
      <p:sp>
        <p:nvSpPr>
          <p:cNvPr id="2" name="สี่เหลี่ยมผืนผ้า 1"/>
          <p:cNvSpPr/>
          <p:nvPr/>
        </p:nvSpPr>
        <p:spPr>
          <a:xfrm>
            <a:off x="5148064" y="2178442"/>
            <a:ext cx="35108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หมวกเห็ดในระยะบานมีขนาดใหญ่</a:t>
            </a: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518465" y="5773326"/>
            <a:ext cx="83951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แหล่งที่มาข้อมูล 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:http://www.bedo.or.th/lcdb/biodiversity/view3.aspx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?id=9104</a:t>
            </a:r>
          </a:p>
        </p:txBody>
      </p:sp>
    </p:spTree>
    <p:extLst>
      <p:ext uri="{BB962C8B-B14F-4D97-AF65-F5344CB8AC3E}">
        <p14:creationId xmlns:p14="http://schemas.microsoft.com/office/powerpoint/2010/main" val="2863164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3000">
        <p14:prism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769647"/>
            <a:ext cx="3861262" cy="2568633"/>
          </a:xfrm>
        </p:spPr>
      </p:pic>
      <p:sp>
        <p:nvSpPr>
          <p:cNvPr id="13" name="ชื่อเรื่อง 1"/>
          <p:cNvSpPr txBox="1">
            <a:spLocks/>
          </p:cNvSpPr>
          <p:nvPr/>
        </p:nvSpPr>
        <p:spPr>
          <a:xfrm>
            <a:off x="472874" y="692696"/>
            <a:ext cx="8208912" cy="1080120"/>
          </a:xfrm>
          <a:prstGeom prst="rect">
            <a:avLst/>
          </a:prstGeom>
          <a:noFill/>
        </p:spPr>
        <p:txBody>
          <a:bodyPr vert="horz" anchor="b" anchorCtr="0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sz="29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ดอกเริ่มแก่ </a:t>
            </a:r>
            <a:r>
              <a:rPr lang="th-TH" sz="2900" b="1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สีดอกเห็ดจะค่อย ๆ เปลี่ยนเป็นสีน้ำตาลดำหรือสีดำ และเมื่อฉีกขาดหรือช้ำสีของดอกเห็ดจะเปลี่ยนแปลงเร็ว</a:t>
            </a:r>
            <a:r>
              <a:rPr lang="th-TH" sz="29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ขึ้น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9927" y="1769647"/>
            <a:ext cx="3898800" cy="259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สี่เหลี่ยมผืนผ้า 1"/>
          <p:cNvSpPr/>
          <p:nvPr/>
        </p:nvSpPr>
        <p:spPr>
          <a:xfrm>
            <a:off x="383618" y="5877272"/>
            <a:ext cx="83874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ที่มาแหล่งข้อมูล 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</a:p>
          <a:p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https://www.facebook.com/pg/Life-Form-Function-WK-1004383386286688/photos/?tab=album&amp;album_id=1035787956479564</a:t>
            </a:r>
            <a:endParaRPr lang="th-TH" sz="2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834201" y="4503436"/>
            <a:ext cx="74862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ขอบหมวกเห็ดเป็นคลื่น มีรอยขาดเมื่อบานเต็มที่จะมีสีดำ และเรียบ เป็นลอน</a:t>
            </a: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1619672" y="5046275"/>
            <a:ext cx="58326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เมื่อชิมสดๆแล้วร้อนเผ็ด นี่คงเป็นความพิเศษของเห็ดชนิดนี้ (เดาว่าน่าจะมีสรรพคุณต่อการไหลเวียนเลือดดี เพราะรสเผ็ดร้อน)</a:t>
            </a:r>
          </a:p>
        </p:txBody>
      </p:sp>
    </p:spTree>
    <p:extLst>
      <p:ext uri="{BB962C8B-B14F-4D97-AF65-F5344CB8AC3E}">
        <p14:creationId xmlns:p14="http://schemas.microsoft.com/office/powerpoint/2010/main" val="303976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14:ferris dir="l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สี่เหลี่ยมผืนผ้า 5"/>
          <p:cNvSpPr/>
          <p:nvPr/>
        </p:nvSpPr>
        <p:spPr>
          <a:xfrm>
            <a:off x="611560" y="908720"/>
            <a:ext cx="8208912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แหล่งค้นคว้าข้อมูล</a:t>
            </a:r>
          </a:p>
          <a:p>
            <a:endParaRPr lang="th-TH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เห็ดถ่าน - ข้อมูลทรัพยากรชีวภาพจุลินท</a:t>
            </a:r>
            <a:r>
              <a:rPr lang="th-TH" sz="20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รีย์</a:t>
            </a:r>
            <a:r>
              <a:rPr lang="th-TH" sz="2000" u="sng" dirty="0" smtClean="0"/>
              <a:t> </a:t>
            </a:r>
            <a:endParaRPr lang="en-US" sz="2000" u="sng" dirty="0" smtClean="0"/>
          </a:p>
          <a:p>
            <a:r>
              <a:rPr lang="en-US" sz="2000" u="sng" dirty="0" smtClean="0"/>
              <a:t>:</a:t>
            </a:r>
            <a:r>
              <a:rPr lang="en-US" sz="2000" u="sng" dirty="0"/>
              <a:t>http://www.bedo.or.th/lcdb/biodiversity/view3.aspx?id=9104</a:t>
            </a:r>
            <a:endParaRPr lang="th-TH" dirty="0"/>
          </a:p>
          <a:p>
            <a:endParaRPr lang="en-US" sz="1800" dirty="0" smtClean="0"/>
          </a:p>
          <a:p>
            <a:r>
              <a:rPr lang="en-US" sz="1800" dirty="0" smtClean="0"/>
              <a:t>https</a:t>
            </a:r>
            <a:r>
              <a:rPr lang="en-US" sz="1800" dirty="0"/>
              <a:t>://www.facebook.com/pg/Life-Form-Function-WK-1004383386286688/photos/?tab=album&amp;album_id=1035787956479564</a:t>
            </a:r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145692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3056" y="1196752"/>
            <a:ext cx="7905899" cy="5256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27584" y="1588535"/>
            <a:ext cx="7596844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rgbClr val="FFFF00"/>
                </a:solidFill>
              </a:rPr>
              <a:t>แถวภาคอีสาน</a:t>
            </a:r>
          </a:p>
          <a:p>
            <a:pPr algn="ctr"/>
            <a:r>
              <a:rPr lang="th-TH" sz="7200" dirty="0" smtClean="0">
                <a:solidFill>
                  <a:srgbClr val="FFFF00"/>
                </a:solidFill>
              </a:rPr>
              <a:t>จะชอบนำมานึ่งจิ้มแจ่ว หรือแกงรวมกับเห็ดก่อ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545828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ความชัดเจน">
  <a:themeElements>
    <a:clrScheme name="ความชัดเจน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แบบคลาสสิก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ความชัดเจ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1195</TotalTime>
  <Words>232</Words>
  <Application>Microsoft Office PowerPoint</Application>
  <PresentationFormat>นำเสนอทางหน้าจอ (4:3)</PresentationFormat>
  <Paragraphs>37</Paragraphs>
  <Slides>8</Slides>
  <Notes>0</Notes>
  <HiddenSlides>0</HiddenSlides>
  <MMClips>0</MMClips>
  <ScaleCrop>false</ScaleCrop>
  <HeadingPairs>
    <vt:vector size="6" baseType="variant">
      <vt:variant>
        <vt:lpstr>แบบอักษรที่ถูกใช้</vt:lpstr>
      </vt:variant>
      <vt:variant>
        <vt:i4>8</vt:i4>
      </vt:variant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8</vt:i4>
      </vt:variant>
    </vt:vector>
  </HeadingPairs>
  <TitlesOfParts>
    <vt:vector size="17" baseType="lpstr">
      <vt:lpstr>Arial</vt:lpstr>
      <vt:lpstr>Angsana New</vt:lpstr>
      <vt:lpstr>Dotum</vt:lpstr>
      <vt:lpstr>DS-Ampun</vt:lpstr>
      <vt:lpstr>TH Sarabun New</vt:lpstr>
      <vt:lpstr>Cordia New</vt:lpstr>
      <vt:lpstr>Calibri</vt:lpstr>
      <vt:lpstr>2006_iannnnnBKK</vt:lpstr>
      <vt:lpstr>ความชัดเจน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เห็ดถ่าน</dc:title>
  <dc:creator>กัลยา กาญจนรุ่ง</dc:creator>
  <cp:lastModifiedBy>UserX</cp:lastModifiedBy>
  <cp:revision>107</cp:revision>
  <dcterms:created xsi:type="dcterms:W3CDTF">2017-05-28T10:48:03Z</dcterms:created>
  <dcterms:modified xsi:type="dcterms:W3CDTF">2017-12-19T09:41:30Z</dcterms:modified>
</cp:coreProperties>
</file>