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0" r:id="rId2"/>
    <p:sldId id="266" r:id="rId3"/>
    <p:sldId id="285" r:id="rId4"/>
    <p:sldId id="271" r:id="rId5"/>
    <p:sldId id="282" r:id="rId6"/>
    <p:sldId id="286" r:id="rId7"/>
    <p:sldId id="283" r:id="rId8"/>
    <p:sldId id="281" r:id="rId9"/>
    <p:sldId id="261" r:id="rId10"/>
    <p:sldId id="270" r:id="rId11"/>
    <p:sldId id="272" r:id="rId12"/>
    <p:sldId id="274" r:id="rId13"/>
    <p:sldId id="269" r:id="rId14"/>
    <p:sldId id="277" r:id="rId15"/>
    <p:sldId id="278" r:id="rId16"/>
    <p:sldId id="279" r:id="rId17"/>
  </p:sldIdLst>
  <p:sldSz cx="9144000" cy="6858000" type="screen4x3"/>
  <p:notesSz cx="6858000" cy="9144000"/>
  <p:embeddedFontLst>
    <p:embeddedFont>
      <p:font typeface="Angsana New" panose="02020603050405020304" pitchFamily="18" charset="-34"/>
      <p:regular r:id="rId20"/>
      <p:bold r:id="rId21"/>
      <p:italic r:id="rId22"/>
      <p:boldItalic r:id="rId23"/>
    </p:embeddedFont>
    <p:embeddedFont>
      <p:font typeface="Dotum" panose="020B0600000101010101" pitchFamily="34" charset="-127"/>
      <p:regular r:id="rId24"/>
    </p:embeddedFont>
    <p:embeddedFont>
      <p:font typeface="Cordia New" panose="020B0304020202020204" pitchFamily="34" charset="-34"/>
      <p:regular r:id="rId25"/>
      <p:bold r:id="rId26"/>
      <p:italic r:id="rId27"/>
      <p:boldItalic r:id="rId28"/>
    </p:embeddedFont>
    <p:embeddedFont>
      <p:font typeface="TH Sarabun New" panose="020B0500040200020003" pitchFamily="34" charset="-34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lvl1pPr marL="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1" autoAdjust="0"/>
    <p:restoredTop sz="94660"/>
  </p:normalViewPr>
  <p:slideViewPr>
    <p:cSldViewPr>
      <p:cViewPr>
        <p:scale>
          <a:sx n="81" d="100"/>
          <a:sy n="81" d="100"/>
        </p:scale>
        <p:origin x="-109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th-TH" sz="1200"/>
            </a:lvl1pPr>
            <a:extLst/>
          </a:lstStyle>
          <a:p>
            <a:endParaRPr lang="th-TH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th-TH" sz="1200"/>
            </a:lvl1pPr>
            <a:extLst/>
          </a:lstStyle>
          <a:p>
            <a:fld id="{6E7D018D-748F-47BF-843A-40349A141CAC}" type="datetimeFigureOut">
              <a:rPr lang="th-TH" smtClean="0"/>
              <a:pPr/>
              <a:t>19/12/60</a:t>
            </a:fld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th-TH" sz="1200"/>
            </a:lvl1pPr>
            <a:extLst/>
          </a:lstStyle>
          <a:p>
            <a:endParaRPr lang="th-TH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th-TH" sz="1200"/>
            </a:lvl1pPr>
            <a:extLst/>
          </a:lstStyle>
          <a:p>
            <a:fld id="{04AC5213-BACC-41AB-9B61-B40CF6C5296E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87414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th-TH" sz="1200"/>
            </a:lvl1pPr>
            <a:extLst/>
          </a:lstStyle>
          <a:p>
            <a:endParaRPr lang="th-TH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th-TH" sz="1200"/>
            </a:lvl1pPr>
            <a:extLst/>
          </a:lstStyle>
          <a:p>
            <a:fld id="{23E9B8FB-2ABD-42C9-A6DA-A6789EAF441D}" type="datetimeFigureOut">
              <a:pPr/>
              <a:t>19/12/60</a:t>
            </a:fld>
            <a:endParaRPr lang="th-TH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th-TH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th-TH"/>
              <a:t>คลิกเพื่อแก้ไขลักษณะข้อความต้นแบบ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th-TH" sz="1200"/>
            </a:lvl1pPr>
            <a:extLst/>
          </a:lstStyle>
          <a:p>
            <a:endParaRPr lang="th-TH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th-TH" sz="1200"/>
            </a:lvl1pPr>
            <a:extLst/>
          </a:lstStyle>
          <a:p>
            <a:fld id="{BE2A7042-DEED-4AA1-9E89-4A16B2572577}" type="slidenum"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607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th-TH" smtClean="0"/>
              <a:pPr/>
              <a:t>2</a:t>
            </a:fld>
            <a:endParaRPr lang="th-TH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11</a:t>
            </a:fld>
            <a:endParaRPr lang="th-TH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12</a:t>
            </a:fld>
            <a:endParaRPr lang="th-TH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13</a:t>
            </a:fld>
            <a:endParaRPr lang="th-TH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3</a:t>
            </a:fld>
            <a:endParaRPr lang="th-TH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4</a:t>
            </a:fld>
            <a:endParaRPr lang="th-TH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5</a:t>
            </a:fld>
            <a:endParaRPr lang="th-TH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6</a:t>
            </a:fld>
            <a:endParaRPr lang="th-TH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7</a:t>
            </a:fld>
            <a:endParaRPr lang="th-TH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8</a:t>
            </a:fld>
            <a:endParaRPr lang="th-TH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9</a:t>
            </a:fld>
            <a:endParaRPr lang="th-TH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10</a:t>
            </a:fld>
            <a:endParaRPr lang="th-TH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ปกอัลบั้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th-TH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th-TH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คลิกเพื่อเพิ่มชื่ออัลบั้มรูป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chemeClr val="bg1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th-TH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th-TH"/>
              <a:t>คลิกเพื่อเพิ่มวันที่หรือรายละเอียด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3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ผสม 3 ภาพขึ้นไ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4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4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4 ภาพขึ้นไปที่มีคำอธิบายภาพขนาดใหญ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2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ภาพขึ้นไป คือ ภาพแนวตั้ง 1 ภาพพร้อมภาพแนวนอน 3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ภาพขึ้นไป คือ ภาพแนวนอน 3 ภาพพร้อมภาพแนวตั้ง 2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ภาพขึ้นไป คือ ภาพแนวนอน 2 ภาพพร้อมภาพแนวตั้ง 3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สี่เหลี่ยมจัตุรัส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สี่เหลี่ยมจัตุรัส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th-TH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th-TH" sz="2400" i="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 Panorama 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pPr/>
              <a:t>19/12/60</a:t>
            </a:fld>
            <a:endParaRPr kumimoji="0"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pPr/>
              <a:t>‹#›</a:t>
            </a:fld>
            <a:endParaRPr kumimoji="0" lang="th-T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pPr/>
              <a:t>19/12/60</a:t>
            </a:fld>
            <a:endParaRPr kumimoji="0"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pPr/>
              <a:t>‹#›</a:t>
            </a:fld>
            <a:endParaRPr kumimoji="0"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แบบเต็มหน้าจ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kumimoji="0" lang="th-TH" i="0"/>
              <a:t>คลิกไอคอนเพื่อเพิ่มรูปภาพแบบเต็มหน้า</a:t>
            </a:r>
            <a:endParaRPr kumimoji="0" lang="th-TH" i="0" baseline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ส่วนอัลบั้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th-TH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คลิกเพื่อเพิ่มชื่อเรื่องรอง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th-TH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คลิกเพื่อเพิ่มชื่อส่วน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ผสม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3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pPr eaLnBrk="1" latinLnBrk="0" hangingPunct="1"/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kumimoji="0" lang="th-TH">
                <a:solidFill>
                  <a:schemeClr val="bg1"/>
                </a:solidFill>
              </a:rPr>
              <a:pPr/>
              <a:t>‹#›</a:t>
            </a:fld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lang="th-TH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lang="th-TH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lang="th-TH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lang="th-TH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lang="th-TH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lang="th-TH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th/url?sa=t&amp;rct=j&amp;q=&amp;esrc=s&amp;source=web&amp;cd=1&amp;cad=rja&amp;uact=8&amp;ved=0ahUKEwjFmv-rjP_XAhWHOo8KHSSEDQMQFggmMAA&amp;url=http://www.doa.go.th/hrc/srisaket/index.php?option%3Dcom_content%26view%3Darticle%26id%3D63:-calostoma-sp%26catid%3D49:2011-06-09-07-14-42%26Itemid%3D101&amp;usg=AOvVaw1ZbGDVk2jrxSv8IQfR0p5N" TargetMode="External"/><Relationship Id="rId2" Type="http://schemas.openxmlformats.org/officeDocument/2006/relationships/hyperlink" Target="https://www.google.co.th/url?sa=t&amp;rct=j&amp;q=&amp;esrc=s&amp;source=web&amp;cd=13&amp;cad=rja&amp;uact=8&amp;ved=0ahUKEwiPpfDU__7XAhVFpo8KHYoABKEQFghfMAw&amp;url=http://www.biogang.net/plant_view.php?uid%3D24328%26id%3D165379&amp;usg=AOvVaw0YdwxK3Ec2YLRV7i_BaqMw" TargetMode="Externa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644398"/>
            <a:ext cx="8159481" cy="542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1789" y="1124744"/>
            <a:ext cx="66247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dirty="0" smtClean="0">
                <a:solidFill>
                  <a:schemeClr val="bg1"/>
                </a:solidFill>
              </a:rPr>
              <a:t>มาทำความรู้จักกับ</a:t>
            </a: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277774" y="2492896"/>
            <a:ext cx="6912767" cy="216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9600" dirty="0" smtClean="0">
                <a:solidFill>
                  <a:srgbClr val="FFFF00"/>
                </a:solidFill>
                <a:latin typeface="2006_iannnnnBKK" pitchFamily="2" charset="0"/>
                <a:ea typeface="Dotum" pitchFamily="34" charset="-127"/>
                <a:cs typeface="DS-Ampun" pitchFamily="18" charset="-34"/>
              </a:rPr>
              <a:t>เห็ดตาโล่</a:t>
            </a:r>
            <a:endParaRPr lang="th-TH" sz="9600" dirty="0">
              <a:solidFill>
                <a:srgbClr val="FFFF00"/>
              </a:solidFill>
              <a:latin typeface="2006_iannnnnBKK" pitchFamily="2" charset="0"/>
              <a:ea typeface="Dotum" pitchFamily="34" charset="-127"/>
              <a:cs typeface="DS-Ampun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4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929" y="1104890"/>
            <a:ext cx="7350487" cy="488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965929" y="422962"/>
            <a:ext cx="7350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00B050"/>
                </a:solidFill>
              </a:rPr>
              <a:t>ลักษณะ ดอกเห็ด</a:t>
            </a:r>
          </a:p>
          <a:p>
            <a:pPr algn="ctr"/>
            <a:r>
              <a:rPr lang="th-TH" sz="2800" dirty="0" smtClean="0"/>
              <a:t> </a:t>
            </a:r>
            <a:endParaRPr lang="th-TH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301185" y="5513303"/>
            <a:ext cx="3960440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h-TH" sz="2800" dirty="0"/>
              <a:t>มีเมือกที่เป็น</a:t>
            </a:r>
            <a:r>
              <a:rPr lang="th-TH" sz="2800" dirty="0" err="1"/>
              <a:t>เจลลาติน</a:t>
            </a:r>
            <a:r>
              <a:rPr lang="th-TH" sz="2800" dirty="0"/>
              <a:t>และคิว</a:t>
            </a:r>
            <a:r>
              <a:rPr lang="th-TH" sz="2800" dirty="0" err="1"/>
              <a:t>ติน</a:t>
            </a:r>
            <a:r>
              <a:rPr lang="th-TH" sz="2800" dirty="0"/>
              <a:t>ใสๆ </a:t>
            </a:r>
            <a:endParaRPr lang="th-TH" sz="2800" dirty="0" smtClean="0"/>
          </a:p>
          <a:p>
            <a:r>
              <a:rPr lang="th-TH" sz="2800" dirty="0" smtClean="0"/>
              <a:t>หุ้ม</a:t>
            </a:r>
            <a:r>
              <a:rPr lang="th-TH" sz="2800" dirty="0"/>
              <a:t>อยู่ชั้นนอกสุดเป็นผนังชั้นนอก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3198" y="1269347"/>
            <a:ext cx="381642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dirty="0"/>
              <a:t>โดยกลุ่มของสปอร์จะมีสีขาวเมื่ออายุน้อย</a:t>
            </a:r>
          </a:p>
        </p:txBody>
      </p:sp>
      <p:cxnSp>
        <p:nvCxnSpPr>
          <p:cNvPr id="6" name="ลูกศรเชื่อมต่อแบบตรง 5"/>
          <p:cNvCxnSpPr/>
          <p:nvPr/>
        </p:nvCxnSpPr>
        <p:spPr>
          <a:xfrm flipH="1" flipV="1">
            <a:off x="3419872" y="4225170"/>
            <a:ext cx="720080" cy="12881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 flipH="1">
            <a:off x="5868144" y="1731012"/>
            <a:ext cx="792088" cy="14819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21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1401943" y="518910"/>
            <a:ext cx="6192688" cy="1785359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extLst/>
          </a:lstStyle>
          <a:p>
            <a:pPr algn="thaiDist"/>
            <a:r>
              <a:rPr lang="th-TH" sz="3600" dirty="0">
                <a:cs typeface="+mj-cs"/>
              </a:rPr>
              <a:t>เห็ดชนิดนี้เป็นเห็ดพื้นบ้าน มีคุณสมบัติเป็นยาเย็นสามารถปรับความสมดุลของร่างกายให้หายจากอาการร้อนในได้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2301767"/>
            <a:ext cx="6194416" cy="411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4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0085" y="620688"/>
            <a:ext cx="2332747" cy="35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4545565" y="620688"/>
            <a:ext cx="35548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800" dirty="0" smtClean="0">
                <a:solidFill>
                  <a:srgbClr val="00B050"/>
                </a:solidFill>
              </a:rPr>
              <a:t>เมื่อ</a:t>
            </a:r>
            <a:r>
              <a:rPr lang="th-TH" sz="2800" dirty="0">
                <a:solidFill>
                  <a:srgbClr val="00B050"/>
                </a:solidFill>
              </a:rPr>
              <a:t>ผ่าส่วนของกระเปาะที่เป็นถุงหุ้มสปอร์ค่อนข้างเหนียวและยืดหยุ่นออกมา พบสปอร์ที่ยังเจริญไม่เต็มที่สีขาวด้านใน กลิ่นหอมอ่อนๆ เย็นๆ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39552" y="4122161"/>
            <a:ext cx="36724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000" dirty="0" smtClean="0">
                <a:solidFill>
                  <a:srgbClr val="00B050"/>
                </a:solidFill>
              </a:rPr>
              <a:t> </a:t>
            </a:r>
            <a:r>
              <a:rPr lang="th-TH" sz="2200" dirty="0" smtClean="0">
                <a:solidFill>
                  <a:srgbClr val="00B050"/>
                </a:solidFill>
              </a:rPr>
              <a:t>เห็ด</a:t>
            </a:r>
            <a:r>
              <a:rPr lang="th-TH" sz="2200" dirty="0">
                <a:solidFill>
                  <a:srgbClr val="00B050"/>
                </a:solidFill>
              </a:rPr>
              <a:t>มีการเจริญเติบโตเต็มที่และพร้อมที่จะปลดปล่อยสปอร์ออกมาทางช่องเปิดที่เป็นรอยแยกด้านบนของกระเปาะ และเห็นร่องยาวเป็นพูในส่วนของก้านชู และส่วนของผนังชั้นนอกที่เป็น</a:t>
            </a:r>
            <a:r>
              <a:rPr lang="th-TH" sz="2200" dirty="0" err="1">
                <a:solidFill>
                  <a:srgbClr val="00B050"/>
                </a:solidFill>
              </a:rPr>
              <a:t>เจลลาติน</a:t>
            </a:r>
            <a:r>
              <a:rPr lang="th-TH" sz="2200" dirty="0">
                <a:solidFill>
                  <a:srgbClr val="00B050"/>
                </a:solidFill>
              </a:rPr>
              <a:t>ได้หลุดหายไปแล้ว (ที่มา: </a:t>
            </a:r>
            <a:r>
              <a:rPr lang="en-US" sz="1600" dirty="0">
                <a:solidFill>
                  <a:srgbClr val="00B050"/>
                </a:solidFill>
              </a:rPr>
              <a:t>http://www.kingdomoffungi.com)</a:t>
            </a:r>
            <a:endParaRPr lang="th-TH" sz="1600" dirty="0">
              <a:solidFill>
                <a:srgbClr val="00B05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8687" y="3356992"/>
            <a:ext cx="4036961" cy="26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293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45024"/>
            <a:ext cx="3838548" cy="287520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5" name="สี่เหลี่ยมผืนผ้า 4"/>
          <p:cNvSpPr/>
          <p:nvPr/>
        </p:nvSpPr>
        <p:spPr>
          <a:xfrm>
            <a:off x="599175" y="736394"/>
            <a:ext cx="339676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ประโยชน์</a:t>
            </a:r>
            <a:r>
              <a:rPr lang="th-TH" sz="4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นิยมนำมาทำลาบ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ทั้งกินดิบ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และนำไปลวกน้ำร้อน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แล้วเอา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มายำ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ใส่พริกป่น ข้าวคั่ว 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น้ำปลา หรือนำไป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แกงใส่ใบมะขามอ่อน เป็นต้น 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ทำลาบ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โดยไม่ต้องลวกเวลาทานจะเคี้ยวกรุบกรอบ รสชาติเย็น 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ชืด  หรือ แกงเผ็ดเห็ดตาโล่ก็ได้</a:t>
            </a:r>
            <a:endParaRPr lang="th-TH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908720"/>
            <a:ext cx="3907967" cy="259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4984196" y="1556792"/>
            <a:ext cx="2088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</a:rPr>
              <a:t>แกงเผ็ดเห็ดตาโล่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4195" y="4293096"/>
            <a:ext cx="24194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 smtClean="0">
                <a:solidFill>
                  <a:schemeClr val="bg1"/>
                </a:solidFill>
              </a:rPr>
              <a:t>ลาบเห็ดตาโล่</a:t>
            </a:r>
            <a:endParaRPr lang="th-TH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4196" y="6142807"/>
            <a:ext cx="280831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ขอบคุณภาพจาก อินเตอร์เน็ต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251152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ข้อความ 4"/>
          <p:cNvSpPr>
            <a:spLocks noGrp="1"/>
          </p:cNvSpPr>
          <p:nvPr>
            <p:ph type="body" sz="quarter" idx="14"/>
          </p:nvPr>
        </p:nvSpPr>
        <p:spPr>
          <a:xfrm>
            <a:off x="611560" y="476672"/>
            <a:ext cx="7681638" cy="4824536"/>
          </a:xfrm>
        </p:spPr>
        <p:txBody>
          <a:bodyPr>
            <a:normAutofit/>
          </a:bodyPr>
          <a:lstStyle/>
          <a:p>
            <a:pPr algn="thaiDist"/>
            <a:r>
              <a:rPr lang="th-TH" sz="3600" b="1" dirty="0" smtClean="0">
                <a:solidFill>
                  <a:srgbClr val="FF0000"/>
                </a:solidFill>
              </a:rPr>
              <a:t>แหล่งค้นคว้าข้อมูล</a:t>
            </a:r>
          </a:p>
          <a:p>
            <a:pPr algn="thaiDist"/>
            <a:endParaRPr lang="th-TH" sz="3600" b="1" dirty="0" smtClean="0">
              <a:solidFill>
                <a:srgbClr val="FF0000"/>
              </a:solidFill>
            </a:endParaRPr>
          </a:p>
          <a:p>
            <a:pPr algn="l"/>
            <a:r>
              <a:rPr lang="en-US" u="sng" dirty="0">
                <a:hlinkClick r:id="rId2"/>
              </a:rPr>
              <a:t>BIOGANG.NET Bio Diversity (</a:t>
            </a:r>
            <a:r>
              <a:rPr lang="th-TH" u="sng" dirty="0">
                <a:hlinkClick r:id="rId2"/>
              </a:rPr>
              <a:t>พืช): เห็ดตา</a:t>
            </a:r>
            <a:r>
              <a:rPr lang="th-TH" u="sng" dirty="0" smtClean="0">
                <a:hlinkClick r:id="rId2"/>
              </a:rPr>
              <a:t>โล่</a:t>
            </a:r>
            <a:endParaRPr lang="th-TH" u="sng" dirty="0" smtClean="0"/>
          </a:p>
          <a:p>
            <a:pPr algn="l"/>
            <a:r>
              <a:rPr lang="en-US" dirty="0"/>
              <a:t>http://www.biogang.net/plant_view.php?uid=24328&amp;id=165379</a:t>
            </a:r>
            <a:endParaRPr lang="th-TH" dirty="0"/>
          </a:p>
          <a:p>
            <a:pPr algn="l"/>
            <a:endParaRPr lang="th-TH" dirty="0"/>
          </a:p>
          <a:p>
            <a:pPr algn="l"/>
            <a:r>
              <a:rPr lang="th-TH" u="sng" dirty="0" smtClean="0">
                <a:hlinkClick r:id="rId3"/>
              </a:rPr>
              <a:t>เห็ด</a:t>
            </a:r>
            <a:r>
              <a:rPr lang="th-TH" u="sng" dirty="0">
                <a:hlinkClick r:id="rId3"/>
              </a:rPr>
              <a:t>ตาโล่ (</a:t>
            </a:r>
            <a:r>
              <a:rPr lang="en-US" u="sng" dirty="0" err="1">
                <a:hlinkClick r:id="rId3"/>
              </a:rPr>
              <a:t>Calostoma</a:t>
            </a:r>
            <a:r>
              <a:rPr lang="en-US" u="sng" dirty="0">
                <a:hlinkClick r:id="rId3"/>
              </a:rPr>
              <a:t> sp.) </a:t>
            </a:r>
            <a:r>
              <a:rPr lang="en-US" u="sng" dirty="0" smtClean="0">
                <a:hlinkClick r:id="rId3"/>
              </a:rPr>
              <a:t>– </a:t>
            </a:r>
            <a:r>
              <a:rPr lang="th-TH" u="sng" dirty="0">
                <a:hlinkClick r:id="rId3"/>
              </a:rPr>
              <a:t>กรมวิชาการ</a:t>
            </a:r>
            <a:r>
              <a:rPr lang="th-TH" u="sng" dirty="0" smtClean="0">
                <a:hlinkClick r:id="rId3"/>
              </a:rPr>
              <a:t>เกษตร</a:t>
            </a:r>
            <a:r>
              <a:rPr lang="th-TH" u="sng" dirty="0"/>
              <a:t> </a:t>
            </a:r>
            <a:r>
              <a:rPr lang="th-TH" u="sng" dirty="0" smtClean="0"/>
              <a:t>  ศูนย์วิจัยพืชสวนศรีสะ</a:t>
            </a:r>
            <a:r>
              <a:rPr lang="th-TH" u="sng" dirty="0" err="1" smtClean="0"/>
              <a:t>เกษ</a:t>
            </a:r>
            <a:endParaRPr lang="th-TH" u="sng" dirty="0"/>
          </a:p>
          <a:p>
            <a:pPr algn="thaiDist"/>
            <a:r>
              <a:rPr lang="en-US" sz="1600" dirty="0" smtClean="0"/>
              <a:t>http</a:t>
            </a:r>
            <a:r>
              <a:rPr lang="en-US" sz="1600" dirty="0"/>
              <a:t>://www.doa.go.th/hrc/srisaket/index.php?option=com_content&amp;view=article&amp;id=63:-calostoma-sp&amp;catid=49:2011-06-09-07-14-42&amp;Itemid=101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86030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074" y="723326"/>
            <a:ext cx="8146729" cy="541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722893"/>
            <a:ext cx="759684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solidFill>
                  <a:schemeClr val="bg1"/>
                </a:solidFill>
              </a:rPr>
              <a:t>เห็ดตาโล่เป็นเห็ด</a:t>
            </a:r>
            <a:r>
              <a:rPr lang="th-TH" sz="5400" dirty="0" smtClean="0">
                <a:solidFill>
                  <a:schemeClr val="bg1"/>
                </a:solidFill>
              </a:rPr>
              <a:t>พื้นบ้าน</a:t>
            </a:r>
          </a:p>
          <a:p>
            <a:pPr algn="ctr"/>
            <a:r>
              <a:rPr lang="th-TH" sz="6000" dirty="0">
                <a:solidFill>
                  <a:srgbClr val="FFFF00"/>
                </a:solidFill>
              </a:rPr>
              <a:t>ไม่ได้มีความ</a:t>
            </a:r>
            <a:r>
              <a:rPr lang="th-TH" sz="6000" dirty="0" err="1">
                <a:solidFill>
                  <a:srgbClr val="FFFF00"/>
                </a:solidFill>
              </a:rPr>
              <a:t>สาคัญ</a:t>
            </a:r>
            <a:r>
              <a:rPr lang="th-TH" sz="6000" dirty="0">
                <a:solidFill>
                  <a:srgbClr val="FFFF00"/>
                </a:solidFill>
              </a:rPr>
              <a:t>ต่อเศรษฐกิจหรือได้รับความนิยมเหมือนกลุ่มเห็ดโคน แต่ก็มีความ</a:t>
            </a:r>
            <a:r>
              <a:rPr lang="th-TH" sz="6000" dirty="0" err="1">
                <a:solidFill>
                  <a:srgbClr val="FFFF00"/>
                </a:solidFill>
              </a:rPr>
              <a:t>สาคัญ</a:t>
            </a:r>
            <a:r>
              <a:rPr lang="th-TH" sz="6000" dirty="0">
                <a:solidFill>
                  <a:srgbClr val="FFFF00"/>
                </a:solidFill>
              </a:rPr>
              <a:t>ในฐานะเป็นแหล่งพันธุกรรมความหลากหลายของประเทศไทย</a:t>
            </a:r>
            <a:endParaRPr lang="th-TH" sz="6000" dirty="0" smtClean="0">
              <a:solidFill>
                <a:srgbClr val="FFFF00"/>
              </a:solidFill>
            </a:endParaRPr>
          </a:p>
          <a:p>
            <a:pPr algn="ctr"/>
            <a:r>
              <a:rPr lang="th-TH" sz="6000" dirty="0" smtClean="0">
                <a:solidFill>
                  <a:schemeClr val="bg1"/>
                </a:solidFill>
              </a:rPr>
              <a:t> </a:t>
            </a:r>
            <a:endParaRPr lang="th-TH" sz="60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153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908720"/>
            <a:ext cx="8312031" cy="552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1196752"/>
            <a:ext cx="75968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dirty="0" smtClean="0">
                <a:solidFill>
                  <a:schemeClr val="bg1"/>
                </a:solidFill>
              </a:rPr>
              <a:t>ขอบคุณคะ</a:t>
            </a:r>
          </a:p>
          <a:p>
            <a:pPr algn="ctr"/>
            <a:r>
              <a:rPr lang="th-TH" sz="7200" dirty="0" smtClean="0">
                <a:solidFill>
                  <a:schemeClr val="bg1"/>
                </a:solidFill>
              </a:rPr>
              <a:t>ไว้ติดตามชมชุดต่อไป</a:t>
            </a: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025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178459.jpg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74" y="261676"/>
            <a:ext cx="6621642" cy="440063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1520" y="4725144"/>
            <a:ext cx="8672946" cy="1980456"/>
          </a:xfrm>
        </p:spPr>
        <p:txBody>
          <a:bodyPr/>
          <a:lstStyle/>
          <a:p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ตาโล่ </a:t>
            </a:r>
            <a:endParaRPr lang="th-TH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วิทยาศาสตร์: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Calostoma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sp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ชื่ออื่นๆ: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</a:t>
            </a:r>
            <a:r>
              <a:rPr lang="th-TH" sz="24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แถบอิ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สานเรียกเห็ดชนิดนี้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ว่าตาโบ๋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แถบ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จังหวัดอำนาจเจริญ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เรียกเห็ดตาเหลือก </a:t>
            </a: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ใช้ประโยชน์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18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ชาวอิ</a:t>
            </a:r>
            <a: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สานนิยมนำมาทำลาบทั้งกินดิบและนำไปลวกน้ำร้อนแล้วเอามายำ ใส่พริกป่น ข้าวคั่ว น้ำปลา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604665" y="188640"/>
            <a:ext cx="7597440" cy="5396999"/>
          </a:xfrm>
        </p:spPr>
        <p:txBody>
          <a:bodyPr/>
          <a:lstStyle>
            <a:extLst/>
          </a:lstStyle>
          <a:p>
            <a:pPr algn="thaiDist"/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	</a:t>
            </a:r>
            <a:r>
              <a:rPr lang="th-TH" dirty="0" smtClean="0"/>
              <a:t> ใน</a:t>
            </a:r>
            <a:r>
              <a:rPr lang="th-TH" dirty="0"/>
              <a:t>ประเทศไทยและมีลักษณะที่คล้ายกับเห็ดตาโล่ ลักษณะเด่นของเห็ดในสกุลนี้คือมีเมือกใสเป็นสารพวก</a:t>
            </a:r>
            <a:r>
              <a:rPr lang="th-TH" dirty="0" err="1"/>
              <a:t>เจลลาติน</a:t>
            </a:r>
            <a:r>
              <a:rPr lang="th-TH" dirty="0"/>
              <a:t>และคิว</a:t>
            </a:r>
            <a:r>
              <a:rPr lang="th-TH" dirty="0" err="1"/>
              <a:t>ติน</a:t>
            </a:r>
            <a:r>
              <a:rPr lang="th-TH" dirty="0"/>
              <a:t>มีคุณสมบัติกันน้าและรักษาความชื้นไว้ในส่วนของ “กระเปาะ” ในระบบนิเวศจัดเห็ดตาโล่ไว้ในกลุ่มผู้ย่อยสลาย อาจเติบโตเดี่ยวๆ หรืออยู่รวมกันเป็นกลุ่มก็ได้ พบตาม ขอนไม้ เนินเขาที่มีดินทับถมกันนาน บริเวณที่มีเศษใบไม้ผุเปื่อยที่มีร่มเงา พบในช่วงที่มีฝนตกชุก </a:t>
            </a:r>
            <a:endParaRPr lang="th-TH" dirty="0" smtClean="0"/>
          </a:p>
          <a:p>
            <a:pPr algn="thaiDist"/>
            <a:r>
              <a:rPr lang="th-TH" dirty="0"/>
              <a:t>	</a:t>
            </a:r>
            <a:r>
              <a:rPr lang="th-TH" dirty="0" smtClean="0"/>
              <a:t>ในขณะ</a:t>
            </a:r>
            <a:r>
              <a:rPr lang="th-TH" dirty="0"/>
              <a:t>อายุน้อยเห็ดมีรูปร่างเป็นก้อนกลมและมีเมือกที่เป็น</a:t>
            </a:r>
            <a:r>
              <a:rPr lang="th-TH" dirty="0" err="1"/>
              <a:t>เจลลาติน</a:t>
            </a:r>
            <a:r>
              <a:rPr lang="th-TH" dirty="0"/>
              <a:t>และคิว</a:t>
            </a:r>
            <a:r>
              <a:rPr lang="th-TH" dirty="0" err="1"/>
              <a:t>ติน</a:t>
            </a:r>
            <a:r>
              <a:rPr lang="th-TH" dirty="0"/>
              <a:t>ใสๆ หุ้มอยู่ชั้นนอกสุดเป็นผนังชั้นนอก </a:t>
            </a:r>
            <a:endParaRPr lang="th-TH" dirty="0" smtClean="0"/>
          </a:p>
          <a:p>
            <a:pPr algn="thaiDist"/>
            <a:r>
              <a:rPr lang="th-TH" dirty="0"/>
              <a:t>	</a:t>
            </a:r>
            <a:r>
              <a:rPr lang="th-TH" dirty="0" smtClean="0"/>
              <a:t>เมื่อ</a:t>
            </a:r>
            <a:r>
              <a:rPr lang="th-TH" dirty="0"/>
              <a:t>อายุมากขึ้นส่วนของ</a:t>
            </a:r>
            <a:r>
              <a:rPr lang="th-TH" dirty="0" err="1"/>
              <a:t>เจลลาติน</a:t>
            </a:r>
            <a:r>
              <a:rPr lang="th-TH" dirty="0"/>
              <a:t>นี้จะแห้งและล่อนหลุดไป เผยให้เห็นผนังชั้นกลาง ที่มีความเหนียวหุ้มส่วนที่กลมคล้ายลูกบอล ผิวเรียบ สีขาวหรือขาวออกเหลือง โตเต็มที่มีขนาดประมาณ 2 เซนติเมตร ในส่วนปลายของลูกกลมๆ นี้มีรอยแยกเป็นสันนูนรูปดาวสีเหลือง 5 – 7 อัน เป็นช่องที่จะปลดปล่อยสปอร์ออกมา ชั้นในสุดเป็นเนื้อเยื่อบางๆ ที่หุ้มสปอร์เอาไว้ และจะยึดติดอยู่กับผนังชั้นกลางเฉพาะส่วนปลายยอดที่เป็นรอยแยกเท่านั้น ซึ่งรอยแยกนี้จะแตกและปลดปล่อยสปอร์ออกมาเมื่อเห็ดมีการเจริญเติบโตเต็มที โดยกลุ่มของสปอร์จะมีสีขาวเมื่ออายุน้อยจากนั้นจึงกลายเป็นสีเหลืองเมื่อเติบโตเต็มที่ </a:t>
            </a:r>
            <a:r>
              <a:rPr lang="th-TH" dirty="0" smtClean="0"/>
              <a:t>    </a:t>
            </a:r>
          </a:p>
          <a:p>
            <a:pPr algn="thaiDist"/>
            <a:r>
              <a:rPr lang="th-TH" dirty="0"/>
              <a:t>	</a:t>
            </a:r>
            <a:r>
              <a:rPr lang="th-TH" dirty="0" smtClean="0"/>
              <a:t>เมื่อ</a:t>
            </a:r>
            <a:r>
              <a:rPr lang="th-TH" dirty="0"/>
              <a:t>เห็ดอายุมากขึ้นจะมีการพัฒนาในส่วนของก้านชูหรือลาต้นซึ่งเป็น</a:t>
            </a:r>
            <a:r>
              <a:rPr lang="th-TH" dirty="0" err="1"/>
              <a:t>เจลลาติน</a:t>
            </a:r>
            <a:r>
              <a:rPr lang="th-TH" dirty="0" smtClean="0"/>
              <a:t>ที่ทำหน้าที่</a:t>
            </a:r>
            <a:r>
              <a:rPr lang="th-TH" dirty="0"/>
              <a:t>ค้ายันและชูส่วนของกระเปาะเห็ดให้สูงขึ้นเพื่อช่วยในการแพร่กระจายของสปอร์ ก้านชูมีลักษณะเป็นพู เป็นร่องยาวจานวน 6 – 8 พู มีสีน้าตาลหรือน้าตาลอมแดง ยาว 4 – 6 เซนติเมตร และ หนา 2 -4 เซนติเมตร ส่วนของก้านชูนี้จะเชื่อมต่อกับเส้นสายที่ทาหน้าที่เหมือนรากในพืชชั้นสูง 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507505" y="5708739"/>
            <a:ext cx="77917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/>
              <a:t>แหล่งที่มาข้อมูล</a:t>
            </a:r>
            <a:r>
              <a:rPr lang="en-US" sz="1600" dirty="0"/>
              <a:t>http://www.doa.go.th/hrc/srisaket/index.php?option=com_content&amp;view=article&amp;id=63:-calostoma-sp&amp;catid=49:2011-06-09-07-14-42&amp;Itemid=101</a:t>
            </a:r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42341852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696924" y="548680"/>
            <a:ext cx="7562381" cy="1368152"/>
          </a:xfrm>
        </p:spPr>
        <p:txBody>
          <a:bodyPr/>
          <a:lstStyle>
            <a:extLst/>
          </a:lstStyle>
          <a:p>
            <a:pPr algn="thaiDist"/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ดอก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อ่อน 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มีลักษณะเป็นวุ้นรูปร่าง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คล้าย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ไข่ก้อนกลม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ภายในดอก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เป็นก้อน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เนื้อเยื่อสีขาวนวลห่อหุ้มด้วยเมือกเหนียวคล้ายวุ้น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สีเหลืองขุ่น เมือกเป็น</a:t>
            </a:r>
            <a:r>
              <a:rPr lang="th-TH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เจลลาติน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และคิว</a:t>
            </a:r>
            <a:r>
              <a:rPr lang="th-TH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ติน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ใสๆ หุ้มอยู่ชั้นนอกสุดเป็นผนังชั้นนอก </a:t>
            </a:r>
          </a:p>
          <a:p>
            <a:pPr algn="thaiDist"/>
            <a:endParaRPr lang="th-TH" sz="3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8620" y="1916833"/>
            <a:ext cx="5092477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733" y="1916833"/>
            <a:ext cx="2249198" cy="338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524418" y="5589240"/>
            <a:ext cx="7791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/>
              <a:t>แหล่งที่มาข้อมูล</a:t>
            </a:r>
            <a:r>
              <a:rPr lang="en-US" dirty="0" smtClean="0"/>
              <a:t>:          http://www.biogang.net/plant_view.php?uid=24328&amp;id=165379</a:t>
            </a:r>
          </a:p>
          <a:p>
            <a:pPr algn="r"/>
            <a:r>
              <a:rPr lang="en-US" dirty="0" smtClean="0"/>
              <a:t>http://www.doa.go.th/hrc/srisaket/index.php?option</a:t>
            </a:r>
            <a:r>
              <a:rPr lang="en-US" dirty="0"/>
              <a:t>=com_content&amp;view=article&amp;id=63:-calostoma-sp&amp;catid=49:2011-06-09-07-14-42&amp;Itemid=101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935925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827584" y="404664"/>
            <a:ext cx="7039474" cy="2160240"/>
          </a:xfrm>
        </p:spPr>
        <p:txBody>
          <a:bodyPr/>
          <a:lstStyle>
            <a:extLst/>
          </a:lstStyle>
          <a:p>
            <a:pPr algn="thaiDist"/>
            <a:r>
              <a:rPr lang="th-TH" sz="36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r>
              <a:rPr lang="th-TH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เมื่อ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แก่ดอกเห็ดที่อยู่ภายในจะดันเมือก</a:t>
            </a:r>
            <a:r>
              <a:rPr lang="th-TH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เหนียวให้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แตกและขยายตัวออกมา มีลักษณะเป็น</a:t>
            </a:r>
            <a:r>
              <a:rPr lang="th-TH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ก้านยาวส่วนบน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เป็นก้อนกลมเส้นผ่านศูนย์กลาง </a:t>
            </a:r>
            <a:r>
              <a:rPr lang="th-TH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1.5-2เซนติเมตร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มีสีเหลืองอ่อน เป็นส่วนที่สร้างอับสปอร์</a:t>
            </a:r>
            <a:r>
              <a:rPr lang="th-TH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ไว้ </a:t>
            </a:r>
            <a:endParaRPr lang="th-TH" sz="3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endParaRPr lang="th-TH" sz="3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2763793"/>
            <a:ext cx="2142932" cy="32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2763795"/>
            <a:ext cx="2160239" cy="325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7" y="2763796"/>
            <a:ext cx="2142931" cy="32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827584" y="6211669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/>
              <a:t>แหล่งที่มาข้อมูล </a:t>
            </a:r>
            <a:r>
              <a:rPr lang="en-US" dirty="0" smtClean="0"/>
              <a:t>:http://www.biogang.net/plant_view.php?uid</a:t>
            </a:r>
            <a:r>
              <a:rPr lang="en-US" dirty="0"/>
              <a:t>=24328&amp;id=165379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160145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636677" y="309390"/>
            <a:ext cx="7607731" cy="1368152"/>
          </a:xfrm>
        </p:spPr>
        <p:txBody>
          <a:bodyPr/>
          <a:lstStyle>
            <a:extLst/>
          </a:lstStyle>
          <a:p>
            <a:pPr algn="thaiDist"/>
            <a:r>
              <a:rPr lang="th-TH" sz="36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</a:t>
            </a:r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เมื่อ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แก่ดอกเห็ดที่อยู่ภายในจะดันเมือก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เหนียวให้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แตกและขยายตัวออกมา มีลักษณะเป็น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ก้านยาวส่วนบน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เป็นก้อนกลมเส้นผ่านศูนย์กลาง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1.5-2เซนติเมตร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มีสีเหลืองอ่อน เป็นส่วนที่สร้างอับสปอร์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ไว้ 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endParaRPr lang="th-TH" sz="3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677" y="3952971"/>
            <a:ext cx="3297410" cy="219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471" y="1700808"/>
            <a:ext cx="32505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8463" y="1683186"/>
            <a:ext cx="3277033" cy="217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827584" y="6211669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/>
              <a:t>แหล่งที่มาข้อมูล </a:t>
            </a:r>
            <a:r>
              <a:rPr lang="en-US" dirty="0" smtClean="0"/>
              <a:t>:http://www.biogang.net/plant_view.php?uid</a:t>
            </a:r>
            <a:r>
              <a:rPr lang="en-US" dirty="0"/>
              <a:t>=24328&amp;id=165379</a:t>
            </a:r>
            <a:endParaRPr lang="th-TH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135" y="3935277"/>
            <a:ext cx="3297410" cy="219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0913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899592" y="404664"/>
            <a:ext cx="6912768" cy="1800200"/>
          </a:xfrm>
        </p:spPr>
        <p:txBody>
          <a:bodyPr/>
          <a:lstStyle>
            <a:extLst/>
          </a:lstStyle>
          <a:p>
            <a:pPr algn="thaiDist"/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ปลาย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สุดเป็นรอยกากบาทสีเข้ม ผิวรอบ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นอกขรุขระและนุ่มกรอบ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เมื่อมีหยดน้ำฝนตกลงมากระทบ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จะทำ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ให้ผิวส่วนบนตรงรอยกากบาทปริออกเป็นรู เปิด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พ่นสปอร์ </a:t>
            </a:r>
            <a:endParaRPr lang="th-TH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endParaRPr lang="th-TH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6269" y="1923009"/>
            <a:ext cx="6338058" cy="42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4572000" y="2078937"/>
            <a:ext cx="2723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ปลายสุดเป็นรอยกากบาทสีเข้ม </a:t>
            </a:r>
            <a:endParaRPr lang="th-TH" sz="2400" dirty="0">
              <a:solidFill>
                <a:srgbClr val="FFFF00"/>
              </a:solidFill>
            </a:endParaRPr>
          </a:p>
        </p:txBody>
      </p:sp>
      <p:cxnSp>
        <p:nvCxnSpPr>
          <p:cNvPr id="4" name="ลูกศรเชื่อมต่อแบบตรง 3"/>
          <p:cNvCxnSpPr/>
          <p:nvPr/>
        </p:nvCxnSpPr>
        <p:spPr>
          <a:xfrm flipH="1">
            <a:off x="4355298" y="2309769"/>
            <a:ext cx="1578613" cy="15757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สี่เหลี่ยมผืนผ้า 11"/>
          <p:cNvSpPr/>
          <p:nvPr/>
        </p:nvSpPr>
        <p:spPr>
          <a:xfrm>
            <a:off x="827584" y="6211669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/>
              <a:t>แหล่งที่มาข้อมูล </a:t>
            </a:r>
            <a:r>
              <a:rPr lang="en-US" dirty="0" smtClean="0"/>
              <a:t>:http://www.biogang.net/plant_view.php?uid</a:t>
            </a:r>
            <a:r>
              <a:rPr lang="en-US" dirty="0"/>
              <a:t>=24328&amp;id=165379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667473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806" y="1747593"/>
            <a:ext cx="2917074" cy="193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806" y="3807391"/>
            <a:ext cx="2917074" cy="193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517377" y="5760420"/>
            <a:ext cx="77917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/>
              <a:t>แหล่งที่มาข้อมูล</a:t>
            </a:r>
            <a:r>
              <a:rPr lang="en-US" sz="1600" dirty="0"/>
              <a:t>http://www.doa.go.th/hrc/srisaket/index.php?option=com_content&amp;view=article&amp;id=63:-calostoma-sp&amp;catid=49:2011-06-09-07-14-42&amp;Itemid=101</a:t>
            </a:r>
            <a:endParaRPr lang="th-TH" sz="16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7119" y="2262481"/>
            <a:ext cx="2315108" cy="348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4421" y="2262481"/>
            <a:ext cx="2324671" cy="349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8"/>
          <p:cNvSpPr>
            <a:spLocks noGrp="1"/>
          </p:cNvSpPr>
          <p:nvPr>
            <p:ph type="body" sz="quarter" idx="13"/>
          </p:nvPr>
        </p:nvSpPr>
        <p:spPr>
          <a:xfrm>
            <a:off x="574806" y="332656"/>
            <a:ext cx="7957421" cy="1080120"/>
          </a:xfrm>
        </p:spPr>
        <p:txBody>
          <a:bodyPr/>
          <a:lstStyle>
            <a:extLst/>
          </a:lstStyle>
          <a:p>
            <a:pPr algn="thaiDist"/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แหล่งที่พบ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พบ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บริเวณ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ที่มีเศษใบไม้ผุเปื่อยที่มีร่มเงา พบในช่วงที่มีฝนตกชุก ในระบบนิเวศ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จัด </a:t>
            </a:r>
            <a:r>
              <a:rPr lang="th-TH" sz="2800" b="1" i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sz="2800" b="1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ตาโล่ไว้ในกลุ่มผู้</a:t>
            </a:r>
            <a:r>
              <a:rPr lang="th-TH" sz="2800" b="1" i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ย่อยสลาย</a:t>
            </a:r>
          </a:p>
          <a:p>
            <a:pPr algn="thaiDist"/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</a:t>
            </a:r>
            <a:endPara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664096" y="1818004"/>
            <a:ext cx="4824323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จากภาพเก็บจาก ป่าสาธารณะที่ อ</a:t>
            </a:r>
            <a:r>
              <a:rPr lang="en-US" sz="2000" b="1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000" b="1" dirty="0" err="1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พิบูลมัง</a:t>
            </a:r>
            <a:r>
              <a:rPr lang="th-TH" sz="2000" b="1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สาหาร</a:t>
            </a:r>
          </a:p>
        </p:txBody>
      </p:sp>
    </p:spTree>
    <p:extLst>
      <p:ext uri="{BB962C8B-B14F-4D97-AF65-F5344CB8AC3E}">
        <p14:creationId xmlns:p14="http://schemas.microsoft.com/office/powerpoint/2010/main" val="3897408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210" y="908721"/>
            <a:ext cx="7472702" cy="49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8"/>
          <p:cNvSpPr>
            <a:spLocks noGrp="1"/>
          </p:cNvSpPr>
          <p:nvPr>
            <p:ph type="body" sz="quarter" idx="13"/>
          </p:nvPr>
        </p:nvSpPr>
        <p:spPr>
          <a:xfrm>
            <a:off x="1169225" y="1124744"/>
            <a:ext cx="6714672" cy="3960441"/>
          </a:xfrm>
        </p:spPr>
        <p:txBody>
          <a:bodyPr/>
          <a:lstStyle>
            <a:extLst/>
          </a:lstStyle>
          <a:p>
            <a:pPr algn="thaiDist"/>
            <a:r>
              <a:rPr lang="th-TH" sz="4000" b="1" u="sng" dirty="0" smtClean="0">
                <a:solidFill>
                  <a:schemeClr val="bg1"/>
                </a:solidFill>
              </a:rPr>
              <a:t>ลักษณะ</a:t>
            </a:r>
            <a:r>
              <a:rPr lang="th-TH" sz="4000" b="1" dirty="0" smtClean="0">
                <a:solidFill>
                  <a:schemeClr val="bg1"/>
                </a:solidFill>
              </a:rPr>
              <a:t> </a:t>
            </a:r>
            <a:r>
              <a:rPr lang="th-TH" sz="4000" dirty="0" smtClean="0">
                <a:solidFill>
                  <a:schemeClr val="bg1"/>
                </a:solidFill>
              </a:rPr>
              <a:t>เด่น</a:t>
            </a:r>
            <a:r>
              <a:rPr lang="th-TH" sz="4000" dirty="0">
                <a:solidFill>
                  <a:schemeClr val="bg1"/>
                </a:solidFill>
              </a:rPr>
              <a:t>ของเห็ดในสกุลนี้คือมีเมือกใสเป็นสารพวก</a:t>
            </a:r>
            <a:r>
              <a:rPr lang="th-TH" sz="4000" dirty="0" err="1">
                <a:solidFill>
                  <a:schemeClr val="bg1"/>
                </a:solidFill>
              </a:rPr>
              <a:t>เจลลาติน</a:t>
            </a:r>
            <a:r>
              <a:rPr lang="th-TH" sz="4000" dirty="0">
                <a:solidFill>
                  <a:schemeClr val="bg1"/>
                </a:solidFill>
              </a:rPr>
              <a:t>และคิว</a:t>
            </a:r>
            <a:r>
              <a:rPr lang="th-TH" sz="4000" dirty="0" err="1">
                <a:solidFill>
                  <a:schemeClr val="bg1"/>
                </a:solidFill>
              </a:rPr>
              <a:t>ติน</a:t>
            </a:r>
            <a:r>
              <a:rPr lang="th-TH" sz="4000" dirty="0">
                <a:solidFill>
                  <a:schemeClr val="bg1"/>
                </a:solidFill>
              </a:rPr>
              <a:t>มีคุณสมบัติ</a:t>
            </a:r>
            <a:r>
              <a:rPr lang="th-TH" sz="4000" dirty="0" smtClean="0">
                <a:solidFill>
                  <a:schemeClr val="bg1"/>
                </a:solidFill>
              </a:rPr>
              <a:t>กันน้ำและ</a:t>
            </a:r>
            <a:r>
              <a:rPr lang="th-TH" sz="4000" dirty="0">
                <a:solidFill>
                  <a:schemeClr val="bg1"/>
                </a:solidFill>
              </a:rPr>
              <a:t>รักษาความชื้นไว้ในส่วนของ “กระเปาะ</a:t>
            </a:r>
            <a:r>
              <a:rPr lang="th-TH" sz="4000" dirty="0" smtClean="0">
                <a:solidFill>
                  <a:schemeClr val="bg1"/>
                </a:solidFill>
              </a:rPr>
              <a:t>”</a:t>
            </a:r>
          </a:p>
          <a:p>
            <a:pPr algn="thaiDist"/>
            <a:r>
              <a:rPr lang="th-TH" sz="4000" dirty="0">
                <a:solidFill>
                  <a:schemeClr val="bg1"/>
                </a:solidFill>
              </a:rPr>
              <a:t>อายุน้อยเห็ดมีรูปร่างเป็น</a:t>
            </a:r>
            <a:r>
              <a:rPr lang="th-TH" sz="4000" dirty="0" smtClean="0">
                <a:solidFill>
                  <a:schemeClr val="bg1"/>
                </a:solidFill>
              </a:rPr>
              <a:t>ก้อน มอง</a:t>
            </a:r>
            <a:r>
              <a:rPr lang="th-TH" sz="4000" dirty="0">
                <a:solidFill>
                  <a:schemeClr val="bg1"/>
                </a:solidFill>
              </a:rPr>
              <a:t>คล้ายลูกตาของคน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อัลบั้มรูปแบบร่วมสมัย">
  <a:themeElements>
    <a:clrScheme name="ทางเดิน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ContemporaryPhotoAlbum</Template>
  <TotalTime>0</TotalTime>
  <Words>680</Words>
  <Application>Microsoft Office PowerPoint</Application>
  <PresentationFormat>นำเสนอทางหน้าจอ (4:3)</PresentationFormat>
  <Paragraphs>69</Paragraphs>
  <Slides>16</Slides>
  <Notes>12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8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16</vt:i4>
      </vt:variant>
    </vt:vector>
  </HeadingPairs>
  <TitlesOfParts>
    <vt:vector size="25" baseType="lpstr">
      <vt:lpstr>Arial</vt:lpstr>
      <vt:lpstr>Angsana New</vt:lpstr>
      <vt:lpstr>Dotum</vt:lpstr>
      <vt:lpstr>DS-Ampun</vt:lpstr>
      <vt:lpstr>Cordia New</vt:lpstr>
      <vt:lpstr>TH Sarabun New</vt:lpstr>
      <vt:lpstr>Calibri</vt:lpstr>
      <vt:lpstr>2006_iannnnnBKK</vt:lpstr>
      <vt:lpstr>อัลบั้มรูปแบบร่วมสมัย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กัลยา กาญจนรุ่ง</dc:creator>
  <cp:lastModifiedBy/>
  <cp:revision>1</cp:revision>
  <dcterms:created xsi:type="dcterms:W3CDTF">2017-07-27T06:10:19Z</dcterms:created>
  <dcterms:modified xsi:type="dcterms:W3CDTF">2017-12-19T09:46:22Z</dcterms:modified>
  <dc:title>เห็ดตาโล่</dc:title>
</cp:coreProperties>
</file>