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80" r:id="rId2"/>
    <p:sldId id="266" r:id="rId3"/>
    <p:sldId id="282" r:id="rId4"/>
    <p:sldId id="284" r:id="rId5"/>
    <p:sldId id="271" r:id="rId6"/>
    <p:sldId id="274" r:id="rId7"/>
    <p:sldId id="261" r:id="rId8"/>
    <p:sldId id="262" r:id="rId9"/>
    <p:sldId id="272" r:id="rId10"/>
    <p:sldId id="269" r:id="rId11"/>
    <p:sldId id="277" r:id="rId12"/>
    <p:sldId id="278" r:id="rId13"/>
    <p:sldId id="279" r:id="rId14"/>
  </p:sldIdLst>
  <p:sldSz cx="9144000" cy="6858000" type="screen4x3"/>
  <p:notesSz cx="6858000" cy="9144000"/>
  <p:embeddedFontLst>
    <p:embeddedFont>
      <p:font typeface="Angsana New" panose="02020603050405020304" pitchFamily="18" charset="-34"/>
      <p:regular r:id="rId17"/>
      <p:bold r:id="rId18"/>
      <p:italic r:id="rId19"/>
      <p:boldItalic r:id="rId20"/>
    </p:embeddedFont>
    <p:embeddedFont>
      <p:font typeface="Dotum" panose="020B0600000101010101" pitchFamily="34" charset="-127"/>
      <p:regular r:id="rId21"/>
    </p:embeddedFont>
    <p:embeddedFont>
      <p:font typeface="TH Sarabun New" panose="020B0500040200020003" pitchFamily="34" charset="-34"/>
      <p:regular r:id="rId22"/>
      <p:bold r:id="rId23"/>
      <p:italic r:id="rId24"/>
      <p:boldItalic r:id="rId25"/>
    </p:embeddedFont>
    <p:embeddedFont>
      <p:font typeface="Cordia New" panose="020B0304020202020204" pitchFamily="34" charset="-34"/>
      <p:regular r:id="rId26"/>
      <p:bold r:id="rId27"/>
      <p:italic r:id="rId28"/>
      <p:boldItalic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</p:embeddedFontLst>
  <p:defaultTextStyle>
    <a:lvl1pPr marL="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21" autoAdjust="0"/>
    <p:restoredTop sz="94660"/>
  </p:normalViewPr>
  <p:slideViewPr>
    <p:cSldViewPr>
      <p:cViewPr>
        <p:scale>
          <a:sx n="81" d="100"/>
          <a:sy n="81" d="100"/>
        </p:scale>
        <p:origin x="-109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6E7D018D-748F-47BF-843A-40349A141CAC}" type="datetimeFigureOut">
              <a:rPr lang="th-TH" smtClean="0"/>
              <a:pPr/>
              <a:t>19/12/60</a:t>
            </a:fld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04AC5213-BACC-41AB-9B61-B40CF6C5296E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187414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23E9B8FB-2ABD-42C9-A6DA-A6789EAF441D}" type="datetimeFigureOut">
              <a:pPr/>
              <a:t>19/12/60</a:t>
            </a:fld>
            <a:endParaRPr lang="th-TH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th-TH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th-TH"/>
              <a:t>คลิกเพื่อแก้ไขลักษณะข้อความต้นแบบ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BE2A7042-DEED-4AA1-9E89-4A16B2572577}" type="slidenum"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6079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th-TH" smtClean="0"/>
              <a:pPr/>
              <a:t>2</a:t>
            </a:fld>
            <a:endParaRPr lang="th-TH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3</a:t>
            </a:fld>
            <a:endParaRPr lang="th-TH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4</a:t>
            </a:fld>
            <a:endParaRPr lang="th-TH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5</a:t>
            </a:fld>
            <a:endParaRPr lang="th-TH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6</a:t>
            </a:fld>
            <a:endParaRPr lang="th-TH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7</a:t>
            </a:fld>
            <a:endParaRPr lang="th-TH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8</a:t>
            </a:fld>
            <a:endParaRPr lang="th-TH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9</a:t>
            </a:fld>
            <a:endParaRPr lang="th-TH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10</a:t>
            </a:fld>
            <a:endParaRPr lang="th-TH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ปก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7162800" y="137160"/>
            <a:ext cx="228600" cy="525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th-TH"/>
          </a:p>
        </p:txBody>
      </p:sp>
      <p:sp>
        <p:nvSpPr>
          <p:cNvPr id="15" name="Rectangle 14"/>
          <p:cNvSpPr/>
          <p:nvPr userDrawn="1"/>
        </p:nvSpPr>
        <p:spPr>
          <a:xfrm>
            <a:off x="7467600" y="133350"/>
            <a:ext cx="1447800" cy="5257800"/>
          </a:xfrm>
          <a:prstGeom prst="rec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5467350"/>
            <a:ext cx="8672946" cy="1238250"/>
          </a:xfrm>
          <a:solidFill>
            <a:schemeClr val="accent1"/>
          </a:solidFill>
        </p:spPr>
        <p:txBody>
          <a:bodyPr vert="horz" anchor="ctr">
            <a:noAutofit/>
          </a:bodyPr>
          <a:lstStyle>
            <a:lvl1pPr marL="0" indent="0" algn="l" eaLnBrk="1" latinLnBrk="0" hangingPunct="1">
              <a:buFontTx/>
              <a:buNone/>
              <a:defRPr kumimoji="0" lang="th-TH" sz="48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คลิกเพื่อเพิ่มชื่ออัลบั้มรูป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28600" y="152400"/>
            <a:ext cx="6858000" cy="5239512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3" name="Rectangle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4" name="Rectangle 13"/>
          <p:cNvSpPr>
            <a:spLocks noGrp="1"/>
          </p:cNvSpPr>
          <p:nvPr>
            <p:ph type="ftr" sz="quarter" idx="14"/>
          </p:nvPr>
        </p:nvSpPr>
        <p:spPr>
          <a:xfrm rot="16200000">
            <a:off x="7296150" y="3698878"/>
            <a:ext cx="2933700" cy="365125"/>
          </a:xfrm>
        </p:spPr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18" name="Rectangle 17"/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5372100" y="2247900"/>
            <a:ext cx="5181600" cy="990600"/>
          </a:xfrm>
        </p:spPr>
        <p:txBody>
          <a:bodyPr/>
          <a:lstStyle>
            <a:lvl1pPr marL="0" indent="0" algn="r" eaLnBrk="1" latinLnBrk="0" hangingPunct="1">
              <a:buNone/>
              <a:defRPr kumimoji="0" lang="th-TH" sz="2000">
                <a:solidFill>
                  <a:srgbClr val="FFFFFF"/>
                </a:solidFill>
              </a:defRPr>
            </a:lvl1pPr>
          </a:lstStyle>
          <a:p>
            <a:pPr lvl="0"/>
            <a:r>
              <a:rPr kumimoji="0" lang="th-TH"/>
              <a:t>คลิกเพื่อเพิ่มวันที่หรือรายละเอียด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 noChangeAspect="1"/>
          </p:cNvSpPr>
          <p:nvPr>
            <p:ph type="pic" sz="quarter" idx="11"/>
          </p:nvPr>
        </p:nvSpPr>
        <p:spPr>
          <a:xfrm>
            <a:off x="43434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2286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228600"/>
            <a:ext cx="3947160" cy="296037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3 ภาพขึ้นไ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648200" y="3124962"/>
            <a:ext cx="3697224" cy="2772918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Picture Placeholder 24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228600"/>
            <a:ext cx="4251960" cy="566928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228600"/>
            <a:ext cx="3672840" cy="275463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18669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6"/>
          </p:nvPr>
        </p:nvSpPr>
        <p:spPr>
          <a:xfrm>
            <a:off x="1866900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43053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27"/>
          </p:nvPr>
        </p:nvSpPr>
        <p:spPr>
          <a:xfrm>
            <a:off x="4306086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228600"/>
            <a:ext cx="1676400" cy="27432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6629400" y="2286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8" hasCustomPrompt="1"/>
          </p:nvPr>
        </p:nvSpPr>
        <p:spPr>
          <a:xfrm>
            <a:off x="152400" y="4724400"/>
            <a:ext cx="1676400" cy="190500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0" hasCustomPrompt="1"/>
          </p:nvPr>
        </p:nvSpPr>
        <p:spPr>
          <a:xfrm>
            <a:off x="6629400" y="4724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4"/>
          </p:nvPr>
        </p:nvSpPr>
        <p:spPr>
          <a:xfrm>
            <a:off x="533400" y="685800"/>
            <a:ext cx="3653297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267200" y="6858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5334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2672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334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2672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72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ขนาดใหญ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 noChangeAspect="1"/>
          </p:cNvSpPr>
          <p:nvPr>
            <p:ph type="pic" sz="quarter" idx="14"/>
          </p:nvPr>
        </p:nvSpPr>
        <p:spPr>
          <a:xfrm>
            <a:off x="2286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8" name="Picture Placeholder 27"/>
          <p:cNvSpPr>
            <a:spLocks noGrp="1" noChangeAspect="1"/>
          </p:cNvSpPr>
          <p:nvPr>
            <p:ph type="pic" sz="quarter" idx="31"/>
          </p:nvPr>
        </p:nvSpPr>
        <p:spPr>
          <a:xfrm>
            <a:off x="43434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30"/>
          </p:nvPr>
        </p:nvSpPr>
        <p:spPr>
          <a:xfrm>
            <a:off x="22860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32"/>
          </p:nvPr>
        </p:nvSpPr>
        <p:spPr>
          <a:xfrm>
            <a:off x="64008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9" hasCustomPrompt="1"/>
          </p:nvPr>
        </p:nvSpPr>
        <p:spPr>
          <a:xfrm>
            <a:off x="228600" y="3352800"/>
            <a:ext cx="8153400" cy="3048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ภาพขึ้นไป คือ ภาพแนวตั้ง 1 ภาพพร้อมภาพแนวนอน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3292" y="257665"/>
            <a:ext cx="4764388" cy="63525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5446340" y="257665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446340" y="2432657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23"/>
          </p:nvPr>
        </p:nvSpPr>
        <p:spPr>
          <a:xfrm>
            <a:off x="5446340" y="4607649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Rectangle 5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3 ภาพพร้อมภาพแนวตั้ง 2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228600" y="34290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2438400" y="228600"/>
            <a:ext cx="5562600" cy="4171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27"/>
          </p:nvPr>
        </p:nvSpPr>
        <p:spPr>
          <a:xfrm>
            <a:off x="52578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28"/>
          </p:nvPr>
        </p:nvSpPr>
        <p:spPr>
          <a:xfrm>
            <a:off x="24384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2 ภาพพร้อมภาพแนวตั้ง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29"/>
          </p:nvPr>
        </p:nvSpPr>
        <p:spPr>
          <a:xfrm>
            <a:off x="228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30"/>
          </p:nvPr>
        </p:nvSpPr>
        <p:spPr>
          <a:xfrm>
            <a:off x="4419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7"/>
          </p:nvPr>
        </p:nvSpPr>
        <p:spPr>
          <a:xfrm>
            <a:off x="30099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28"/>
          </p:nvPr>
        </p:nvSpPr>
        <p:spPr>
          <a:xfrm>
            <a:off x="57912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2133600" y="762000"/>
            <a:ext cx="4873334" cy="48768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2133600" y="5715000"/>
            <a:ext cx="4876800" cy="8382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95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th-TH" sz="24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 noChangeAspect="1"/>
          </p:cNvSpPr>
          <p:nvPr>
            <p:ph type="pic" sz="quarter" idx="14"/>
          </p:nvPr>
        </p:nvSpPr>
        <p:spPr>
          <a:xfrm>
            <a:off x="114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 noChangeAspect="1"/>
          </p:cNvSpPr>
          <p:nvPr>
            <p:ph type="pic" sz="quarter" idx="10"/>
          </p:nvPr>
        </p:nvSpPr>
        <p:spPr>
          <a:xfrm>
            <a:off x="533400" y="218390"/>
            <a:ext cx="7467600" cy="56007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0" y="5943600"/>
            <a:ext cx="7467600" cy="762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2400" i="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 Panorama 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30"/>
          </p:nvPr>
        </p:nvSpPr>
        <p:spPr>
          <a:xfrm>
            <a:off x="228600" y="1524000"/>
            <a:ext cx="8229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28600" y="4343400"/>
            <a:ext cx="8229600" cy="1676400"/>
          </a:xfrm>
        </p:spPr>
        <p:txBody>
          <a:bodyPr tIns="91440" rIns="9144" bIns="91440" anchor="t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th-TH" smtClean="0"/>
              <a:t>คลิกเพื่อแก้ไขลักษณะชื่อเรื่องต้นแบบ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19/12/60</a:t>
            </a:fld>
            <a:endParaRPr kumimoji="0"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19/12/60</a:t>
            </a:fld>
            <a:endParaRPr kumimoji="0"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0"/>
          </p:nvPr>
        </p:nvSpPr>
        <p:spPr>
          <a:xfrm>
            <a:off x="304800" y="228600"/>
            <a:ext cx="4754880" cy="63246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5105400" y="228600"/>
            <a:ext cx="3200400" cy="3810000"/>
          </a:xfrm>
        </p:spPr>
        <p:txBody>
          <a:bodyPr tIns="91440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แบบเต็มหน้าจ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t"/>
          <a:lstStyle>
            <a:extLst/>
          </a:lstStyle>
          <a:p>
            <a:pPr marL="0" marR="0" indent="0" algn="ctr">
              <a:buFontTx/>
              <a:buNone/>
            </a:pPr>
            <a:r>
              <a:rPr kumimoji="0" lang="th-TH" i="0"/>
              <a:t>คลิกไอคอนเพื่อเพิ่มรูปภาพแบบเต็มหน้า</a:t>
            </a:r>
            <a:endParaRPr kumimoji="0" lang="th-TH" i="0" baseline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ส่วน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3" name="Rectangle 22"/>
          <p:cNvSpPr/>
          <p:nvPr userDrawn="1"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4" name="Rectangle 23"/>
          <p:cNvSpPr/>
          <p:nvPr userDrawn="1"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35429" y="2146300"/>
            <a:ext cx="2362200" cy="21971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Rectangle 16"/>
          <p:cNvSpPr/>
          <p:nvPr/>
        </p:nvSpPr>
        <p:spPr>
          <a:xfrm rot="10800000" flipV="1">
            <a:off x="435429" y="6172200"/>
            <a:ext cx="7086600" cy="6858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2" name="Rectangle 21"/>
          <p:cNvSpPr/>
          <p:nvPr userDrawn="1"/>
        </p:nvSpPr>
        <p:spPr>
          <a:xfrm>
            <a:off x="435429" y="0"/>
            <a:ext cx="7086600" cy="19812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35429" y="5791200"/>
            <a:ext cx="7086600" cy="381000"/>
          </a:xfrm>
          <a:solidFill>
            <a:schemeClr val="accent3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1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คลิกเพื่อเพิ่มชื่อเรื่องรอง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35429" y="4495800"/>
            <a:ext cx="7086600" cy="1295400"/>
          </a:xfrm>
          <a:solidFill>
            <a:schemeClr val="accent6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3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คลิกเพื่อเพิ่มชื่อส่วน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8"/>
          </p:nvPr>
        </p:nvSpPr>
        <p:spPr>
          <a:xfrm>
            <a:off x="29500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53122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Rectangle 17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20" name="Rectangle 1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21" name="Rectangle 20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/>
          <p:cNvSpPr>
            <a:spLocks noGrp="1" noChangeAspect="1"/>
          </p:cNvSpPr>
          <p:nvPr>
            <p:ph type="pic" sz="quarter" idx="10"/>
          </p:nvPr>
        </p:nvSpPr>
        <p:spPr>
          <a:xfrm>
            <a:off x="4341047" y="533400"/>
            <a:ext cx="3431353" cy="4575141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 noChangeAspect="1"/>
          </p:cNvSpPr>
          <p:nvPr>
            <p:ph type="pic" sz="quarter" idx="11"/>
          </p:nvPr>
        </p:nvSpPr>
        <p:spPr>
          <a:xfrm>
            <a:off x="685800" y="533400"/>
            <a:ext cx="3429000" cy="45720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3434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14"/>
          </p:nvPr>
        </p:nvSpPr>
        <p:spPr>
          <a:xfrm>
            <a:off x="152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 hasCustomPrompt="1"/>
          </p:nvPr>
        </p:nvSpPr>
        <p:spPr>
          <a:xfrm>
            <a:off x="4343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 noChangeAspect="1"/>
          </p:cNvSpPr>
          <p:nvPr>
            <p:ph type="pic" sz="quarter" idx="11"/>
          </p:nvPr>
        </p:nvSpPr>
        <p:spPr>
          <a:xfrm>
            <a:off x="4724401" y="225552"/>
            <a:ext cx="3694176" cy="2770632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 noChangeAspect="1"/>
          </p:cNvSpPr>
          <p:nvPr>
            <p:ph type="pic" sz="quarter" idx="12"/>
          </p:nvPr>
        </p:nvSpPr>
        <p:spPr>
          <a:xfrm>
            <a:off x="152400" y="222504"/>
            <a:ext cx="4368557" cy="5824743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724400" y="3124200"/>
            <a:ext cx="3694177" cy="2983987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9" name="Picture Placeholder 28"/>
          <p:cNvSpPr>
            <a:spLocks noGrp="1" noChangeAspect="1"/>
          </p:cNvSpPr>
          <p:nvPr>
            <p:ph type="pic" sz="quarter" idx="11"/>
          </p:nvPr>
        </p:nvSpPr>
        <p:spPr>
          <a:xfrm>
            <a:off x="30480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2"/>
          </p:nvPr>
        </p:nvSpPr>
        <p:spPr>
          <a:xfrm>
            <a:off x="58674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58674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889273" y="0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8" name="Rectangle 7"/>
          <p:cNvSpPr/>
          <p:nvPr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48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extLst/>
          </a:lstStyle>
          <a:p>
            <a:pPr eaLnBrk="1" latinLnBrk="0" hangingPunct="1"/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7848600" cy="4525963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696200" y="1012825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162800" y="3832226"/>
            <a:ext cx="32004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l"/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5400000">
            <a:off x="8278813" y="5962650"/>
            <a:ext cx="968375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lang="th-TH" sz="44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42900" indent="-342900" algn="l" rtl="0" eaLnBrk="1" latinLnBrk="0" hangingPunct="1">
        <a:spcBef>
          <a:spcPct val="20000"/>
        </a:spcBef>
        <a:buFont typeface="Arial"/>
        <a:buChar char="•"/>
        <a:defRPr kumimoji="0" lang="th-TH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kumimoji="0" lang="th-TH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kumimoji="0" lang="th-TH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biodiversity.forest.go.th/index.php?option=com_doffungus&amp;id=635&amp;view=showone&amp;Itemid=37" TargetMode="External"/><Relationship Id="rId2" Type="http://schemas.openxmlformats.org/officeDocument/2006/relationships/hyperlink" Target="https://www.google.co.th/url?sa=t&amp;rct=j&amp;q=&amp;esrc=s&amp;source=web&amp;cd=13&amp;cad=rja&amp;uact=8&amp;ved=0ahUKEwj9yIm6qYHYAhUMuY8KHV4cDHEQFghYMAw&amp;url=http://biodiversity.forest.go.th/index.php?option%3Dcom_doffungus%26id%3D635%26view%3Dshowone%26Itemid%3D37&amp;usg=AOvVaw0aNcA7bOtRauV-7zN-z0kK" TargetMode="External"/><Relationship Id="rId1" Type="http://schemas.openxmlformats.org/officeDocument/2006/relationships/slideLayout" Target="../slideLayouts/slideLayout10.xml"/><Relationship Id="rId5" Type="http://schemas.openxmlformats.org/officeDocument/2006/relationships/hyperlink" Target="https://www.google.co.th/url?sa=t&amp;rct=j&amp;q=&amp;esrc=s&amp;source=web&amp;cd=2&amp;cad=rja&amp;uact=8&amp;ved=0ahUKEwis3OrTqYHYAhWKo48KHVFwCG8QFggtMAE&amp;url=http://klarod.blogspot.com/2007/11/blog-post_6044.html&amp;usg=AOvVaw3dQ_mh8i0GxTBmsfPKsKST" TargetMode="External"/><Relationship Id="rId4" Type="http://schemas.openxmlformats.org/officeDocument/2006/relationships/hyperlink" Target="http://klarod.blogspot.com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logger.com/profile/08634994958730583126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://klarod.blogspot.com/2007/11/blog-post_6044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jpg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3.jpeg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7440" y="645664"/>
            <a:ext cx="8155673" cy="5422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04288" y="980728"/>
            <a:ext cx="66247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มาทำความรู้จักกับ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1133758" y="3567522"/>
            <a:ext cx="691276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9600" dirty="0" smtClean="0">
                <a:solidFill>
                  <a:srgbClr val="FFFF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เห็ด</a:t>
            </a:r>
            <a:r>
              <a:rPr lang="th-TH" sz="9600" dirty="0" err="1" smtClean="0">
                <a:solidFill>
                  <a:srgbClr val="FFFF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ตะปู้</a:t>
            </a:r>
            <a:endParaRPr lang="th-TH" sz="9600" dirty="0">
              <a:solidFill>
                <a:srgbClr val="FFFF00"/>
              </a:solidFill>
              <a:latin typeface="TH Sarabun New" panose="020B0500040200020003" pitchFamily="34" charset="-34"/>
              <a:ea typeface="Dotum" pitchFamily="34" charset="-127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540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5885">
            <a:off x="4717194" y="1315401"/>
            <a:ext cx="3320514" cy="4994053"/>
          </a:xfr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039619">
            <a:off x="171183" y="2134506"/>
            <a:ext cx="4994179" cy="3320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สี่เหลี่ยมผืนผ้า 8"/>
          <p:cNvSpPr/>
          <p:nvPr/>
        </p:nvSpPr>
        <p:spPr>
          <a:xfrm>
            <a:off x="2483768" y="593962"/>
            <a:ext cx="4824536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th-TH" sz="40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นำมาจัดแต่งเป็นแจกันเห็ดได้</a:t>
            </a:r>
            <a:endParaRPr lang="th-TH" sz="40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11529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ข้อความ 4"/>
          <p:cNvSpPr>
            <a:spLocks noGrp="1"/>
          </p:cNvSpPr>
          <p:nvPr>
            <p:ph type="body" sz="quarter" idx="14"/>
          </p:nvPr>
        </p:nvSpPr>
        <p:spPr>
          <a:xfrm>
            <a:off x="755576" y="764704"/>
            <a:ext cx="7465614" cy="4824536"/>
          </a:xfrm>
        </p:spPr>
        <p:txBody>
          <a:bodyPr>
            <a:normAutofit/>
          </a:bodyPr>
          <a:lstStyle/>
          <a:p>
            <a:pPr algn="thaiDist"/>
            <a:r>
              <a:rPr lang="th-TH" sz="36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แหล่งค้นคว้าข้อมูล</a:t>
            </a:r>
          </a:p>
          <a:p>
            <a:pPr algn="thaiDist"/>
            <a:endParaRPr lang="en-US" sz="2600" b="1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endParaRPr lang="th-TH" sz="2600" b="1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l"/>
            <a:r>
              <a:rPr lang="th-TH" sz="2800" b="1" u="sng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เห็ดรา - กรมป่าไม้</a:t>
            </a:r>
            <a:endParaRPr lang="th-TH" sz="2800" b="1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3"/>
              </a:rPr>
              <a:t>http</a:t>
            </a:r>
            <a:r>
              <a:rPr lang="en-US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3"/>
              </a:rPr>
              <a:t>://</a:t>
            </a:r>
            <a:r>
              <a:rPr lang="en-US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3"/>
              </a:rPr>
              <a:t>biodiversity.forest.go.th/index.php?option=com_doffungus&amp;id=635&amp;view=showone&amp;Itemid=37</a:t>
            </a:r>
            <a:endParaRPr lang="en-US" b="1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endParaRPr lang="th-TH" b="1" u="sng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  <a:hlinkClick r:id="rId4"/>
            </a:endParaRPr>
          </a:p>
          <a:p>
            <a:pPr algn="l"/>
            <a:r>
              <a:rPr lang="th-TH" b="1" u="sng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5"/>
              </a:rPr>
              <a:t>ครูอนันท์</a:t>
            </a:r>
            <a:r>
              <a:rPr lang="th-TH" b="1" u="sng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5"/>
              </a:rPr>
              <a:t> กล้ารอด: เห็ดตาปุ๊</a:t>
            </a:r>
            <a:endParaRPr lang="th-TH" b="1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http</a:t>
            </a:r>
            <a:r>
              <a:rPr lang="en-US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://klarod.blogspot.com/2007/11/blog-post_6044.html</a:t>
            </a:r>
            <a:endParaRPr lang="th-TH" b="1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endParaRPr lang="th-TH" sz="3000" dirty="0"/>
          </a:p>
        </p:txBody>
      </p:sp>
    </p:spTree>
    <p:extLst>
      <p:ext uri="{BB962C8B-B14F-4D97-AF65-F5344CB8AC3E}">
        <p14:creationId xmlns:p14="http://schemas.microsoft.com/office/powerpoint/2010/main" val="860301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4074" y="724590"/>
            <a:ext cx="8146728" cy="5414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980728"/>
            <a:ext cx="792088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400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ประโยชน์  เห็ด</a:t>
            </a:r>
            <a:r>
              <a:rPr lang="th-TH" sz="4400" dirty="0" err="1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ตะปู้</a:t>
            </a:r>
            <a:r>
              <a:rPr lang="th-TH" sz="4400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นิยมรับประทานกันในระยะที่เป็น เห็ดอ่อน </a:t>
            </a:r>
          </a:p>
          <a:p>
            <a:pPr algn="ctr"/>
            <a:r>
              <a:rPr lang="th-TH" sz="4400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    ทำได้หลายอย่างทั้งหมก และย่างแล้วแต่ความชอบเนื้อจะเนียนนุ่ม</a:t>
            </a:r>
          </a:p>
          <a:p>
            <a:pPr algn="ctr"/>
            <a:r>
              <a:rPr lang="th-TH" sz="4400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515380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7025" y="602923"/>
            <a:ext cx="7936325" cy="5274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55576" y="476672"/>
            <a:ext cx="75968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ขอบคุณคะ</a:t>
            </a:r>
          </a:p>
          <a:p>
            <a:pPr algn="ctr"/>
            <a:r>
              <a:rPr lang="th-TH" sz="72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ไว้ติดตามชมชุดต่อไป</a:t>
            </a:r>
          </a:p>
          <a:p>
            <a:pPr algn="ct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9600" dirty="0" smtClean="0">
              <a:solidFill>
                <a:srgbClr val="FFFF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902517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0178459.jpg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6624734" cy="4402688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51520" y="4725144"/>
            <a:ext cx="8672946" cy="1980456"/>
          </a:xfrm>
        </p:spPr>
        <p:txBody>
          <a:bodyPr/>
          <a:lstStyle/>
          <a:p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ตะปู้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ชื่อวิทยาศาสตร์: </a:t>
            </a:r>
            <a:r>
              <a:rPr lang="en-US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en-US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Calvatia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boninensis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S. Ito &amp; Imai. </a:t>
            </a:r>
            <a:r>
              <a:rPr lang="en-US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24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อื่นๆ: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        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ตาปู้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หรือ </a:t>
            </a:r>
            <a:r>
              <a:rPr lang="th-TH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ตะปู้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</a:p>
          <a:p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ใช้ประโยชน์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 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นำมารับประทานได้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/>
          <p:cNvSpPr/>
          <p:nvPr/>
        </p:nvSpPr>
        <p:spPr>
          <a:xfrm>
            <a:off x="899592" y="692697"/>
            <a:ext cx="72008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ลักษณะทั่วไป  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 เห็ด</a:t>
            </a:r>
            <a:r>
              <a:rPr lang="th-TH" sz="24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ตาปู้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หรือเห็ดจาวมะพร้าว เป็นเห็ดขนาดใหญ่ ดอกอ่อนของเห็ดจาวมะพร้าวมีลักษณะเป็นก้อนกลมสีขาว ซึ่งขยายโตขึ้นเรื่อย ๆ ตรงโคนเป็นเหมือนก้านดอก ขนาดของดอกประมาณ 5 – 12 เซนติเมตร และสูงประมาณ 4 – 10 เซนติเมตร ผิวด้านบนของดอกเห็ดอ่อนเรียบ เมื่อโตขึ้นจะค่อย ๆ เปลี่ยนเป็นผิวนูนขรุขระคล้ายผิวสมองคน และสีจะเปลี่ยนไปเป็นสีน้ำตาลอมชมพูจนเป็นสีน้ำตาลอ่อน ระยะนี้ถ้าผ่าเนื้อเห็ดจะพบว่า ดอกเห็ดมีเนื้อภายในแบ่งออกเป็น 2 ส่วน ครึ่งหนึ่งของดอกส่วนบนมีเนื้อละเอียดกว่าตอนล่าง ในระยะแรกจะมีสีขาวต่อไปจะเปลี่ยนเป็นสีเขียวหม่นอมเหลือง แล้วเปลี่ยนเป็นสีน้ำตาลอมเขียวหม่น เมื่อดอกเห็ดแก่เต็มที่เนื้อเยื่ออีกครึ่งหนึ่งที่อยู่ตอนล่าง มีลักษณะคล้ายฟองน้ำ ซึ่งหยาบกว่าส่วนบนมีสีขาวเช่นกัน ทำหน้าที่เป็นฐานของดอกเห็ดหรือก้านดอกเห็ด เมื่อเวลาดอกเห็ดแก่แล้วจะเปลี่ยนเป็นสีน้ำตาลอ่อน แตกต่างจากส่วนบน ระยะที่มีลักษณะเหี่ยวย่นคล้ายสมองคนนี้ ถ้าเอามือกดด้านบนของเห็ดจะรู้สึกอ่อนนุ่มและยืดหยุ่นกว่าระยะเป็นก้อนกลม ดอกเห็ดเมื่อแก่เต็มที่ผิวด้านบนจะแตกออก สปอร์ที่อยู่ภายในจะฟุ้งกระจายออก มาคล้ายฝุ่นสีน้ำตาลอมเขียว</a:t>
            </a:r>
            <a:endParaRPr lang="th-TH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899592" y="6140342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แหล่งที่มาข้อมูล </a:t>
            </a:r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:http://klarod.blogspot.com/2007/11/blog-post_6044.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html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5148064" y="5782747"/>
            <a:ext cx="2880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i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เขียนโดย </a:t>
            </a:r>
            <a:r>
              <a:rPr lang="th-TH" b="1" i="1" dirty="0">
                <a:latin typeface="TH Sarabun New" panose="020B0500040200020003" pitchFamily="34" charset="-34"/>
                <a:cs typeface="TH Sarabun New" panose="020B0500040200020003" pitchFamily="34" charset="-34"/>
                <a:hlinkClick r:id="rId3" tooltip="author profile"/>
              </a:rPr>
              <a:t>นาย</a:t>
            </a:r>
            <a:r>
              <a:rPr lang="th-TH" b="1" i="1" dirty="0" err="1">
                <a:latin typeface="TH Sarabun New" panose="020B0500040200020003" pitchFamily="34" charset="-34"/>
                <a:cs typeface="TH Sarabun New" panose="020B0500040200020003" pitchFamily="34" charset="-34"/>
                <a:hlinkClick r:id="rId3" tooltip="author profile"/>
              </a:rPr>
              <a:t>อนันท์</a:t>
            </a:r>
            <a:r>
              <a:rPr lang="th-TH" b="1" i="1" dirty="0">
                <a:latin typeface="TH Sarabun New" panose="020B0500040200020003" pitchFamily="34" charset="-34"/>
                <a:cs typeface="TH Sarabun New" panose="020B0500040200020003" pitchFamily="34" charset="-34"/>
                <a:hlinkClick r:id="rId3" tooltip="author profile"/>
              </a:rPr>
              <a:t> กล้ารอด </a:t>
            </a:r>
            <a:r>
              <a:rPr lang="th-TH" i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ที่ </a:t>
            </a:r>
            <a:r>
              <a:rPr lang="th-TH" b="1" i="1" dirty="0">
                <a:latin typeface="TH Sarabun New" panose="020B0500040200020003" pitchFamily="34" charset="-34"/>
                <a:cs typeface="TH Sarabun New" panose="020B0500040200020003" pitchFamily="34" charset="-34"/>
                <a:hlinkClick r:id="rId4" tooltip="permanent link"/>
              </a:rPr>
              <a:t>00:59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7866583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611560" y="620688"/>
            <a:ext cx="3312368" cy="1080120"/>
          </a:xfrm>
        </p:spPr>
        <p:txBody>
          <a:bodyPr/>
          <a:lstStyle>
            <a:extLst/>
          </a:lstStyle>
          <a:p>
            <a:pPr algn="thaiDist"/>
            <a:r>
              <a:rPr lang="th-TH" sz="24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แหล่งที่พบ </a:t>
            </a:r>
            <a:r>
              <a:rPr lang="th-TH" sz="24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พบบนพื้นดิน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ทั่วไป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เห็ดและ ที่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เป็นดินทรายมีอินทรียวัตถุ</a:t>
            </a:r>
            <a:endParaRPr lang="th-TH" sz="2400" b="1" u="sng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77391" y="3496308"/>
            <a:ext cx="3988646" cy="265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143507" y="2371206"/>
            <a:ext cx="4320482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77391" y="432474"/>
            <a:ext cx="3988646" cy="2991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สี่เหลี่ยมผืนผ้า 5"/>
          <p:cNvSpPr/>
          <p:nvPr/>
        </p:nvSpPr>
        <p:spPr>
          <a:xfrm>
            <a:off x="1065237" y="6161625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แหล่งที่มาข้อมูล </a:t>
            </a:r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:http://klarod.blogspot.com/2007/11/blog-post_6044.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html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428278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611560" y="620689"/>
            <a:ext cx="3672408" cy="2160240"/>
          </a:xfrm>
        </p:spPr>
        <p:txBody>
          <a:bodyPr/>
          <a:lstStyle>
            <a:extLst/>
          </a:lstStyle>
          <a:p>
            <a:pPr algn="thaiDist"/>
            <a:r>
              <a:rPr lang="th-TH" sz="24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ผิวด้านบนของดอกเห็ดอ่อนเรียบ เมื่อโตขึ้นจะค่อย ๆ เปลี่ยนเป็นผิวนูนขรุขระคล้ายผิวสมองคน และสีจะเปลี่ยนไปเป็นสีน้ำตาลอมชมพูจนเป็นสีน้ำตาลอ่อน </a:t>
            </a:r>
            <a:endParaRPr lang="th-TH" sz="2400" b="1" u="sng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3130936"/>
            <a:ext cx="2008335" cy="3020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4060611" y="3746474"/>
            <a:ext cx="2780472" cy="2085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6037413" y="3760170"/>
            <a:ext cx="2910719" cy="1935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13800" y="3144910"/>
            <a:ext cx="2009923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0" y="528265"/>
            <a:ext cx="3888432" cy="258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สี่เหลี่ยมผืนผ้า 8"/>
          <p:cNvSpPr/>
          <p:nvPr/>
        </p:nvSpPr>
        <p:spPr>
          <a:xfrm>
            <a:off x="1065237" y="6273404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แหล่งที่มาข้อมูล </a:t>
            </a:r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:http://klarod.blogspot.com/2007/11/blog-post_6044.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html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9359253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3985212" y="620688"/>
            <a:ext cx="4532646" cy="2592288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>
            <a:extLst/>
          </a:lstStyle>
          <a:p>
            <a:pPr algn="thaiDist"/>
            <a:r>
              <a:rPr lang="th-TH" sz="3200" b="1" u="sng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</a:t>
            </a:r>
            <a:r>
              <a:rPr lang="th-TH" sz="3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3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ดอก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อ่อนมีลักษณะคล้ายจาวมะพร้าว  เป็นก้อนกลม ขนาด </a:t>
            </a:r>
            <a:r>
              <a:rPr lang="en-US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5-12</a:t>
            </a:r>
            <a:r>
              <a:rPr lang="en-US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ซม</a:t>
            </a:r>
            <a:r>
              <a:rPr lang="en-US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. 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สูง </a:t>
            </a:r>
            <a:r>
              <a:rPr lang="en-US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4-10</a:t>
            </a:r>
            <a:r>
              <a:rPr lang="en-US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ซม</a:t>
            </a:r>
            <a:r>
              <a:rPr lang="en-US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.  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ตรงโคนเป็นเหมือน</a:t>
            </a:r>
            <a:r>
              <a:rPr lang="th-TH" sz="28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ก้านดอก  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ผิวด้านบนของดอกเห็ดอ่อนเรียบ</a:t>
            </a:r>
            <a:endParaRPr lang="th-TH" sz="2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1330722"/>
            <a:ext cx="3301644" cy="4967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85212" y="3284985"/>
            <a:ext cx="4532646" cy="3013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สี่เหลี่ยมผืนผ้า 1"/>
          <p:cNvSpPr/>
          <p:nvPr/>
        </p:nvSpPr>
        <p:spPr>
          <a:xfrm>
            <a:off x="699293" y="1772816"/>
            <a:ext cx="31261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800" dirty="0">
                <a:solidFill>
                  <a:schemeClr val="bg1"/>
                </a:solidFill>
              </a:rPr>
              <a:t>.  </a:t>
            </a:r>
            <a:r>
              <a:rPr lang="th-TH" sz="2800" dirty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ตรงโคนเป็นเหมือนก้านดอก </a:t>
            </a: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5279153" y="3814717"/>
            <a:ext cx="18582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800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คล้ายจาวมะพร้าว</a:t>
            </a:r>
          </a:p>
        </p:txBody>
      </p:sp>
      <p:cxnSp>
        <p:nvCxnSpPr>
          <p:cNvPr id="6" name="ลูกศรเชื่อมต่อแบบตรง 5"/>
          <p:cNvCxnSpPr/>
          <p:nvPr/>
        </p:nvCxnSpPr>
        <p:spPr>
          <a:xfrm flipH="1">
            <a:off x="2123728" y="2132856"/>
            <a:ext cx="1008113" cy="288032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72936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806523" y="404664"/>
            <a:ext cx="7344816" cy="1008112"/>
          </a:xfrm>
        </p:spPr>
        <p:txBody>
          <a:bodyPr/>
          <a:lstStyle>
            <a:extLst/>
          </a:lstStyle>
          <a:p>
            <a:pPr algn="thaiDist"/>
            <a:r>
              <a:rPr lang="th-TH" sz="2800" b="1" u="sng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เมื่อโตขึ้นจะเปลี่ยนเป็นผิวนูน ขรุขระ   และสีจะเปลี่ยนเป็นสีน้ำตาลอมชมพูจนเป็นสีน้ำตาลอ่อน</a:t>
            </a:r>
            <a:endParaRPr lang="th-TH" sz="2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5201" y="1628800"/>
            <a:ext cx="3272025" cy="492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269211"/>
            <a:ext cx="3888432" cy="2584185"/>
          </a:xfrm>
        </p:spPr>
      </p:pic>
      <p:pic>
        <p:nvPicPr>
          <p:cNvPr id="9" name="ตัวแทนรูปภาพ 2"/>
          <p:cNvPicPr>
            <a:picLocks noGrp="1" noChangeAspect="1"/>
          </p:cNvPicPr>
          <p:nvPr>
            <p:ph type="pic" sz="quarter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834" y="3967448"/>
            <a:ext cx="3887574" cy="2584824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93" y="357285"/>
            <a:ext cx="7547485" cy="5015931"/>
          </a:xfrm>
        </p:spPr>
      </p:pic>
      <p:sp>
        <p:nvSpPr>
          <p:cNvPr id="21" name="สี่เหลี่ยมผืนผ้า 20"/>
          <p:cNvSpPr/>
          <p:nvPr/>
        </p:nvSpPr>
        <p:spPr>
          <a:xfrm>
            <a:off x="669552" y="4869160"/>
            <a:ext cx="7560840" cy="156966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endParaRPr lang="th-TH" sz="3200" dirty="0" smtClean="0">
              <a:solidFill>
                <a:schemeClr val="bg1"/>
              </a:solidFill>
            </a:endParaRPr>
          </a:p>
          <a:p>
            <a:pPr algn="ctr"/>
            <a:r>
              <a:rPr lang="th-TH" sz="3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เนื้อในเป็นที่เกิดของสปอร์ เมื่อแก่สปอร์จะแตกออกทางด้านบน</a:t>
            </a:r>
          </a:p>
          <a:p>
            <a:endParaRPr lang="th-TH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719718" y="433388"/>
            <a:ext cx="3456384" cy="612068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>
            <a:extLst/>
          </a:lstStyle>
          <a:p>
            <a:pPr algn="thaiDist"/>
            <a:r>
              <a:rPr lang="th-TH" sz="3600" dirty="0" smtClean="0">
                <a:cs typeface="+mj-cs"/>
              </a:rPr>
              <a:t>      </a:t>
            </a:r>
            <a:r>
              <a:rPr lang="th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36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ตะปู้</a:t>
            </a:r>
            <a:r>
              <a:rPr lang="th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เนื้อจะเนียนเหมือนขนมปังบางทีก็เรียกเห็ดขนมปังตามลักษณะกายภาพ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69206" y="3702191"/>
            <a:ext cx="4291226" cy="2851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41214" y="581784"/>
            <a:ext cx="4147209" cy="2756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ตัวแทนรูปภาพ 2"/>
          <p:cNvPicPr>
            <a:picLocks noGrp="1" noChangeAspect="1"/>
          </p:cNvPicPr>
          <p:nvPr>
            <p:ph type="pic" sz="quarter" idx="4294967295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188" y="4221088"/>
            <a:ext cx="3312368" cy="2201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442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อัลบั้มรูปแบบร่วมสมัย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ContemporaryPhotoAlbum</Template>
  <TotalTime>0</TotalTime>
  <Words>281</Words>
  <Application>Microsoft Office PowerPoint</Application>
  <PresentationFormat>นำเสนอทางหน้าจอ (4:3)</PresentationFormat>
  <Paragraphs>48</Paragraphs>
  <Slides>13</Slides>
  <Notes>9</Notes>
  <HiddenSlides>0</HiddenSlides>
  <MMClips>0</MMClips>
  <ScaleCrop>false</ScaleCrop>
  <HeadingPairs>
    <vt:vector size="6" baseType="variant">
      <vt:variant>
        <vt:lpstr>แบบอักษรที่ถูกใช้</vt:lpstr>
      </vt:variant>
      <vt:variant>
        <vt:i4>6</vt:i4>
      </vt:variant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13</vt:i4>
      </vt:variant>
    </vt:vector>
  </HeadingPairs>
  <TitlesOfParts>
    <vt:vector size="20" baseType="lpstr">
      <vt:lpstr>Arial</vt:lpstr>
      <vt:lpstr>Angsana New</vt:lpstr>
      <vt:lpstr>Dotum</vt:lpstr>
      <vt:lpstr>TH Sarabun New</vt:lpstr>
      <vt:lpstr>Cordia New</vt:lpstr>
      <vt:lpstr>Calibri</vt:lpstr>
      <vt:lpstr>อัลบั้มรูปแบบร่วมสมัย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กัลยา กาญจนรุ่ง</dc:creator>
  <cp:lastModifiedBy/>
  <cp:revision>1</cp:revision>
  <dcterms:created xsi:type="dcterms:W3CDTF">2017-07-27T06:10:19Z</dcterms:created>
  <dcterms:modified xsi:type="dcterms:W3CDTF">2017-12-19T09:54:07Z</dcterms:modified>
  <dc:title>เห็ดตะปู้</dc:title>
</cp:coreProperties>
</file>