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70" r:id="rId2"/>
    <p:sldId id="266" r:id="rId3"/>
    <p:sldId id="271" r:id="rId4"/>
    <p:sldId id="284" r:id="rId5"/>
    <p:sldId id="283" r:id="rId6"/>
    <p:sldId id="272" r:id="rId7"/>
    <p:sldId id="262" r:id="rId8"/>
    <p:sldId id="278" r:id="rId9"/>
    <p:sldId id="277" r:id="rId10"/>
    <p:sldId id="280" r:id="rId11"/>
    <p:sldId id="267" r:id="rId12"/>
    <p:sldId id="279" r:id="rId13"/>
    <p:sldId id="281" r:id="rId14"/>
    <p:sldId id="282" r:id="rId15"/>
    <p:sldId id="269" r:id="rId16"/>
    <p:sldId id="273" r:id="rId17"/>
    <p:sldId id="274" r:id="rId18"/>
    <p:sldId id="276" r:id="rId19"/>
  </p:sldIdLst>
  <p:sldSz cx="9144000" cy="6858000" type="screen4x3"/>
  <p:notesSz cx="6858000" cy="9144000"/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14/12/60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14/12/60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15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5.jp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jpg"/><Relationship Id="rId5" Type="http://schemas.openxmlformats.org/officeDocument/2006/relationships/image" Target="../media/image37.jpg"/><Relationship Id="rId10" Type="http://schemas.openxmlformats.org/officeDocument/2006/relationships/image" Target="../media/image41.jpg"/><Relationship Id="rId4" Type="http://schemas.openxmlformats.org/officeDocument/2006/relationships/image" Target="../media/image36.jpg"/><Relationship Id="rId9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-group.in.th/article/&#3648;&#3627;&#3655;&#3604;/&#3648;&#3627;&#3655;&#3604;&#3648;&#3611;&#3655;&#3609;&#3618;&#3634;-&#3652;&#3604;&#3657;&#3592;&#3619;&#3636;&#3591;&#3627;&#3619;&#3639;&#3629;.html" TargetMode="External"/><Relationship Id="rId2" Type="http://schemas.openxmlformats.org/officeDocument/2006/relationships/hyperlink" Target="http://biodiversity.forest.go.th/index.php?option=com_doffungus&amp;view=showpics&amp;pt=745&amp;Itemid=96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indi.dtam.moph.go.th/index.php?option=com_content&amp;view=article&amp;id=36:2013-04-04-03-28-15&amp;catid=20:2013-04-04-03-07-31&amp;Itemid=139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22" y="692696"/>
            <a:ext cx="8234986" cy="547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899592" y="4293096"/>
            <a:ext cx="69127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เห็ดหนังช้าง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191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4664"/>
            <a:ext cx="2067248" cy="310914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68373"/>
            <a:ext cx="2088232" cy="314070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17032"/>
            <a:ext cx="1872208" cy="2815801"/>
          </a:xfrm>
        </p:spPr>
      </p:pic>
      <p:pic>
        <p:nvPicPr>
          <p:cNvPr id="4" name="ตัวแทนรูปภาพ 3"/>
          <p:cNvPicPr>
            <a:picLocks noGrp="1" noChangeAspect="1"/>
          </p:cNvPicPr>
          <p:nvPr>
            <p:ph type="pic" sz="quarter" idx="2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" r="172"/>
          <a:stretch>
            <a:fillRect/>
          </a:stretch>
        </p:blipFill>
        <p:spPr>
          <a:xfrm>
            <a:off x="1043608" y="404664"/>
            <a:ext cx="2070154" cy="3124200"/>
          </a:xfrm>
        </p:spPr>
      </p:pic>
      <p:pic>
        <p:nvPicPr>
          <p:cNvPr id="8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9" y="3717032"/>
            <a:ext cx="4248470" cy="2824781"/>
          </a:xfrm>
        </p:spPr>
      </p:pic>
    </p:spTree>
    <p:extLst>
      <p:ext uri="{BB962C8B-B14F-4D97-AF65-F5344CB8AC3E}">
        <p14:creationId xmlns:p14="http://schemas.microsoft.com/office/powerpoint/2010/main" val="370380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756" y="764704"/>
            <a:ext cx="4873501" cy="324036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2727084" cy="41034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509120"/>
            <a:ext cx="2743199" cy="18239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321089.jpg"/>
          <p:cNvPicPr>
            <a:picLocks noGrp="1" noChangeAspect="1"/>
          </p:cNvPicPr>
          <p:nvPr>
            <p:ph type="pic" sz="quarter" idx="2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509120"/>
            <a:ext cx="2431914" cy="18239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395536" y="836712"/>
            <a:ext cx="30243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ดอกแก่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ลักษณะเป็นวงสีน้ำตาลดำสลับสีน้ำตาลอ่อน </a:t>
            </a:r>
          </a:p>
        </p:txBody>
      </p:sp>
    </p:spTree>
    <p:extLst>
      <p:ext uri="{BB962C8B-B14F-4D97-AF65-F5344CB8AC3E}">
        <p14:creationId xmlns:p14="http://schemas.microsoft.com/office/powerpoint/2010/main" val="421930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083" y="261374"/>
            <a:ext cx="4676149" cy="310914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89" y="3501008"/>
            <a:ext cx="4678334" cy="31105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528" y="764704"/>
            <a:ext cx="2880320" cy="2160240"/>
          </a:xfrm>
        </p:spPr>
      </p:pic>
      <p:pic>
        <p:nvPicPr>
          <p:cNvPr id="6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29000"/>
            <a:ext cx="2088232" cy="3140703"/>
          </a:xfrm>
        </p:spPr>
      </p:pic>
    </p:spTree>
    <p:extLst>
      <p:ext uri="{BB962C8B-B14F-4D97-AF65-F5344CB8AC3E}">
        <p14:creationId xmlns:p14="http://schemas.microsoft.com/office/powerpoint/2010/main" val="178561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083" y="261374"/>
            <a:ext cx="4676148" cy="310914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90" y="3501008"/>
            <a:ext cx="4678333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8993" y="887271"/>
            <a:ext cx="2880319" cy="1915106"/>
          </a:xfrm>
        </p:spPr>
      </p:pic>
      <p:pic>
        <p:nvPicPr>
          <p:cNvPr id="6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504" y="4009098"/>
            <a:ext cx="3032400" cy="2016224"/>
          </a:xfrm>
        </p:spPr>
      </p:pic>
    </p:spTree>
    <p:extLst>
      <p:ext uri="{BB962C8B-B14F-4D97-AF65-F5344CB8AC3E}">
        <p14:creationId xmlns:p14="http://schemas.microsoft.com/office/powerpoint/2010/main" val="28127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4664"/>
            <a:ext cx="1944215" cy="292546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1944216" cy="2925466"/>
          </a:xfrm>
        </p:spPr>
      </p:pic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04664"/>
            <a:ext cx="1944214" cy="292546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4664"/>
            <a:ext cx="1970572" cy="296512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501008"/>
            <a:ext cx="1992071" cy="299747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73016"/>
            <a:ext cx="1944215" cy="2925466"/>
          </a:xfrm>
        </p:spPr>
      </p:pic>
      <p:pic>
        <p:nvPicPr>
          <p:cNvPr id="13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99" y="3501008"/>
            <a:ext cx="1992069" cy="299747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501008"/>
            <a:ext cx="2018426" cy="303713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400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90" y="261374"/>
            <a:ext cx="4678334" cy="310914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88" y="3501008"/>
            <a:ext cx="4678336" cy="31105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41" y="2866296"/>
            <a:ext cx="2770888" cy="3694517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21941" y="188640"/>
            <a:ext cx="29494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ห็ด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ขอนขาแข็ง ( เห็ดขาแข็ง ) 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รักษาโรคกล้ามเนื้อขาอ่อนแรงในเด็กจนถึงปัจจุบัน บรรเทาอาการอักเสบปวดบวมท้องในผู้ป่วยมะเร็งตับ ฟื้นฟูผู้ป่วยมะเร็งปอด</a:t>
            </a:r>
          </a:p>
        </p:txBody>
      </p:sp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827584" y="1124744"/>
            <a:ext cx="7632848" cy="460851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</a:t>
            </a:r>
            <a:r>
              <a:rPr lang="en-US" sz="1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://</a:t>
            </a:r>
            <a:r>
              <a:rPr lang="en-US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biodiversity.forest.go.th/index.php?option=com_doffungus&amp;view=showpics&amp;pt=745&amp;Itemid=96</a:t>
            </a:r>
            <a:endParaRPr lang="en-US" sz="18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http</a:t>
            </a:r>
            <a:r>
              <a:rPr lang="en-US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://</a:t>
            </a:r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www.m-group.in.th/article/</a:t>
            </a:r>
            <a:r>
              <a:rPr lang="th-TH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เห็ด/เห็ดเป็นยา-ได้จริงหรือ.</a:t>
            </a:r>
            <a:r>
              <a:rPr lang="en-US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html</a:t>
            </a:r>
            <a:endParaRPr lang="en-US" sz="18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b="1" i="1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คู่มือเห็ดเป็นยาเพื่อสุขภาพตามภูมิ</a:t>
            </a:r>
            <a:r>
              <a:rPr lang="th-TH" sz="2400" b="1" i="1" u="sng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ปัญญ</a:t>
            </a:r>
            <a:r>
              <a:rPr lang="th-TH" sz="2400" b="1" i="1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ของหมอพื้นบ้าน</a:t>
            </a:r>
            <a:endParaRPr lang="th-TH" sz="24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http://indi.dtam.moph.go.th/index.php?option=com_content&amp;view=article&amp;id=36%3A2013-04-04-03-28-15&amp;catid=20&amp;Itemid=139</a:t>
            </a:r>
          </a:p>
          <a:p>
            <a:pPr algn="thaiDist"/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ข้อมูลจาก  ลุงหนวดกลุ่มเพาะเลี้ยงเห็ดปลวก  </a:t>
            </a: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239503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52" y="765989"/>
            <a:ext cx="8275251" cy="550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3951" y="1772816"/>
            <a:ext cx="57606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เห็ดหนังช้าง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6000" dirty="0" err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หลินจือสาย</a:t>
            </a:r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พันธุ์หนึ่ง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ที่มีคุณสมบัติทางยา</a:t>
            </a:r>
          </a:p>
          <a:p>
            <a:pPr algn="ctr"/>
            <a:endParaRPr lang="th-TH" sz="6000" dirty="0" smtClean="0">
              <a:solidFill>
                <a:schemeClr val="bg1"/>
              </a:solidFill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5225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773" y="620688"/>
            <a:ext cx="8339102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399567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92D050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92D050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7382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27" y="260648"/>
            <a:ext cx="3030393" cy="455984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749526"/>
            <a:ext cx="8672946" cy="1956074"/>
          </a:xfrm>
        </p:spPr>
        <p:txBody>
          <a:bodyPr/>
          <a:lstStyle/>
          <a:p>
            <a:r>
              <a:rPr lang="th-TH" sz="4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เห็ดหนังช้าง</a:t>
            </a:r>
            <a:endParaRPr lang="th-TH" sz="4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Amaurderma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amoiense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J.D. Zhao &amp; L.W. Hsu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     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เห็ดขอนขาแข็ง</a:t>
            </a:r>
            <a:endParaRPr lang="en-US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เป็นสมุนไพรรักษาโรค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คุณสมบัติ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ไปทาง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9079" y="332656"/>
            <a:ext cx="2935378" cy="441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/>
          <p:cNvSpPr>
            <a:spLocks noGrp="1"/>
          </p:cNvSpPr>
          <p:nvPr>
            <p:ph type="body" sz="quarter" idx="13"/>
          </p:nvPr>
        </p:nvSpPr>
        <p:spPr>
          <a:xfrm>
            <a:off x="755576" y="404664"/>
            <a:ext cx="7488832" cy="6048672"/>
          </a:xfrm>
        </p:spPr>
        <p:txBody>
          <a:bodyPr/>
          <a:lstStyle>
            <a:extLst/>
          </a:lstStyle>
          <a:p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ขอนขาแข็ง</a:t>
            </a:r>
          </a:p>
          <a:p>
            <a:r>
              <a:rPr lang="en-US" sz="28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Amauroderma</a:t>
            </a:r>
            <a:r>
              <a:rPr lang="en-US" sz="28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8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sericatum</a:t>
            </a:r>
            <a:r>
              <a:rPr lang="en-US" sz="28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(Lloyd) Wakefield</a:t>
            </a:r>
          </a:p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รูปร่าง/ลักษณะ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หมวกเห็ดมีรูปร่างเป็นแผ่นกลมแบนราบ ตรงกลาง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เว้าเป็นแอ่งตื้นๆ ขอบหมวกเห็ดโค้งงอเล็กน้อย ผิวด้านบนเป็น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ลายวงกลมซ้อนกันหลายชั้น ผิวย่นนูนไม่เรียบ มีขนคล้าย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กำมะหยี่สีน้ำตาลแดงถึงน้ำตาลอ่อน เมื่อแก่จะมีสีน้ำตาลดำ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หรือสีเกือบดำ ผิวด้านล่างสีขาวเป็นรู เมื่อถูกสัมผัสหรือเห็ดแก่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จะเปลี่ยนเป็นสีน้ำตาลแดงหรือน้ำตาลเข้ม</a:t>
            </a:r>
          </a:p>
          <a:p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ที่พบ</a:t>
            </a: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พบขึ้นบนต้นแดงที่แห้งตายหรือรากต้นแดงตายแล้วตามป่าเต็งรังหรือป่าเบญจ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พรรณ</a:t>
            </a:r>
          </a:p>
          <a:p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th-TH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คู่มือเห็ดเป็นยาเพื่อสุขภาพตามภูมิ</a:t>
            </a:r>
            <a:r>
              <a:rPr lang="th-TH" sz="18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ปัญญ</a:t>
            </a:r>
            <a:r>
              <a:rPr lang="th-TH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ของหมอพื้นบ้าน</a:t>
            </a:r>
          </a:p>
          <a:p>
            <a:pPr algn="r"/>
            <a:r>
              <a:rPr lang="en-US" sz="1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http://indi.dtam.moph.go.th/index.php?option=com_content&amp;view=article&amp;id=36%3A2013-04-04-03-28-15&amp;catid=20&amp;Itemid=139</a:t>
            </a:r>
          </a:p>
          <a:p>
            <a:endParaRPr lang="th-TH" sz="24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1412776"/>
            <a:ext cx="2315089" cy="348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7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/>
          <p:cNvSpPr>
            <a:spLocks noGrp="1"/>
          </p:cNvSpPr>
          <p:nvPr>
            <p:ph type="body" sz="quarter" idx="13"/>
          </p:nvPr>
        </p:nvSpPr>
        <p:spPr>
          <a:xfrm>
            <a:off x="683568" y="404664"/>
            <a:ext cx="7848872" cy="5976664"/>
          </a:xfrm>
        </p:spPr>
        <p:txBody>
          <a:bodyPr/>
          <a:lstStyle>
            <a:extLst/>
          </a:lstStyle>
          <a:p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ขอนขาแข็ง</a:t>
            </a:r>
          </a:p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ข้อมูลเพิ่มเติม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รสขม เฝื่อน เมาเบื่อเล็กน้อย เห็ดที่มีลักษณะของสีขอบต่างกัน จะให้สรรพคุณต่างกัน ดังนี้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ขอบขาว ใช้กับท่อนบนของร่างกายที่มีปัญหา เช่น ระบบหัวใจ และเส้นเอ็น บริเวณส่วนบน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ของร่างกาย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ขอบดำ ช่วยในการขยายหลอดลม บำรุงเลือด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ขอบเหลือง แก้มะเร็งตับ และแก้โรคประสาท บำรุง หัวใจ ไต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ขอบฟ้า และขอบเขียว ใช้เกี่ยวกับปอด และลำไส้ เช่น ถ่ายไม่ปกติ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ขอบแดง ถ่ายเป็นมูกเลือด เลือดเป็นพิษ 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ทาลัส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ซี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เมีย</a:t>
            </a:r>
          </a:p>
          <a:p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งานวิจัยทางวิทยาศาสตร์ที่เกี่ยวข้อง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ไม่ปรากฏ อาจเป็นไปได้ว่าเป็นเห็ดที่มีการกระจายน้อยในภูมิภาคต่างๆ จึงนำมาใช้เป็นยา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ไม่แพร่หลาย</a:t>
            </a:r>
          </a:p>
          <a:p>
            <a:endParaRPr lang="th-TH" dirty="0">
              <a:solidFill>
                <a:schemeClr val="tx1"/>
              </a:solidFill>
              <a:cs typeface="+mj-cs"/>
            </a:endParaRPr>
          </a:p>
          <a:p>
            <a:pPr algn="r"/>
            <a:r>
              <a:rPr lang="th-TH" dirty="0" smtClean="0">
                <a:solidFill>
                  <a:schemeClr val="tx1"/>
                </a:solidFill>
                <a:cs typeface="+mj-cs"/>
              </a:rPr>
              <a:t> </a:t>
            </a:r>
            <a:endParaRPr lang="th-TH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709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13" y="1700808"/>
            <a:ext cx="7270767" cy="48342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4" name="Rectangle 8"/>
          <p:cNvSpPr>
            <a:spLocks noGrp="1"/>
          </p:cNvSpPr>
          <p:nvPr>
            <p:ph type="body" sz="quarter" idx="13"/>
          </p:nvPr>
        </p:nvSpPr>
        <p:spPr>
          <a:xfrm>
            <a:off x="971600" y="404664"/>
            <a:ext cx="7272808" cy="1512168"/>
          </a:xfrm>
        </p:spPr>
        <p:txBody>
          <a:bodyPr/>
          <a:lstStyle>
            <a:extLst/>
          </a:lstStyle>
          <a:p>
            <a:pPr algn="thaiDist"/>
            <a:r>
              <a:rPr lang="th-TH" sz="2800" b="1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th-TH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ดอกค่อนข้างกลมแผ่นแบน ผิวดอกปกคลุมด้วยขนเล็กๆๆคล้ายกำมะหยี่ ลักษณะเป็นวงสีน้ำตาลดำสลับสีน้ำตาลอ่อน  ผิวเป็นลอนคลื่นขนาดเล็กสลับใหญ่ตามรัศมีของดอก</a:t>
            </a:r>
            <a:endParaRPr lang="th-TH" sz="28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131840" y="3429000"/>
            <a:ext cx="4032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200" dirty="0"/>
              <a:t> </a:t>
            </a:r>
            <a:r>
              <a:rPr lang="th-TH" sz="32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ผิวเป็นลอนคลื่นขนาดเล็กสลับ</a:t>
            </a:r>
            <a:r>
              <a:rPr lang="th-TH" sz="32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ใหญ่ตาม</a:t>
            </a:r>
            <a:r>
              <a:rPr lang="th-TH" sz="32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รัศมีของดอก</a:t>
            </a:r>
          </a:p>
        </p:txBody>
      </p:sp>
    </p:spTree>
    <p:extLst>
      <p:ext uri="{BB962C8B-B14F-4D97-AF65-F5344CB8AC3E}">
        <p14:creationId xmlns:p14="http://schemas.microsoft.com/office/powerpoint/2010/main" val="4594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836712"/>
            <a:ext cx="3399313" cy="511256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4" name="Rectangle 8"/>
          <p:cNvSpPr>
            <a:spLocks noGrp="1"/>
          </p:cNvSpPr>
          <p:nvPr>
            <p:ph type="body" sz="quarter" idx="13"/>
          </p:nvPr>
        </p:nvSpPr>
        <p:spPr>
          <a:xfrm>
            <a:off x="3923928" y="836712"/>
            <a:ext cx="4392488" cy="1656184"/>
          </a:xfrm>
        </p:spPr>
        <p:txBody>
          <a:bodyPr/>
          <a:lstStyle>
            <a:extLst/>
          </a:lstStyle>
          <a:p>
            <a:pPr algn="thaiDist"/>
            <a:r>
              <a:rPr lang="th-TH" sz="2800" b="1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ใต้หมวกเป็นรูสีขาว เมื่อสัมผัสเปลี่ยนเป็นสีแดง ก้านค่อนข้างกลม  ดอกติดกึ่งกลางดอก หรือเยื้องเล็กน้อยสีน้ำตาล</a:t>
            </a:r>
            <a:endParaRPr lang="th-TH" sz="28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24944"/>
            <a:ext cx="4566548" cy="303626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1315770" y="2610490"/>
            <a:ext cx="21355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dirty="0">
                <a:solidFill>
                  <a:schemeClr val="bg1"/>
                </a:solidFill>
              </a:rPr>
              <a:t>ดอกติดกึ่งกลางดอก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355976" y="4725144"/>
            <a:ext cx="21018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dirty="0">
                <a:solidFill>
                  <a:schemeClr val="bg1"/>
                </a:solidFill>
              </a:rPr>
              <a:t>ใต้หมวกเป็นรูสีขาว </a:t>
            </a:r>
          </a:p>
        </p:txBody>
      </p:sp>
    </p:spTree>
    <p:extLst>
      <p:ext uri="{BB962C8B-B14F-4D97-AF65-F5344CB8AC3E}">
        <p14:creationId xmlns:p14="http://schemas.microsoft.com/office/powerpoint/2010/main" val="303846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1364698"/>
            <a:ext cx="3297363" cy="496155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899592" y="287480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2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พบตามพื้นดินขาจะยาว และบนตอไม้ตายโดยเฉพาะไม้เนื้อแข็ง เกิดดอกเดี่ยว  หรือเป็นกลุ่ม 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80722"/>
            <a:ext cx="3312368" cy="498412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3905" y="1002332"/>
            <a:ext cx="2924101" cy="19442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5499704" y="548680"/>
            <a:ext cx="294221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พบเห็นได้บนตอไม้ตาย</a:t>
            </a: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โดยเฉพาะไม้เนื้อแข็ง เช่นไม้แดง เกิดดอกเดี่ยว  หรือเป็นกลุ่ม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48680"/>
            <a:ext cx="1918377" cy="28865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8986" y="3201099"/>
            <a:ext cx="4054819" cy="269602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18" y="3645024"/>
            <a:ext cx="1918377" cy="288658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645024"/>
            <a:ext cx="1918377" cy="288658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01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92974" y="3444130"/>
            <a:ext cx="3528392" cy="234600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72694" y="3444130"/>
            <a:ext cx="3528390" cy="23460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45936"/>
            <a:ext cx="2952328" cy="196298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936" y="3433608"/>
            <a:ext cx="3465599" cy="23042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4499992" y="1124744"/>
            <a:ext cx="3672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2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ลักษณะดอกอ่อน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จะมีขอบสีขาวและนุ่มๆ</a:t>
            </a:r>
            <a:endParaRPr lang="th-TH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601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536</Words>
  <Application>Microsoft Office PowerPoint</Application>
  <PresentationFormat>นำเสนอทางหน้าจอ (4:3)</PresentationFormat>
  <Paragraphs>81</Paragraphs>
  <Slides>18</Slides>
  <Notes>14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18</vt:i4>
      </vt:variant>
    </vt:vector>
  </HeadingPairs>
  <TitlesOfParts>
    <vt:vector size="19" baseType="lpstr"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2017-12-14T02:22:13Z</dcterms:modified>
  <dc:title>เห็ดหนังช้าง</dc:title>
</cp:coreProperties>
</file>