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273" r:id="rId2"/>
    <p:sldId id="266" r:id="rId3"/>
    <p:sldId id="261" r:id="rId4"/>
    <p:sldId id="267" r:id="rId5"/>
    <p:sldId id="274" r:id="rId6"/>
    <p:sldId id="262" r:id="rId7"/>
    <p:sldId id="276" r:id="rId8"/>
    <p:sldId id="268" r:id="rId9"/>
    <p:sldId id="301" r:id="rId10"/>
    <p:sldId id="277" r:id="rId11"/>
    <p:sldId id="302" r:id="rId12"/>
    <p:sldId id="280" r:id="rId13"/>
    <p:sldId id="288" r:id="rId14"/>
    <p:sldId id="279" r:id="rId15"/>
    <p:sldId id="278" r:id="rId16"/>
    <p:sldId id="281" r:id="rId17"/>
    <p:sldId id="282" r:id="rId18"/>
    <p:sldId id="283" r:id="rId19"/>
    <p:sldId id="284" r:id="rId20"/>
    <p:sldId id="294" r:id="rId21"/>
    <p:sldId id="285" r:id="rId22"/>
    <p:sldId id="286" r:id="rId23"/>
    <p:sldId id="287" r:id="rId24"/>
    <p:sldId id="289" r:id="rId25"/>
    <p:sldId id="300" r:id="rId26"/>
    <p:sldId id="290" r:id="rId27"/>
    <p:sldId id="291" r:id="rId28"/>
    <p:sldId id="296" r:id="rId29"/>
    <p:sldId id="292" r:id="rId30"/>
    <p:sldId id="298" r:id="rId31"/>
    <p:sldId id="305" r:id="rId32"/>
    <p:sldId id="304" r:id="rId33"/>
    <p:sldId id="306" r:id="rId34"/>
    <p:sldId id="303" r:id="rId35"/>
    <p:sldId id="270" r:id="rId36"/>
    <p:sldId id="271" r:id="rId37"/>
    <p:sldId id="272" r:id="rId38"/>
  </p:sldIdLst>
  <p:sldSz cx="9144000" cy="6858000" type="screen4x3"/>
  <p:notesSz cx="6858000" cy="9144000"/>
  <p:embeddedFontLst>
    <p:embeddedFont>
      <p:font typeface="Angsana New" panose="02020603050405020304" pitchFamily="18" charset="-34"/>
      <p:regular r:id="rId41"/>
      <p:bold r:id="rId42"/>
      <p:italic r:id="rId43"/>
      <p:boldItalic r:id="rId44"/>
    </p:embeddedFont>
    <p:embeddedFont>
      <p:font typeface="Cordia New" panose="020B0304020202020204" pitchFamily="34" charset="-34"/>
      <p:regular r:id="rId45"/>
      <p:bold r:id="rId46"/>
      <p:italic r:id="rId47"/>
      <p:boldItalic r:id="rId48"/>
    </p:embeddedFont>
    <p:embeddedFont>
      <p:font typeface="TH Sarabun New" panose="020B0500040200020003" pitchFamily="34" charset="-34"/>
      <p:regular r:id="rId49"/>
      <p:bold r:id="rId50"/>
      <p:italic r:id="rId51"/>
      <p:boldItalic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Dotum" panose="020B0600000101010101" pitchFamily="34" charset="-127"/>
      <p:regular r:id="rId57"/>
    </p:embeddedFont>
  </p:embeddedFontLst>
  <p:defaultTextStyle>
    <a:lvl1pPr marL="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800" kern="1200">
        <a:solidFill>
          <a:schemeClr val="tx1"/>
        </a:solidFill>
        <a:latin typeface="+mn-lt"/>
        <a:ea typeface="+mn-ea"/>
        <a:cs typeface="+mn-cs"/>
      </a:defRPr>
    </a:lvl9pPr>
    <a:extLst/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21" autoAdjust="0"/>
    <p:restoredTop sz="94660"/>
  </p:normalViewPr>
  <p:slideViewPr>
    <p:cSldViewPr>
      <p:cViewPr>
        <p:scale>
          <a:sx n="81" d="100"/>
          <a:sy n="81" d="100"/>
        </p:scale>
        <p:origin x="-1098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8" Type="http://schemas.openxmlformats.org/officeDocument/2006/relationships/slide" Target="slides/slide7.xml"/><Relationship Id="rId51" Type="http://schemas.openxmlformats.org/officeDocument/2006/relationships/font" Target="fonts/font1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6.fntdata"/><Relationship Id="rId5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3" name="Rectangle 3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6E7D018D-748F-47BF-843A-40349A141CAC}" type="datetimeFigureOut">
              <a:rPr lang="th-TH" smtClean="0"/>
              <a:pPr/>
              <a:t>15/12/60</a:t>
            </a:fld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 dirty="0"/>
          </a:p>
        </p:txBody>
      </p:sp>
      <p:sp>
        <p:nvSpPr>
          <p:cNvPr id="5" name="Rectangle 5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04AC5213-BACC-41AB-9B61-B40CF6C5296E}" type="slidenum">
              <a:rPr lang="th-TH" smtClean="0"/>
              <a:pPr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1874147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3" name="Rectangle 3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rtlCol="0"/>
          <a:lstStyle>
            <a:lvl1pPr algn="r" latinLnBrk="0">
              <a:defRPr lang="th-TH" sz="1200"/>
            </a:lvl1pPr>
            <a:extLst/>
          </a:lstStyle>
          <a:p>
            <a:fld id="{23E9B8FB-2ABD-42C9-A6DA-A6789EAF441D}" type="datetimeFigureOut">
              <a:pPr/>
              <a:t>15/12/60</a:t>
            </a:fld>
            <a:endParaRPr lang="th-TH"/>
          </a:p>
        </p:txBody>
      </p:sp>
      <p:sp>
        <p:nvSpPr>
          <p:cNvPr id="4" name="Rectangle 4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rtlCol="0" anchor="ctr"/>
          <a:lstStyle>
            <a:extLst/>
          </a:lstStyle>
          <a:p>
            <a:endParaRPr lang="th-TH"/>
          </a:p>
        </p:txBody>
      </p:sp>
      <p:sp>
        <p:nvSpPr>
          <p:cNvPr id="5" name="Rectangle 5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/>
            <a:r>
              <a:rPr lang="th-TH"/>
              <a:t>คลิกเพื่อแก้ไขลักษณะข้อความต้นแบบ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Rectangle 6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l" latinLnBrk="0">
              <a:defRPr lang="th-TH" sz="1200"/>
            </a:lvl1pPr>
            <a:extLst/>
          </a:lstStyle>
          <a:p>
            <a:endParaRPr lang="th-TH"/>
          </a:p>
        </p:txBody>
      </p:sp>
      <p:sp>
        <p:nvSpPr>
          <p:cNvPr id="7" name="Rectangle 7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rtlCol="0" anchor="b"/>
          <a:lstStyle>
            <a:lvl1pPr algn="r" latinLnBrk="0">
              <a:defRPr lang="th-TH" sz="1200"/>
            </a:lvl1pPr>
            <a:extLst/>
          </a:lstStyle>
          <a:p>
            <a:fld id="{BE2A7042-DEED-4AA1-9E89-4A16B2572577}" type="slidenum">
              <a:pPr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3760795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rtl="0" latinLnBrk="0">
      <a:defRPr lang="th-TH" sz="1200" kern="1200">
        <a:solidFill>
          <a:schemeClr val="tx1"/>
        </a:solidFill>
        <a:latin typeface="+mn-lt"/>
        <a:ea typeface="+mn-ea"/>
        <a:cs typeface="+mn-cs"/>
      </a:defRPr>
    </a:lvl9pPr>
    <a:extLst/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2A7042-DEED-4AA1-9E89-4A16B2572577}" type="slidenum">
              <a:rPr lang="th-TH" smtClean="0"/>
              <a:pPr/>
              <a:t>2</a:t>
            </a:fld>
            <a:endParaRPr lang="th-TH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12</a:t>
            </a:fld>
            <a:endParaRPr lang="th-TH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13</a:t>
            </a:fld>
            <a:endParaRPr lang="th-TH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14</a:t>
            </a:fld>
            <a:endParaRPr lang="th-TH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15</a:t>
            </a:fld>
            <a:endParaRPr lang="th-TH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16</a:t>
            </a:fld>
            <a:endParaRPr lang="th-TH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17</a:t>
            </a:fld>
            <a:endParaRPr lang="th-TH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18</a:t>
            </a:fld>
            <a:endParaRPr lang="th-TH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19</a:t>
            </a:fld>
            <a:endParaRPr lang="th-TH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20</a:t>
            </a:fld>
            <a:endParaRPr lang="th-TH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21</a:t>
            </a:fld>
            <a:endParaRPr lang="th-TH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</a:t>
            </a:fld>
            <a:endParaRPr lang="th-TH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22</a:t>
            </a:fld>
            <a:endParaRPr lang="th-TH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23</a:t>
            </a:fld>
            <a:endParaRPr lang="th-TH" dirty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24</a:t>
            </a:fld>
            <a:endParaRPr lang="th-TH" dirty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25</a:t>
            </a:fld>
            <a:endParaRPr lang="th-TH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26</a:t>
            </a:fld>
            <a:endParaRPr lang="th-TH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27</a:t>
            </a:fld>
            <a:endParaRPr lang="th-TH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28</a:t>
            </a:fld>
            <a:endParaRPr lang="th-TH" dirty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29</a:t>
            </a:fld>
            <a:endParaRPr lang="th-TH" dirty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30</a:t>
            </a:fld>
            <a:endParaRPr lang="th-TH" dirty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31</a:t>
            </a:fld>
            <a:endParaRPr lang="th-TH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4</a:t>
            </a:fld>
            <a:endParaRPr lang="th-TH" dirty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32</a:t>
            </a:fld>
            <a:endParaRPr lang="th-TH"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33</a:t>
            </a:fld>
            <a:endParaRPr lang="th-TH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34</a:t>
            </a:fld>
            <a:endParaRPr lang="th-TH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5</a:t>
            </a:fld>
            <a:endParaRPr lang="th-TH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6</a:t>
            </a:fld>
            <a:endParaRPr lang="th-TH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8</a:t>
            </a:fld>
            <a:endParaRPr lang="th-TH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9</a:t>
            </a:fld>
            <a:endParaRPr lang="th-TH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10</a:t>
            </a:fld>
            <a:endParaRPr lang="th-TH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Rectangle 3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extLst/>
          </a:lstStyle>
          <a:p>
            <a:endParaRPr lang="th-TH" dirty="0"/>
          </a:p>
        </p:txBody>
      </p:sp>
      <p:sp>
        <p:nvSpPr>
          <p:cNvPr id="4" name="Rectangl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extLst/>
          </a:lstStyle>
          <a:p>
            <a:fld id="{BE2A7042-DEED-4AA1-9E89-4A16B2572577}" type="slidenum">
              <a:rPr lang="th-TH" smtClean="0"/>
              <a:pPr/>
              <a:t>11</a:t>
            </a:fld>
            <a:endParaRPr lang="th-TH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ปก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7162800" y="137160"/>
            <a:ext cx="228600" cy="5257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0" lang="th-TH"/>
          </a:p>
        </p:txBody>
      </p:sp>
      <p:sp>
        <p:nvSpPr>
          <p:cNvPr id="15" name="Rectangle 14"/>
          <p:cNvSpPr/>
          <p:nvPr userDrawn="1"/>
        </p:nvSpPr>
        <p:spPr>
          <a:xfrm>
            <a:off x="7467600" y="133350"/>
            <a:ext cx="1447800" cy="5257800"/>
          </a:xfrm>
          <a:prstGeom prst="rect">
            <a:avLst/>
          </a:prstGeom>
          <a:solidFill>
            <a:schemeClr val="accent3"/>
          </a:solidFill>
          <a:ln w="25400" cap="rnd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10" hasCustomPrompt="1"/>
          </p:nvPr>
        </p:nvSpPr>
        <p:spPr>
          <a:xfrm>
            <a:off x="228600" y="5467350"/>
            <a:ext cx="8672946" cy="1238250"/>
          </a:xfrm>
          <a:solidFill>
            <a:schemeClr val="accent1"/>
          </a:solidFill>
        </p:spPr>
        <p:txBody>
          <a:bodyPr vert="horz" anchor="ctr">
            <a:noAutofit/>
          </a:bodyPr>
          <a:lstStyle>
            <a:lvl1pPr marL="0" indent="0" algn="l" eaLnBrk="1" latinLnBrk="0" hangingPunct="1">
              <a:buFontTx/>
              <a:buNone/>
              <a:defRPr kumimoji="0" lang="th-TH" sz="4800" baseline="0">
                <a:solidFill>
                  <a:schemeClr val="bg1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คลิกเพื่อเพิ่มชื่ออัลบั้มรูป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228600" y="152400"/>
            <a:ext cx="6858000" cy="5239512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1" name="Rectangle 10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3" name="Rectangle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4" name="Rectangle 13"/>
          <p:cNvSpPr>
            <a:spLocks noGrp="1"/>
          </p:cNvSpPr>
          <p:nvPr>
            <p:ph type="ftr" sz="quarter" idx="14"/>
          </p:nvPr>
        </p:nvSpPr>
        <p:spPr>
          <a:xfrm rot="16200000">
            <a:off x="7296150" y="3698878"/>
            <a:ext cx="2933700" cy="365125"/>
          </a:xfrm>
        </p:spPr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18" name="Rectangle 17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5372100" y="2247900"/>
            <a:ext cx="5181600" cy="990600"/>
          </a:xfrm>
        </p:spPr>
        <p:txBody>
          <a:bodyPr/>
          <a:lstStyle>
            <a:lvl1pPr marL="0" indent="0" algn="r" eaLnBrk="1" latinLnBrk="0" hangingPunct="1">
              <a:buNone/>
              <a:defRPr kumimoji="0" lang="th-TH" sz="2000">
                <a:solidFill>
                  <a:srgbClr val="FFFFFF"/>
                </a:solidFill>
              </a:defRPr>
            </a:lvl1pPr>
          </a:lstStyle>
          <a:p>
            <a:pPr lvl="0"/>
            <a:r>
              <a:rPr kumimoji="0" lang="th-TH"/>
              <a:t>คลิกเพื่อเพิ่มวันที่หรือรายละเอียด</a:t>
            </a:r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 noChangeAspect="1"/>
          </p:cNvSpPr>
          <p:nvPr>
            <p:ph type="pic" sz="quarter" idx="11"/>
          </p:nvPr>
        </p:nvSpPr>
        <p:spPr>
          <a:xfrm>
            <a:off x="43434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33528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228600"/>
            <a:ext cx="3947160" cy="296037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 hasCustomPrompt="1"/>
          </p:nvPr>
        </p:nvSpPr>
        <p:spPr>
          <a:xfrm>
            <a:off x="228600" y="228600"/>
            <a:ext cx="3947160" cy="296037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3 ภาพขึ้นไป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 noChangeAspect="1"/>
          </p:cNvSpPr>
          <p:nvPr>
            <p:ph type="pic" sz="quarter" idx="11"/>
          </p:nvPr>
        </p:nvSpPr>
        <p:spPr>
          <a:xfrm>
            <a:off x="4648200" y="3124962"/>
            <a:ext cx="3697224" cy="2772918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Picture Placeholder 24"/>
          <p:cNvSpPr>
            <a:spLocks noGrp="1" noChangeAspect="1"/>
          </p:cNvSpPr>
          <p:nvPr>
            <p:ph type="pic" sz="quarter" idx="12"/>
          </p:nvPr>
        </p:nvSpPr>
        <p:spPr>
          <a:xfrm>
            <a:off x="228600" y="228600"/>
            <a:ext cx="4251960" cy="566928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648200" y="228600"/>
            <a:ext cx="3672840" cy="275463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/>
          <p:cNvSpPr>
            <a:spLocks noGrp="1"/>
          </p:cNvSpPr>
          <p:nvPr>
            <p:ph type="pic" sz="quarter" idx="14"/>
          </p:nvPr>
        </p:nvSpPr>
        <p:spPr>
          <a:xfrm>
            <a:off x="18669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6"/>
          </p:nvPr>
        </p:nvSpPr>
        <p:spPr>
          <a:xfrm>
            <a:off x="1866900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25"/>
          </p:nvPr>
        </p:nvSpPr>
        <p:spPr>
          <a:xfrm>
            <a:off x="4305300" y="228600"/>
            <a:ext cx="2286000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27"/>
          </p:nvPr>
        </p:nvSpPr>
        <p:spPr>
          <a:xfrm>
            <a:off x="4306086" y="3505200"/>
            <a:ext cx="228521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2" name="Text Placeholder 21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228600"/>
            <a:ext cx="1676400" cy="27432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9" hasCustomPrompt="1"/>
          </p:nvPr>
        </p:nvSpPr>
        <p:spPr>
          <a:xfrm>
            <a:off x="6629400" y="228600"/>
            <a:ext cx="1676400" cy="1905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28" hasCustomPrompt="1"/>
          </p:nvPr>
        </p:nvSpPr>
        <p:spPr>
          <a:xfrm>
            <a:off x="152400" y="4724400"/>
            <a:ext cx="1676400" cy="1905000"/>
          </a:xfrm>
        </p:spPr>
        <p:txBody>
          <a:bodyPr anchor="b" anchorCtr="0"/>
          <a:lstStyle>
            <a:lvl1pPr marL="0" marR="0" indent="0" algn="r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30" hasCustomPrompt="1"/>
          </p:nvPr>
        </p:nvSpPr>
        <p:spPr>
          <a:xfrm>
            <a:off x="6629400" y="4724400"/>
            <a:ext cx="1676400" cy="1905000"/>
          </a:xfrm>
        </p:spPr>
        <p:txBody>
          <a:bodyPr anchor="b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4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4"/>
          </p:nvPr>
        </p:nvSpPr>
        <p:spPr>
          <a:xfrm>
            <a:off x="533400" y="685800"/>
            <a:ext cx="3653297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334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267200" y="6858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/>
          </p:cNvSpPr>
          <p:nvPr>
            <p:ph type="pic" sz="quarter" idx="18"/>
          </p:nvPr>
        </p:nvSpPr>
        <p:spPr>
          <a:xfrm>
            <a:off x="5334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9"/>
          </p:nvPr>
        </p:nvSpPr>
        <p:spPr>
          <a:xfrm>
            <a:off x="4267200" y="3505200"/>
            <a:ext cx="3657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Text Placeholder 17"/>
          <p:cNvSpPr>
            <a:spLocks noGrp="1"/>
          </p:cNvSpPr>
          <p:nvPr>
            <p:ph type="body" sz="quarter" idx="22" hasCustomPrompt="1"/>
          </p:nvPr>
        </p:nvSpPr>
        <p:spPr>
          <a:xfrm>
            <a:off x="5334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4267200" y="63246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4" hasCustomPrompt="1"/>
          </p:nvPr>
        </p:nvSpPr>
        <p:spPr>
          <a:xfrm>
            <a:off x="4267200" y="304800"/>
            <a:ext cx="3657600" cy="3048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16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26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27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4 ภาพขึ้นไปที่มีคำอธิบายภาพขนาดใหญ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icture Placeholder 21"/>
          <p:cNvSpPr>
            <a:spLocks noGrp="1" noChangeAspect="1"/>
          </p:cNvSpPr>
          <p:nvPr>
            <p:ph type="pic" sz="quarter" idx="14"/>
          </p:nvPr>
        </p:nvSpPr>
        <p:spPr>
          <a:xfrm>
            <a:off x="2286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8" name="Picture Placeholder 27"/>
          <p:cNvSpPr>
            <a:spLocks noGrp="1" noChangeAspect="1"/>
          </p:cNvSpPr>
          <p:nvPr>
            <p:ph type="pic" sz="quarter" idx="31"/>
          </p:nvPr>
        </p:nvSpPr>
        <p:spPr>
          <a:xfrm>
            <a:off x="43434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4" name="Picture Placeholder 3"/>
          <p:cNvSpPr>
            <a:spLocks noGrp="1" noChangeAspect="1"/>
          </p:cNvSpPr>
          <p:nvPr>
            <p:ph type="pic" sz="quarter" idx="30"/>
          </p:nvPr>
        </p:nvSpPr>
        <p:spPr>
          <a:xfrm>
            <a:off x="22860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Picture Placeholder 5"/>
          <p:cNvSpPr>
            <a:spLocks noGrp="1" noChangeAspect="1"/>
          </p:cNvSpPr>
          <p:nvPr>
            <p:ph type="pic" sz="quarter" idx="32"/>
          </p:nvPr>
        </p:nvSpPr>
        <p:spPr>
          <a:xfrm>
            <a:off x="6400800" y="416356"/>
            <a:ext cx="2006651" cy="2675534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Text Placeholder 30"/>
          <p:cNvSpPr>
            <a:spLocks noGrp="1"/>
          </p:cNvSpPr>
          <p:nvPr>
            <p:ph type="body" sz="quarter" idx="29" hasCustomPrompt="1"/>
          </p:nvPr>
        </p:nvSpPr>
        <p:spPr>
          <a:xfrm>
            <a:off x="228600" y="3352800"/>
            <a:ext cx="8153400" cy="3048000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33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5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ภาพขึ้นไป คือ ภาพแนวตั้ง 1 ภาพพร้อมภาพแนวนอน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343292" y="257665"/>
            <a:ext cx="4764388" cy="63525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6" name="Picture Placeholder 25"/>
          <p:cNvSpPr>
            <a:spLocks noGrp="1"/>
          </p:cNvSpPr>
          <p:nvPr>
            <p:ph type="pic" sz="quarter" idx="18"/>
          </p:nvPr>
        </p:nvSpPr>
        <p:spPr>
          <a:xfrm>
            <a:off x="5446340" y="257665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2"/>
          </p:nvPr>
        </p:nvSpPr>
        <p:spPr>
          <a:xfrm>
            <a:off x="5446340" y="2432657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23"/>
          </p:nvPr>
        </p:nvSpPr>
        <p:spPr>
          <a:xfrm>
            <a:off x="5446340" y="4607649"/>
            <a:ext cx="2670050" cy="2002536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6" name="Rectangle 5"/>
          <p:cNvSpPr>
            <a:spLocks noGrp="1"/>
          </p:cNvSpPr>
          <p:nvPr>
            <p:ph type="dt" sz="half" idx="2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3 ภาพพร้อมภาพแนวตั้ง 2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228600" y="34290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7"/>
          </p:nvPr>
        </p:nvSpPr>
        <p:spPr>
          <a:xfrm>
            <a:off x="2438400" y="228600"/>
            <a:ext cx="5562600" cy="4171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070154" cy="3124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/>
          </p:cNvSpPr>
          <p:nvPr>
            <p:ph type="pic" sz="quarter" idx="27"/>
          </p:nvPr>
        </p:nvSpPr>
        <p:spPr>
          <a:xfrm>
            <a:off x="52578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28"/>
          </p:nvPr>
        </p:nvSpPr>
        <p:spPr>
          <a:xfrm>
            <a:off x="2438400" y="4495800"/>
            <a:ext cx="2743200" cy="20574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Rectangle 6"/>
          <p:cNvSpPr>
            <a:spLocks noGrp="1"/>
          </p:cNvSpPr>
          <p:nvPr>
            <p:ph type="dt" sz="half" idx="29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3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 ภาพขึ้นไป คือ ภาพแนวนอน 2 ภาพพร้อมภาพแนวตั้ง 3 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26"/>
          </p:nvPr>
        </p:nvSpPr>
        <p:spPr>
          <a:xfrm>
            <a:off x="2286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29"/>
          </p:nvPr>
        </p:nvSpPr>
        <p:spPr>
          <a:xfrm>
            <a:off x="228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7" name="Picture Placeholder 26"/>
          <p:cNvSpPr>
            <a:spLocks noGrp="1"/>
          </p:cNvSpPr>
          <p:nvPr>
            <p:ph type="pic" sz="quarter" idx="30"/>
          </p:nvPr>
        </p:nvSpPr>
        <p:spPr>
          <a:xfrm>
            <a:off x="4419600" y="3867150"/>
            <a:ext cx="39624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27"/>
          </p:nvPr>
        </p:nvSpPr>
        <p:spPr>
          <a:xfrm>
            <a:off x="30099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28"/>
          </p:nvPr>
        </p:nvSpPr>
        <p:spPr>
          <a:xfrm>
            <a:off x="5791200" y="228600"/>
            <a:ext cx="2606040" cy="347472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Rectangle 7"/>
          <p:cNvSpPr>
            <a:spLocks noGrp="1"/>
          </p:cNvSpPr>
          <p:nvPr>
            <p:ph type="dt" sz="half" idx="3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2133600" y="762000"/>
            <a:ext cx="4873334" cy="48768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5" hasCustomPrompt="1"/>
          </p:nvPr>
        </p:nvSpPr>
        <p:spPr>
          <a:xfrm>
            <a:off x="2133600" y="5715000"/>
            <a:ext cx="4876800" cy="8382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สี่เหลี่ยมจัตุรัส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 noChangeAspect="1"/>
          </p:cNvSpPr>
          <p:nvPr>
            <p:ph type="pic" sz="quarter" idx="13"/>
          </p:nvPr>
        </p:nvSpPr>
        <p:spPr>
          <a:xfrm>
            <a:off x="495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0" marR="0" indent="1588" algn="ctr" rtl="0" eaLnBrk="1" latinLnBrk="0" hangingPunct="1">
              <a:spcBef>
                <a:spcPct val="20000"/>
              </a:spcBef>
              <a:buFontTx/>
              <a:buNone/>
              <a:defRPr kumimoji="0" lang="th-TH" sz="24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Picture Placeholder 6"/>
          <p:cNvSpPr>
            <a:spLocks noGrp="1" noChangeAspect="1"/>
          </p:cNvSpPr>
          <p:nvPr>
            <p:ph type="pic" sz="quarter" idx="14"/>
          </p:nvPr>
        </p:nvSpPr>
        <p:spPr>
          <a:xfrm>
            <a:off x="1145273" y="1371600"/>
            <a:ext cx="3198127" cy="3200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1588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5" hasCustomPrompt="1"/>
          </p:nvPr>
        </p:nvSpPr>
        <p:spPr>
          <a:xfrm>
            <a:off x="495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 hasCustomPrompt="1"/>
          </p:nvPr>
        </p:nvSpPr>
        <p:spPr>
          <a:xfrm>
            <a:off x="1143000" y="4648200"/>
            <a:ext cx="3200400" cy="1295400"/>
          </a:xfrm>
        </p:spPr>
        <p:txBody>
          <a:bodyPr tIns="91440" rIns="9144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0" name="Rectangle 9"/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 noChangeAspect="1"/>
          </p:cNvSpPr>
          <p:nvPr>
            <p:ph type="pic" sz="quarter" idx="10"/>
          </p:nvPr>
        </p:nvSpPr>
        <p:spPr>
          <a:xfrm>
            <a:off x="533400" y="218390"/>
            <a:ext cx="7467600" cy="56007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533400" y="5943600"/>
            <a:ext cx="7467600" cy="762000"/>
          </a:xfrm>
        </p:spPr>
        <p:txBody>
          <a:bodyPr anchor="t" anchorCtr="0"/>
          <a:lstStyle>
            <a:lvl1pPr marL="0" marR="0" indent="0" algn="r" eaLnBrk="1" latinLnBrk="0" hangingPunct="1">
              <a:buFontTx/>
              <a:buNone/>
              <a:defRPr kumimoji="0" lang="th-TH" sz="2400" i="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 Panorama 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30"/>
          </p:nvPr>
        </p:nvSpPr>
        <p:spPr>
          <a:xfrm>
            <a:off x="228600" y="1524000"/>
            <a:ext cx="8229600" cy="274320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anchor="t">
            <a:normAutofit/>
          </a:bodyPr>
          <a:lstStyle>
            <a:lvl1pPr marL="342900" marR="0" indent="-342900" algn="ctr" rtl="0" eaLnBrk="1" latinLnBrk="0" hangingPunct="1">
              <a:spcBef>
                <a:spcPct val="20000"/>
              </a:spcBef>
              <a:buFontTx/>
              <a:buNone/>
              <a:defRPr kumimoji="0" lang="th-TH" sz="2000" i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0" marR="0" indent="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31" hasCustomPrompt="1"/>
          </p:nvPr>
        </p:nvSpPr>
        <p:spPr>
          <a:xfrm>
            <a:off x="228600" y="4343400"/>
            <a:ext cx="8229600" cy="1676400"/>
          </a:xfrm>
        </p:spPr>
        <p:txBody>
          <a:bodyPr tIns="91440" rIns="9144" bIns="91440" anchor="t"/>
          <a:lstStyle>
            <a:lvl1pPr marL="0" marR="0" indent="0" algn="r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8" name="Rectangle 7"/>
          <p:cNvSpPr>
            <a:spLocks noGrp="1"/>
          </p:cNvSpPr>
          <p:nvPr>
            <p:ph type="dt" sz="half" idx="3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sldNum" sz="quarter" idx="3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0" name="Rectangle 9"/>
          <p:cNvSpPr>
            <a:spLocks noGrp="1"/>
          </p:cNvSpPr>
          <p:nvPr>
            <p:ph type="ftr" sz="quarter" idx="3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pPr eaLnBrk="1" latinLnBrk="0" hangingPunct="1"/>
            <a:r>
              <a:rPr lang="th-TH" smtClean="0"/>
              <a:t>คลิกเพื่อแก้ไขลักษณะชื่อเรื่องต้นแบบ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lang="th-TH" smtClean="0"/>
              <a:t>ระดับที่สอง</a:t>
            </a:r>
          </a:p>
          <a:p>
            <a:pPr lvl="2" eaLnBrk="1" latinLnBrk="0" hangingPunct="1"/>
            <a:r>
              <a:rPr lang="th-TH" smtClean="0"/>
              <a:t>ระดับที่สาม</a:t>
            </a:r>
          </a:p>
          <a:p>
            <a:pPr lvl="3" eaLnBrk="1" latinLnBrk="0" hangingPunct="1"/>
            <a:r>
              <a:rPr lang="th-TH" smtClean="0"/>
              <a:t>ระดับที่สี่</a:t>
            </a:r>
          </a:p>
          <a:p>
            <a:pPr lvl="4" eaLnBrk="1" latinLnBrk="0" hangingPunct="1"/>
            <a:r>
              <a:rPr lang="th-TH" smtClean="0"/>
              <a:t>ระดับที่ห้า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15/12/60</a:t>
            </a:fld>
            <a:endParaRPr kumimoji="0"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9668B50E-0B48-4566-8609-C51CF752A7DF}" type="datetimeFigureOut">
              <a:pPr/>
              <a:t>15/12/60</a:t>
            </a:fld>
            <a:endParaRPr kumimoji="0"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pPr/>
              <a:t>‹#›</a:t>
            </a:fld>
            <a:endParaRPr kumimoji="0" lang="th-TH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/>
          </p:cNvSpPr>
          <p:nvPr>
            <p:ph type="pic" sz="quarter" idx="10"/>
          </p:nvPr>
        </p:nvSpPr>
        <p:spPr>
          <a:xfrm>
            <a:off x="304800" y="228600"/>
            <a:ext cx="4754880" cy="63246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anchor="t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1" hasCustomPrompt="1"/>
          </p:nvPr>
        </p:nvSpPr>
        <p:spPr>
          <a:xfrm>
            <a:off x="5105400" y="228600"/>
            <a:ext cx="3200400" cy="3810000"/>
          </a:xfrm>
        </p:spPr>
        <p:txBody>
          <a:bodyPr tIns="91440" bIns="91440" anchor="t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7" name="Rectangle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แบบเต็มหน้าจ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 noChangeAspect="1"/>
          </p:cNvSpPr>
          <p:nvPr>
            <p:ph type="pic" sz="quarter" idx="10" hasCustomPrompt="1"/>
          </p:nvPr>
        </p:nvSpPr>
        <p:spPr>
          <a:xfrm>
            <a:off x="0" y="0"/>
            <a:ext cx="9144000" cy="6858000"/>
          </a:xfrm>
        </p:spPr>
        <p:txBody>
          <a:bodyPr anchor="t"/>
          <a:lstStyle>
            <a:extLst/>
          </a:lstStyle>
          <a:p>
            <a:pPr marL="0" marR="0" indent="0" algn="ctr">
              <a:buFontTx/>
              <a:buNone/>
            </a:pPr>
            <a:r>
              <a:rPr kumimoji="0" lang="th-TH" i="0"/>
              <a:t>คลิกไอคอนเพื่อเพิ่มรูปภาพแบบเต็มหน้า</a:t>
            </a:r>
            <a:endParaRPr kumimoji="0" lang="th-TH" i="0" baseline="0"/>
          </a:p>
        </p:txBody>
      </p:sp>
      <p:sp>
        <p:nvSpPr>
          <p:cNvPr id="6" name="Rectangle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8" name="Rectangle 7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ส่วนอัลบั้ม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 userDrawn="1"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3" name="Rectangle 22"/>
          <p:cNvSpPr/>
          <p:nvPr userDrawn="1"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4" name="Rectangle 23"/>
          <p:cNvSpPr/>
          <p:nvPr userDrawn="1"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1"/>
          </p:nvPr>
        </p:nvSpPr>
        <p:spPr>
          <a:xfrm>
            <a:off x="435429" y="2146300"/>
            <a:ext cx="2362200" cy="21971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/>
          <a:lstStyle>
            <a:lvl1pPr marL="0" indent="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7" name="Rectangle 16"/>
          <p:cNvSpPr/>
          <p:nvPr/>
        </p:nvSpPr>
        <p:spPr>
          <a:xfrm rot="10800000" flipV="1">
            <a:off x="435429" y="6172200"/>
            <a:ext cx="7086600" cy="6858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2" name="Rectangle 21"/>
          <p:cNvSpPr/>
          <p:nvPr userDrawn="1"/>
        </p:nvSpPr>
        <p:spPr>
          <a:xfrm>
            <a:off x="435429" y="0"/>
            <a:ext cx="7086600" cy="1981200"/>
          </a:xfrm>
          <a:prstGeom prst="rect">
            <a:avLst/>
          </a:prstGeom>
          <a:solidFill>
            <a:schemeClr val="accent5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 hasCustomPrompt="1"/>
          </p:nvPr>
        </p:nvSpPr>
        <p:spPr>
          <a:xfrm>
            <a:off x="435429" y="5791200"/>
            <a:ext cx="7086600" cy="381000"/>
          </a:xfrm>
          <a:solidFill>
            <a:schemeClr val="accent3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1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คลิกเพื่อเพิ่มชื่อเรื่องรอง</a:t>
            </a:r>
          </a:p>
        </p:txBody>
      </p:sp>
      <p:sp>
        <p:nvSpPr>
          <p:cNvPr id="19" name="Text Placehold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435429" y="4495800"/>
            <a:ext cx="7086600" cy="1295400"/>
          </a:xfrm>
          <a:solidFill>
            <a:schemeClr val="accent6"/>
          </a:solidFill>
        </p:spPr>
        <p:txBody>
          <a:bodyPr vert="horz" anchor="ctr"/>
          <a:lstStyle>
            <a:lvl1pPr marL="0" indent="0" algn="l" eaLnBrk="1" latinLnBrk="0" hangingPunct="1">
              <a:buFontTx/>
              <a:buNone/>
              <a:defRPr kumimoji="0" lang="th-TH" sz="3200">
                <a:solidFill>
                  <a:srgbClr val="FFFFFF"/>
                </a:solidFill>
              </a:defRPr>
            </a:lvl1pPr>
            <a:extLst/>
          </a:lstStyle>
          <a:p>
            <a:pPr lvl="0"/>
            <a:r>
              <a:rPr kumimoji="0" lang="th-TH"/>
              <a:t>คลิกเพื่อเพิ่มชื่อส่วน</a:t>
            </a:r>
          </a:p>
        </p:txBody>
      </p:sp>
      <p:sp>
        <p:nvSpPr>
          <p:cNvPr id="29" name="Picture Placeholder 28"/>
          <p:cNvSpPr>
            <a:spLocks noGrp="1"/>
          </p:cNvSpPr>
          <p:nvPr>
            <p:ph type="pic" sz="quarter" idx="18"/>
          </p:nvPr>
        </p:nvSpPr>
        <p:spPr>
          <a:xfrm>
            <a:off x="29500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9"/>
          </p:nvPr>
        </p:nvSpPr>
        <p:spPr>
          <a:xfrm>
            <a:off x="5312229" y="2133600"/>
            <a:ext cx="2209800" cy="2209800"/>
          </a:xfrm>
          <a:solidFill>
            <a:schemeClr val="bg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vert="horz">
            <a:normAutofit/>
          </a:bodyPr>
          <a:lstStyle>
            <a:lvl1pPr marL="0" indent="0" algn="ctr" rtl="0" eaLnBrk="1" latinLnBrk="0" hangingPunct="1">
              <a:spcBef>
                <a:spcPct val="20000"/>
              </a:spcBef>
              <a:buFontTx/>
              <a:buNone/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8" name="Rectangle 17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20" name="Rectangle 19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21" name="Rectangle 20"/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/>
          <p:cNvSpPr>
            <a:spLocks noGrp="1" noChangeAspect="1"/>
          </p:cNvSpPr>
          <p:nvPr>
            <p:ph type="pic" sz="quarter" idx="10"/>
          </p:nvPr>
        </p:nvSpPr>
        <p:spPr>
          <a:xfrm>
            <a:off x="4341047" y="533400"/>
            <a:ext cx="3431353" cy="4575141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31" name="Picture Placeholder 30"/>
          <p:cNvSpPr>
            <a:spLocks noGrp="1" noChangeAspect="1"/>
          </p:cNvSpPr>
          <p:nvPr>
            <p:ph type="pic" sz="quarter" idx="11"/>
          </p:nvPr>
        </p:nvSpPr>
        <p:spPr>
          <a:xfrm>
            <a:off x="685800" y="533400"/>
            <a:ext cx="3429000" cy="45720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anchor="t"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6858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5" hasCustomPrompt="1"/>
          </p:nvPr>
        </p:nvSpPr>
        <p:spPr>
          <a:xfrm>
            <a:off x="4343400" y="5257800"/>
            <a:ext cx="3429000" cy="12192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นอน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/>
          <p:cNvSpPr>
            <a:spLocks noGrp="1" noChangeAspect="1"/>
          </p:cNvSpPr>
          <p:nvPr>
            <p:ph type="pic" sz="quarter" idx="13"/>
          </p:nvPr>
        </p:nvSpPr>
        <p:spPr>
          <a:xfrm>
            <a:off x="4343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8" name="Picture Placeholder 7"/>
          <p:cNvSpPr>
            <a:spLocks noGrp="1" noChangeAspect="1"/>
          </p:cNvSpPr>
          <p:nvPr>
            <p:ph type="pic" sz="quarter" idx="14"/>
          </p:nvPr>
        </p:nvSpPr>
        <p:spPr>
          <a:xfrm>
            <a:off x="152400" y="1085850"/>
            <a:ext cx="4038600" cy="3028950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6" hasCustomPrompt="1"/>
          </p:nvPr>
        </p:nvSpPr>
        <p:spPr>
          <a:xfrm>
            <a:off x="152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7" hasCustomPrompt="1"/>
          </p:nvPr>
        </p:nvSpPr>
        <p:spPr>
          <a:xfrm>
            <a:off x="4343400" y="4267200"/>
            <a:ext cx="4038600" cy="1066800"/>
          </a:xfrm>
        </p:spPr>
        <p:txBody>
          <a:bodyPr anchor="t"/>
          <a:lstStyle>
            <a:lvl1pPr marL="0" marR="0" indent="0" algn="r" eaLnBrk="1" latinLnBrk="0" hangingPunct="1">
              <a:buFontTx/>
              <a:buNone/>
              <a:defRPr kumimoji="0" lang="th-TH" sz="18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6" name="Rectangle 5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ผสม 2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icture Placeholder 23"/>
          <p:cNvSpPr>
            <a:spLocks noGrp="1" noChangeAspect="1"/>
          </p:cNvSpPr>
          <p:nvPr>
            <p:ph type="pic" sz="quarter" idx="11"/>
          </p:nvPr>
        </p:nvSpPr>
        <p:spPr>
          <a:xfrm>
            <a:off x="4724401" y="225552"/>
            <a:ext cx="3694176" cy="2770632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1" name="Picture Placeholder 20"/>
          <p:cNvSpPr>
            <a:spLocks noGrp="1" noChangeAspect="1"/>
          </p:cNvSpPr>
          <p:nvPr>
            <p:ph type="pic" sz="quarter" idx="12"/>
          </p:nvPr>
        </p:nvSpPr>
        <p:spPr>
          <a:xfrm>
            <a:off x="152400" y="222504"/>
            <a:ext cx="4368557" cy="5824743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4724400" y="3124200"/>
            <a:ext cx="3694177" cy="2983987"/>
          </a:xfrm>
        </p:spPr>
        <p:txBody>
          <a:bodyPr anchor="t" anchorCtr="0"/>
          <a:lstStyle>
            <a:lvl1pPr marL="0" marR="0" indent="0" algn="l" eaLnBrk="1" latinLnBrk="0" hangingPunct="1">
              <a:buFontTx/>
              <a:buNone/>
              <a:defRPr kumimoji="0" lang="th-TH" sz="2000" i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5" name="Rectangle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6" name="Rectangle 5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7" name="Rectangle 6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ภาพแนวตั้ง 3 ภาพขึ้นไปที่มี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/>
          <p:cNvSpPr>
            <a:spLocks noGrp="1" noChangeAspect="1"/>
          </p:cNvSpPr>
          <p:nvPr>
            <p:ph type="pic" sz="quarter" idx="10"/>
          </p:nvPr>
        </p:nvSpPr>
        <p:spPr>
          <a:xfrm>
            <a:off x="2286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9" name="Picture Placeholder 28"/>
          <p:cNvSpPr>
            <a:spLocks noGrp="1" noChangeAspect="1"/>
          </p:cNvSpPr>
          <p:nvPr>
            <p:ph type="pic" sz="quarter" idx="11"/>
          </p:nvPr>
        </p:nvSpPr>
        <p:spPr>
          <a:xfrm>
            <a:off x="30480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10" name="Picture Placeholder 9"/>
          <p:cNvSpPr>
            <a:spLocks noGrp="1" noChangeAspect="1"/>
          </p:cNvSpPr>
          <p:nvPr>
            <p:ph type="pic" sz="quarter" idx="12"/>
          </p:nvPr>
        </p:nvSpPr>
        <p:spPr>
          <a:xfrm>
            <a:off x="5867400" y="533400"/>
            <a:ext cx="2590800" cy="3454400"/>
          </a:xfrm>
          <a:solidFill>
            <a:schemeClr val="bg1"/>
          </a:solidFill>
          <a:ln w="3492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/>
          <a:lstStyle>
            <a:lvl1pPr marL="342900" indent="-342900" algn="ctr" rtl="0" eaLnBrk="1" latinLnBrk="0" hangingPunct="1">
              <a:spcBef>
                <a:spcPct val="20000"/>
              </a:spcBef>
              <a:defRPr kumimoji="0" lang="th-TH" sz="20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extLst/>
          </a:lstStyle>
          <a:p>
            <a:pPr marL="342900" indent="-342900" algn="ctr" eaLnBrk="1" latinLnBrk="0" hangingPunct="1"/>
            <a:r>
              <a:rPr lang="th-TH" smtClean="0"/>
              <a:t>คลิกไอคอนเพื่อเพิ่มรูปภาพ</a:t>
            </a:r>
            <a:endParaRPr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 hasCustomPrompt="1"/>
          </p:nvPr>
        </p:nvSpPr>
        <p:spPr>
          <a:xfrm>
            <a:off x="2286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4" hasCustomPrompt="1"/>
          </p:nvPr>
        </p:nvSpPr>
        <p:spPr>
          <a:xfrm>
            <a:off x="30480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5" hasCustomPrompt="1"/>
          </p:nvPr>
        </p:nvSpPr>
        <p:spPr>
          <a:xfrm>
            <a:off x="5867400" y="4343400"/>
            <a:ext cx="2590800" cy="1676400"/>
          </a:xfrm>
        </p:spPr>
        <p:txBody>
          <a:bodyPr anchor="t" anchorCtr="0">
            <a:noAutofit/>
          </a:bodyPr>
          <a:lstStyle>
            <a:lvl1pPr marL="0" marR="0" indent="0" algn="l" eaLnBrk="1" latinLnBrk="0" hangingPunct="1">
              <a:buFontTx/>
              <a:buNone/>
              <a:defRPr kumimoji="0" lang="th-TH" sz="2000" baseline="0"/>
            </a:lvl1pPr>
            <a:extLst/>
          </a:lstStyle>
          <a:p>
            <a:pPr lvl="0"/>
            <a:r>
              <a:rPr kumimoji="0" lang="th-TH"/>
              <a:t>คลิกเพื่อเพิ่มคำอธิบายภาพ</a:t>
            </a:r>
          </a:p>
        </p:txBody>
      </p:sp>
      <p:sp>
        <p:nvSpPr>
          <p:cNvPr id="30" name="Rectangle 29"/>
          <p:cNvSpPr/>
          <p:nvPr/>
        </p:nvSpPr>
        <p:spPr>
          <a:xfrm>
            <a:off x="8889273" y="0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9" name="Rectangle 8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/>
          </a:p>
        </p:txBody>
      </p:sp>
      <p:sp>
        <p:nvSpPr>
          <p:cNvPr id="11" name="Rectangle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extLst/>
          </a:lstStyle>
          <a:p>
            <a:fld id="{8A4431D5-1B33-458B-8AFD-CECCB0FA18CB}" type="slidenum">
              <a:rPr kumimoji="0" lang="th-TH">
                <a:solidFill>
                  <a:srgbClr val="FFFFFF"/>
                </a:solidFill>
              </a:rPr>
              <a:pPr/>
              <a:t>‹#›</a:t>
            </a:fld>
            <a:endParaRPr kumimoji="0" lang="th-TH"/>
          </a:p>
        </p:txBody>
      </p:sp>
      <p:sp>
        <p:nvSpPr>
          <p:cNvPr id="12" name="Rectangle 11"/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extLst/>
          </a:lstStyle>
          <a:p>
            <a:endParaRPr kumimoji="0" lang="th-TH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 rot="16200000">
            <a:off x="5315559" y="3268980"/>
            <a:ext cx="6858000" cy="320040"/>
          </a:xfrm>
          <a:prstGeom prst="rect">
            <a:avLst/>
          </a:prstGeom>
          <a:solidFill>
            <a:schemeClr val="accent6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8" name="Rectangle 7"/>
          <p:cNvSpPr/>
          <p:nvPr/>
        </p:nvSpPr>
        <p:spPr>
          <a:xfrm rot="16200000">
            <a:off x="5628132" y="3341399"/>
            <a:ext cx="6858000" cy="173736"/>
          </a:xfrm>
          <a:prstGeom prst="rect">
            <a:avLst/>
          </a:prstGeom>
          <a:solidFill>
            <a:schemeClr val="accent3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/>
            <a:endParaRPr kumimoji="0" lang="th-TH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848600" cy="1143000"/>
          </a:xfrm>
          <a:prstGeom prst="rect">
            <a:avLst/>
          </a:prstGeom>
        </p:spPr>
        <p:txBody>
          <a:bodyPr vert="horz" rtlCol="0" anchor="ctr">
            <a:normAutofit/>
          </a:bodyPr>
          <a:lstStyle>
            <a:extLst/>
          </a:lstStyle>
          <a:p>
            <a:pPr eaLnBrk="1" latinLnBrk="0" hangingPunct="1"/>
            <a:r>
              <a:rPr kumimoji="0" lang="th-TH" smtClean="0"/>
              <a:t>คลิกเพื่อแก้ไขลักษณะชื่อเรื่องต้นแบบ</a:t>
            </a:r>
            <a:endParaRPr kumimoji="0" lang="en-US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7848600" cy="4525963"/>
          </a:xfrm>
          <a:prstGeom prst="rect">
            <a:avLst/>
          </a:prstGeom>
        </p:spPr>
        <p:txBody>
          <a:bodyPr vert="horz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th-TH" smtClean="0"/>
              <a:t>คลิกเพื่อแก้ไขลักษณะของข้อความต้นแบบ</a:t>
            </a:r>
          </a:p>
          <a:p>
            <a:pPr lvl="1" eaLnBrk="1" latinLnBrk="0" hangingPunct="1"/>
            <a:r>
              <a:rPr kumimoji="0" lang="th-TH" smtClean="0"/>
              <a:t>ระดับที่สอง</a:t>
            </a:r>
          </a:p>
          <a:p>
            <a:pPr lvl="2" eaLnBrk="1" latinLnBrk="0" hangingPunct="1"/>
            <a:r>
              <a:rPr kumimoji="0" lang="th-TH" smtClean="0"/>
              <a:t>ระดับที่สาม</a:t>
            </a:r>
          </a:p>
          <a:p>
            <a:pPr lvl="3" eaLnBrk="1" latinLnBrk="0" hangingPunct="1"/>
            <a:r>
              <a:rPr kumimoji="0" lang="th-TH" smtClean="0"/>
              <a:t>ระดับที่สี่</a:t>
            </a:r>
          </a:p>
          <a:p>
            <a:pPr lvl="4" eaLnBrk="1" latinLnBrk="0" hangingPunct="1"/>
            <a:r>
              <a:rPr kumimoji="0" lang="th-TH" smtClean="0"/>
              <a:t>ระดับที่ห้า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696200" y="1012825"/>
            <a:ext cx="2133600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r"/>
            <a:fld id="{9668B50E-0B48-4566-8609-C51CF752A7DF}" type="datetimeFigureOut">
              <a:rPr kumimoji="0" lang="th-TH">
                <a:solidFill>
                  <a:schemeClr val="bg1"/>
                </a:solidFill>
              </a:rPr>
              <a:pPr algn="r"/>
              <a:t>15/12/60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162800" y="3832226"/>
            <a:ext cx="3200400" cy="365125"/>
          </a:xfrm>
          <a:prstGeom prst="rect">
            <a:avLst/>
          </a:prstGeom>
        </p:spPr>
        <p:txBody>
          <a:bodyPr vert="horz" rtlCol="0" anchor="ctr"/>
          <a:lstStyle>
            <a:lvl1pPr algn="l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pPr algn="l"/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5400000">
            <a:off x="8278813" y="5962650"/>
            <a:ext cx="968375" cy="365125"/>
          </a:xfrm>
          <a:prstGeom prst="rect">
            <a:avLst/>
          </a:prstGeom>
        </p:spPr>
        <p:txBody>
          <a:bodyPr vert="horz" rtlCol="0" anchor="ctr"/>
          <a:lstStyle>
            <a:lvl1pPr algn="r" eaLnBrk="1" latinLnBrk="0" hangingPunct="1">
              <a:defRPr kumimoji="0" lang="th-TH" sz="1200">
                <a:solidFill>
                  <a:schemeClr val="bg1"/>
                </a:solidFill>
              </a:defRPr>
            </a:lvl1pPr>
            <a:extLst/>
          </a:lstStyle>
          <a:p>
            <a:fld id="{8A4431D5-1B33-458B-8AFD-CECCB0FA18CB}" type="slidenum">
              <a:rPr kumimoji="0" lang="th-TH">
                <a:solidFill>
                  <a:schemeClr val="bg1"/>
                </a:solidFill>
              </a:rPr>
              <a:pPr/>
              <a:t>‹#›</a:t>
            </a:fld>
            <a:endParaRPr kumimoji="0" lang="th-TH">
              <a:solidFill>
                <a:schemeClr val="bg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895749" y="-733"/>
            <a:ext cx="76200" cy="6858000"/>
          </a:xfrm>
          <a:prstGeom prst="rect">
            <a:avLst/>
          </a:prstGeom>
          <a:solidFill>
            <a:schemeClr val="accent1"/>
          </a:solidFill>
          <a:ln w="3492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kumimoji="0" lang="th-TH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</p:sldLayoutIdLst>
  <p:transition>
    <p:fade/>
  </p:transition>
  <p:timing>
    <p:tnLst>
      <p:par>
        <p:cTn id="1" dur="indefinite" restart="never" nodeType="tmRoot"/>
      </p:par>
    </p:tnLst>
  </p:timing>
  <p:txStyles>
    <p:titleStyle>
      <a:lvl1pPr algn="ctr" rtl="0" eaLnBrk="1" latinLnBrk="0" hangingPunct="1">
        <a:spcBef>
          <a:spcPct val="0"/>
        </a:spcBef>
        <a:buNone/>
        <a:defRPr kumimoji="0" lang="th-TH" sz="4400" kern="1200">
          <a:solidFill>
            <a:schemeClr val="tx2"/>
          </a:solidFill>
          <a:latin typeface="+mj-lt"/>
          <a:ea typeface="+mj-ea"/>
          <a:cs typeface="+mj-cs"/>
        </a:defRPr>
      </a:lvl1pPr>
      <a:extLst/>
    </p:titleStyle>
    <p:bodyStyle>
      <a:lvl1pPr marL="342900" indent="-342900" algn="l" rtl="0" eaLnBrk="1" latinLnBrk="0" hangingPunct="1">
        <a:spcBef>
          <a:spcPct val="20000"/>
        </a:spcBef>
        <a:buFont typeface="Arial"/>
        <a:buChar char="•"/>
        <a:defRPr kumimoji="0" lang="th-TH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Font typeface="Arial"/>
        <a:buChar char="–"/>
        <a:defRPr kumimoji="0" lang="th-TH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Font typeface="Arial"/>
        <a:buChar char="•"/>
        <a:defRPr kumimoji="0" lang="th-TH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Font typeface="Arial"/>
        <a:buChar char="–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Font typeface="Arial"/>
        <a:buChar char="»"/>
        <a:defRPr kumimoji="0" lang="th-TH" sz="20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Font typeface="Arial"/>
        <a:buChar char="•"/>
        <a:defRPr kumimoji="0" lang="th-TH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lang="th-TH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1.jpg"/><Relationship Id="rId4" Type="http://schemas.openxmlformats.org/officeDocument/2006/relationships/image" Target="../media/image4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6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jpg"/><Relationship Id="rId4" Type="http://schemas.openxmlformats.org/officeDocument/2006/relationships/image" Target="../media/image6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7.jpg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1.jpg"/><Relationship Id="rId4" Type="http://schemas.openxmlformats.org/officeDocument/2006/relationships/image" Target="../media/image8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84.jpeg"/><Relationship Id="rId4" Type="http://schemas.openxmlformats.org/officeDocument/2006/relationships/image" Target="../media/image83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86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://puechkaset.com/&#3648;&#3627;&#3655;&#3604;&#3605;&#3633;&#3610;&#3648;&#3605;&#3656;&#3634;" TargetMode="External"/><Relationship Id="rId2" Type="http://schemas.openxmlformats.org/officeDocument/2006/relationships/hyperlink" Target="http://www.bedo.or.th/lcdb/biodiversity/view3.aspx?id=8018" TargetMode="External"/><Relationship Id="rId1" Type="http://schemas.openxmlformats.org/officeDocument/2006/relationships/slideLayout" Target="../slideLayouts/slideLayout10.xml"/><Relationship Id="rId4" Type="http://schemas.openxmlformats.org/officeDocument/2006/relationships/hyperlink" Target="https://www.google.co.th/url?sa=t&amp;rct=j&amp;q=&amp;esrc=s&amp;source=web&amp;cd=7&amp;ved=0ahUKEwjWqMTGvIPYAhVIwI8KHQEzBVMQFgg8MAY&amp;url=http://www.bedo.or.th/lcdb/biodiversity/view3.aspx?id%3D3377&amp;usg=AOvVaw13tBbG6OfiRR4akYLltXNE" TargetMode="Externa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8.jp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3" y="1132774"/>
            <a:ext cx="8208912" cy="54580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43607" y="1179518"/>
            <a:ext cx="66247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มาทำความรู้จักกับ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  <p:sp>
        <p:nvSpPr>
          <p:cNvPr id="6" name="สี่เหลี่ยมผืนผ้า 5"/>
          <p:cNvSpPr/>
          <p:nvPr/>
        </p:nvSpPr>
        <p:spPr>
          <a:xfrm>
            <a:off x="755576" y="4437112"/>
            <a:ext cx="691276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9600" dirty="0" smtClean="0">
                <a:solidFill>
                  <a:srgbClr val="FFFF00"/>
                </a:solidFill>
                <a:latin typeface="TH Sarabun New" panose="020B0500040200020003" pitchFamily="34" charset="-34"/>
                <a:ea typeface="Dotum" pitchFamily="34" charset="-127"/>
                <a:cs typeface="TH Sarabun New" panose="020B0500040200020003" pitchFamily="34" charset="-34"/>
              </a:rPr>
              <a:t>เห็ดผึ้ง</a:t>
            </a:r>
            <a:endParaRPr lang="th-TH" sz="9600" dirty="0">
              <a:solidFill>
                <a:srgbClr val="FFFF00"/>
              </a:solidFill>
              <a:latin typeface="TH Sarabun New" panose="020B0500040200020003" pitchFamily="34" charset="-34"/>
              <a:ea typeface="Dotum" pitchFamily="34" charset="-127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214081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668" y="3891718"/>
            <a:ext cx="4032446" cy="226825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4513985" y="3503787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ขอบคุณภาพจาก กลุ่มเพาะเลี้ยงเห็ดปลวก</a:t>
            </a:r>
            <a:endParaRPr lang="th-TH" sz="2400" dirty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Rectangle 8"/>
          <p:cNvSpPr txBox="1">
            <a:spLocks/>
          </p:cNvSpPr>
          <p:nvPr/>
        </p:nvSpPr>
        <p:spPr>
          <a:xfrm>
            <a:off x="467544" y="556746"/>
            <a:ext cx="3685337" cy="3408706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thaiDist"/>
            <a:r>
              <a:rPr lang="th-TH" sz="2400" dirty="0" smtClean="0">
                <a:solidFill>
                  <a:schemeClr val="tx1"/>
                </a:solidFill>
              </a:rPr>
              <a:t> </a:t>
            </a:r>
            <a:r>
              <a:rPr lang="th-TH" sz="2200" u="sng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เห็ดตับเต่า เห็ดผึ้ง หรือเห็ดห้า 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เป็นเชื้อรากลุ่ม</a:t>
            </a:r>
            <a:r>
              <a:rPr lang="th-TH" sz="2200" dirty="0" err="1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เอ็ค</a:t>
            </a:r>
            <a:r>
              <a:rPr lang="th-TH" sz="2200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โตมัยโคไรซ่า เป็นเห็ดที่อาศัยอยู่กับรากพืช คือเห็ดจำพวกนี้จะเกิดขึ้นได้ก็ต้องมีพืชเป็นที่อาศัย  เส้นใยของเห็ดตับเต่าจะเจริญดีมากจากรากอ่อน จนถึงปลายราก  เห็ดตับเต่าจะออกดอกเห็ด ให้เราได้รับประทานเฉพาะในช่วงหน้าฝน  และเห็ดประเภทนี้จะเกิดขึ้นได้ก็ต้องมีพืชอาศัย พืชอาศัยของเห็ดตับเต่าก็มี ลำไย ลิ้นจี่ หว้า มะกอกน้ำ แคบ้าน  กระถิน ส้มโอ  โสน  มะม่วง มะกอกบ้าน มะกอกน้ำ เป็นต้น </a:t>
            </a:r>
          </a:p>
          <a:p>
            <a:pPr algn="thaiDist"/>
            <a:r>
              <a:rPr lang="th-TH" sz="22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เห็ดตับเต่าสามารถเพาะได้นอกจากเกิดตามธรรมชาติ </a:t>
            </a:r>
          </a:p>
          <a:p>
            <a:pPr algn="thaiDist"/>
            <a:r>
              <a:rPr lang="th-TH" sz="22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ขอบคุณข้อมูลจาก   ศูนย์วิจัยพืชสวนเชียงราย</a:t>
            </a:r>
            <a:endParaRPr lang="th-TH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" name="รูปภาพ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985" y="729991"/>
            <a:ext cx="3729812" cy="2797360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861156" y="6272134"/>
            <a:ext cx="75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dirty="0" smtClean="0"/>
              <a:t> </a:t>
            </a:r>
            <a:r>
              <a:rPr lang="th-TH" dirty="0" smtClean="0"/>
              <a:t>แหล่งที่มาข้อมูล </a:t>
            </a:r>
            <a:r>
              <a:rPr lang="en-US" dirty="0" smtClean="0"/>
              <a:t>:www.kasetorganic.com </a:t>
            </a:r>
            <a:r>
              <a:rPr lang="en-US" dirty="0"/>
              <a:t>› ... › </a:t>
            </a:r>
            <a:r>
              <a:rPr lang="th-TH" dirty="0"/>
              <a:t>ข้อมูลการเพาะเห็ด ตับเต่า ด้วยธรรมชาติ</a:t>
            </a:r>
          </a:p>
        </p:txBody>
      </p:sp>
    </p:spTree>
    <p:extLst>
      <p:ext uri="{BB962C8B-B14F-4D97-AF65-F5344CB8AC3E}">
        <p14:creationId xmlns:p14="http://schemas.microsoft.com/office/powerpoint/2010/main" val="14157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68729"/>
            <a:ext cx="5083893" cy="5083893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937515" y="507009"/>
            <a:ext cx="415248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 smtClean="0">
                <a:cs typeface="+mj-cs"/>
              </a:rPr>
              <a:t>2. </a:t>
            </a:r>
            <a:r>
              <a:rPr lang="th-TH" sz="3200" dirty="0" smtClean="0">
                <a:cs typeface="+mj-cs"/>
              </a:rPr>
              <a:t>เห็ดตับเต่าสีทอง</a:t>
            </a:r>
          </a:p>
          <a:p>
            <a:r>
              <a:rPr lang="th-TH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th-TH" sz="2400" dirty="0" smtClean="0"/>
              <a:t> :      </a:t>
            </a:r>
            <a:endParaRPr lang="th-TH" sz="2400" dirty="0"/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4572000" y="6252622"/>
            <a:ext cx="3744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dirty="0" smtClean="0">
                <a:solidFill>
                  <a:srgbClr val="FF0000"/>
                </a:solidFill>
              </a:rPr>
              <a:t>ขอบคุณภาพจาก กลุ่มเพาะเลี้ยงเห็ดปลวก</a:t>
            </a:r>
            <a:endParaRPr lang="th-TH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18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1682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3.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เห็ดผึ้งขม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</a:t>
            </a:r>
            <a:r>
              <a:rPr lang="en-US" sz="20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griseipurpureus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Corner)</a:t>
            </a:r>
            <a:b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ชื่อท้องถิ่น </a:t>
            </a:r>
            <a:r>
              <a:rPr lang="en-US" sz="20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เห็ดผึ้งยูคา(อีสาน) </a:t>
            </a:r>
            <a:r>
              <a:rPr lang="en-US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เห็ด</a:t>
            </a:r>
            <a:r>
              <a:rPr lang="th-TH" sz="20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(ภาคใต้)</a:t>
            </a:r>
          </a:p>
          <a:p>
            <a:endParaRPr lang="th-TH" sz="20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00" y="4221088"/>
            <a:ext cx="2445404" cy="1834054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770130" y="1841689"/>
            <a:ext cx="75462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200" dirty="0" smtClean="0"/>
              <a:t>          </a:t>
            </a: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เห็ดที่มักขึ้นอยู่ตามโคนของต้นเสม็ด จึงทำให้ได้ชื่อเรียกเช่นนี้มา สำหรับรสชาติของเห็ด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นั้นจะมีรสขม ซึ่งหากจะนำไปรับประทานเป็นอาหาร จะต้องทราบวิธีปรุง ถึงจะ</a:t>
            </a:r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อร่อยโดย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ส่วนมากแล้วเห็ด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จะต้องนำไปต้มใส่เกลือ ใส่ใบมะขาม เพื่อลดความขม จากนั้นนำไปจิ้มน้ำพริก หรือนำไปแกง</a:t>
            </a:r>
          </a:p>
          <a:p>
            <a:pPr algn="thaiDist"/>
            <a:r>
              <a:rPr lang="th-TH" sz="2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ป่า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ยูคา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ลิปตัส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เป็นอีกสถานที่หนึ่งซึ่งพบเห็ด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แต่จะมีความแตกต่างไปจากเห็ด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ในป่าเสม็ด คือ เห็ดในป่ายูคา</a:t>
            </a:r>
            <a:r>
              <a:rPr lang="th-TH" sz="22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ลิปตัส</a:t>
            </a:r>
            <a:r>
              <a:rPr lang="th-TH" sz="2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จะมีรสชาติที่ขมกว่า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75892" y="4228536"/>
            <a:ext cx="2747216" cy="18266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84168" y="4267043"/>
            <a:ext cx="2429933" cy="182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สี่เหลี่ยมผืนผ้า 2"/>
          <p:cNvSpPr/>
          <p:nvPr/>
        </p:nvSpPr>
        <p:spPr>
          <a:xfrm>
            <a:off x="607775" y="6383050"/>
            <a:ext cx="790632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แหล่งข้อมูล </a:t>
            </a:r>
            <a:r>
              <a:rPr lang="en-US" dirty="0" smtClean="0"/>
              <a:t>:http://www.bedo.or.th/lcdb/biodiversity/view3.aspx</a:t>
            </a:r>
            <a:r>
              <a:rPr lang="en-US" dirty="0"/>
              <a:t>?id=11183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127153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0" y="2033651"/>
            <a:ext cx="2415869" cy="439248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2978" y="2033651"/>
            <a:ext cx="4383398" cy="4383398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219246"/>
            <a:ext cx="7248830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4.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เห็ดผึ้งขานกยูง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ชื่อสามัญ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เห็ดตับเต่าเกล็ดแดงช้ำ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    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เห็ด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ผึ้งชาด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i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วิ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ทยาศาสตร์ :  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Boletellus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emodensis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0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:      </a:t>
            </a:r>
            <a:endParaRPr lang="th-TH" sz="20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714616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5.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เห็ดปอดดำ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Strobilomyces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S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eminudus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Hongo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/>
              <a:t>     </a:t>
            </a:r>
            <a:endParaRPr lang="th-TH" sz="2400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44" y="1684816"/>
            <a:ext cx="3586748" cy="238480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4561" y="2482863"/>
            <a:ext cx="4775707" cy="317533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644" y="4073580"/>
            <a:ext cx="3586747" cy="2384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78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6.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</a:t>
            </a:r>
            <a: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32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/>
              <a:t> </a:t>
            </a:r>
            <a:endParaRPr lang="th-TH" sz="2400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130" y="1830868"/>
            <a:ext cx="3311946" cy="2202092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4015" y="1830868"/>
            <a:ext cx="2993927" cy="450286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433" y="4105042"/>
            <a:ext cx="3311947" cy="22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68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7.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เห็ดผึ้งไข่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ทยาศาสตร์ : 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2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/>
              <a:t>       </a:t>
            </a:r>
            <a:endParaRPr lang="th-TH" sz="2400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88" y="1542685"/>
            <a:ext cx="3652420" cy="2428471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848" y="2388377"/>
            <a:ext cx="4959010" cy="329721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4" y="4069916"/>
            <a:ext cx="3679647" cy="244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641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8.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 กระบองเพชรเหลือง</a:t>
            </a:r>
            <a:endParaRPr lang="th-TH" sz="32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russellii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Frost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Grib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0232" y="1308466"/>
            <a:ext cx="3436396" cy="2284837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7426" y="3640037"/>
            <a:ext cx="3449199" cy="229335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489137" y="604010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</a:t>
            </a:r>
          </a:p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หนังสือเห็ดและราขนาดใหญ่ ในประเทศไทย  อ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อนงค์  จันทร์ศรีกุล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สี่เหลี่ยมผืนผ้า 1"/>
          <p:cNvSpPr/>
          <p:nvPr/>
        </p:nvSpPr>
        <p:spPr>
          <a:xfrm>
            <a:off x="738553" y="1383956"/>
            <a:ext cx="404947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</a:p>
          <a:p>
            <a:pPr algn="thaiDist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หมวกนูนเรียบ แล้วปริแตกเป็นเกล็ด น้ำตาลอมเหลือง ส้มอมแดงไปจนถึงเขียวมะกอก หรือ น้ำตาล เมื่อแก่รูรอบก้านจะเปลี่ยนจากเหลืองเป็นเขียวมะกอก เมื่อดอกแก่ ปากรู ใหญ่และ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เป็นรป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เหลี่ยม ก้าน ทรงกระบอก ส่วนบนเหลือง ส่วนล่างน้ำตาลแดง ผิวเป็นร่องลึกและสันแบบตาข่าย เนื้อเหลือง</a:t>
            </a:r>
          </a:p>
          <a:p>
            <a:pPr algn="thaiDist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ที่อยู่อาศัย 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บนพื้นดิน ป่าผลัดใบ เป็น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แอค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โตไม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คอร์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ไรซา</a:t>
            </a:r>
          </a:p>
          <a:p>
            <a:pPr algn="thaiDist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รับประทานได้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3969279"/>
            <a:ext cx="3451017" cy="229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13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756" y="1432458"/>
            <a:ext cx="3652418" cy="242847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5352" y="4459297"/>
            <a:ext cx="2591647" cy="172316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465214"/>
            <a:ext cx="3679645" cy="244657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99592" y="332658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เห็ดผึ้งนกยูง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เป็นเห็ดผึ้งที่มีขนาดใหญ่ สมบูรณ์มากเกิดใต้ยางนาในป่า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690" y="4082277"/>
            <a:ext cx="2520280" cy="2520280"/>
          </a:xfrm>
          <a:prstGeom prst="rect">
            <a:avLst/>
          </a:prstGeom>
        </p:spPr>
      </p:pic>
      <p:pic>
        <p:nvPicPr>
          <p:cNvPr id="10" name="รูปภาพ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600" y="4459297"/>
            <a:ext cx="2591647" cy="1723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24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989" y="1542685"/>
            <a:ext cx="3652418" cy="2428469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10" y="2383953"/>
            <a:ext cx="4959008" cy="329721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185" y="4069916"/>
            <a:ext cx="3679644" cy="244657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99592" y="573506"/>
            <a:ext cx="74888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9.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เห็ดผึ้งแย้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Sp.4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373916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j0178459.jpg"/>
          <p:cNvPicPr>
            <a:picLocks noGrp="1" noChangeAspect="1"/>
          </p:cNvPicPr>
          <p:nvPr>
            <p:ph type="pic" sz="quarter" idx="1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56709"/>
            <a:ext cx="4546856" cy="454685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251520" y="4651660"/>
            <a:ext cx="8672946" cy="2124472"/>
          </a:xfrm>
        </p:spPr>
        <p:txBody>
          <a:bodyPr/>
          <a:lstStyle/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 หรือ เห็ดปอดม้า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ชื่อวิทยาศาสตร์: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Heimiell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retispora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(Pat, and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Bak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.)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Boedijn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endParaRPr lang="en-US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          เห็ดตับเต่า(ภาคกลาง)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เห็ดห้า(ภาคเหนือ)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,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เผิ่ง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(ภาคอีสาน)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ใช้ประโยชน์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:     กินได้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ตัวแทนรูปภาพ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46192" y="914617"/>
            <a:ext cx="4489227" cy="298485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884" y="2213483"/>
            <a:ext cx="2376264" cy="357390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562039"/>
            <a:ext cx="71264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10.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เห็ดผึ้งชาด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: 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Boletellus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emodensis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(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Berk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.) Sing.)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ชื่ออื่น     เห็ดผึ้งนกยูง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th-TH" sz="2400" dirty="0" smtClean="0"/>
              <a:t> :      </a:t>
            </a:r>
            <a:endParaRPr lang="th-TH" sz="2400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174775"/>
            <a:ext cx="2402000" cy="3612608"/>
          </a:xfrm>
          <a:prstGeom prst="rect">
            <a:avLst/>
          </a:prstGeom>
        </p:spPr>
      </p:pic>
      <p:sp>
        <p:nvSpPr>
          <p:cNvPr id="3" name="สี่เหลี่ยมผืนผ้า 2"/>
          <p:cNvSpPr/>
          <p:nvPr/>
        </p:nvSpPr>
        <p:spPr>
          <a:xfrm>
            <a:off x="5868144" y="2173860"/>
            <a:ext cx="237626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</a:p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ดอกอ่อนมีรูปทรงกลม เมื่อแก่</a:t>
            </a:r>
            <a:r>
              <a:rPr lang="th-TH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ดอกร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ปู กระ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ทะคว่ำ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หมวกมี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สะเก็ดสีแดงถึงแดง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เข้ม </a:t>
            </a:r>
            <a:endParaRPr lang="th-TH" sz="24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ก้าน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ทรงกระบอกสีม่วงหรือสีแดงถึงแดงเข้ม ก้านตัน มี ร่องตามยาว โคนก้านพบกลุ่มเส้นใยสีขาว</a:t>
            </a:r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487504" y="591440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</a:t>
            </a:r>
          </a:p>
          <a:p>
            <a:pPr algn="r"/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http://www.lib2.ubu.ac.th/ubu-art-culture/wp-conte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nt/uploads/2017/09/2558-mushroom-betaglucan.pdf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89505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885" y="1295958"/>
            <a:ext cx="3411170" cy="255837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0" y="1628800"/>
            <a:ext cx="2689332" cy="4889696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07" y="3948452"/>
            <a:ext cx="3424048" cy="256803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09553" y="449572"/>
            <a:ext cx="71264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เห็ดผึ้งชาด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ดอกบานแล้ว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/>
              <a:t>   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th-TH" sz="2400" dirty="0" smtClean="0"/>
              <a:t> :      </a:t>
            </a:r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281903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590" y="3597096"/>
            <a:ext cx="3600400" cy="2700299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649" y="1613388"/>
            <a:ext cx="3320035" cy="4426713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19442" y="423924"/>
            <a:ext cx="712648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11.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ตับเต่าเทาดำ</a:t>
            </a:r>
            <a:endParaRPr lang="th-TH" sz="32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griseus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Frost.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/>
              <a:t>   </a:t>
            </a:r>
            <a:r>
              <a:rPr lang="en-US" sz="2400" dirty="0" smtClean="0"/>
              <a:t> </a:t>
            </a:r>
            <a:r>
              <a:rPr lang="th-TH" sz="2400" dirty="0" smtClean="0"/>
              <a:t>      </a:t>
            </a:r>
            <a:endParaRPr lang="th-TH" sz="2400" dirty="0"/>
          </a:p>
        </p:txBody>
      </p:sp>
      <p:sp>
        <p:nvSpPr>
          <p:cNvPr id="5" name="สี่เหลี่ยมผืนผ้า 4"/>
          <p:cNvSpPr/>
          <p:nvPr/>
        </p:nvSpPr>
        <p:spPr>
          <a:xfrm>
            <a:off x="4139952" y="1412776"/>
            <a:ext cx="4372583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นูนแล้วแบน มีขนอ่อน บางๆแล้วเรียบ สีเทาหรือเทาอมน้ำตาล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เรียวลงไปที่โคนมักจะโค้งใกล้โคน ขาวหม่นหรือเทาอ่อนมีลาย</a:t>
            </a:r>
          </a:p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ตาข่ายชัดเจน เป็นสีน้ำตาลหรือดำ เมื่อแก่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แน่น ขาวหม่น เมือช้ำเปลี่ยนเป็นสีน้ำตาลแดง หรือน้ำตาล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ที่อยู่อาศัย 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บนพื้นดิน ป่าผลัดใบ เป็น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แอค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โตไม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คอร์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ไรซา</a:t>
            </a:r>
          </a:p>
          <a:p>
            <a:pPr algn="thaiDist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รับประทานได้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735649" y="6040101"/>
            <a:ext cx="7674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</a:t>
            </a:r>
          </a:p>
          <a:p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หนังสือเห็ดและราขนาดใหญ่ ในประเทศไทย  อ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อนงค์  จันทร์ศรีกุล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1455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7603" y="3733219"/>
            <a:ext cx="2875411" cy="215655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786006" y="2910457"/>
            <a:ext cx="2160440" cy="3928073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7716" y="1383957"/>
            <a:ext cx="3045298" cy="228397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219246"/>
            <a:ext cx="712648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12.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ปอดม้าตาข่ายแดง</a:t>
            </a:r>
            <a:endParaRPr lang="th-TH" sz="32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Heimiella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japonica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Hongo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      Order : </a:t>
            </a:r>
            <a:r>
              <a:rPr lang="en-US" sz="2400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Boletales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8" name="สี่เหลี่ยมผืนผ้า 7"/>
          <p:cNvSpPr/>
          <p:nvPr/>
        </p:nvSpPr>
        <p:spPr>
          <a:xfrm>
            <a:off x="902189" y="1383957"/>
            <a:ext cx="4029851" cy="23391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0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หมวก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นูนแล้วแบน แดงอมม่วง 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ก้าน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ค่อยๆๆใหญ่ลงไปที่โคน ปลายบนเหลือง แดงอมม่วงลง</a:t>
            </a:r>
          </a:p>
          <a:p>
            <a:pPr algn="thaiDist"/>
            <a:r>
              <a:rPr lang="th-TH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   ไปที่โคนและมีตาข่ายหยาบ</a:t>
            </a: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เนื้อ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ขาวหรือขาวอมเหลือง</a:t>
            </a:r>
          </a:p>
          <a:p>
            <a:pPr algn="thaiDist"/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ที่อยู่อาศัย  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บนพื้นดิน ป่าผลัดใบ เป็น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แอค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โตไม</a:t>
            </a:r>
            <a:r>
              <a:rPr lang="th-TH" dirty="0" err="1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คอร์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ไรซา</a:t>
            </a:r>
          </a:p>
          <a:p>
            <a:pPr algn="thaiDist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รับประทานได้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9" name="สี่เหลี่ยมผืนผ้า 8"/>
          <p:cNvSpPr/>
          <p:nvPr/>
        </p:nvSpPr>
        <p:spPr>
          <a:xfrm>
            <a:off x="489137" y="6040101"/>
            <a:ext cx="7920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แหล่งที่มาข้อมูล</a:t>
            </a:r>
          </a:p>
          <a:p>
            <a:pPr algn="r"/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หนังสือเห็ดและราขนาดใหญ่ ในประเทศไทย  อ</a:t>
            </a:r>
            <a:r>
              <a:rPr lang="en-US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.</a:t>
            </a:r>
            <a:r>
              <a:rPr lang="th-TH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อนงค์  จันทร์ศรีกุล</a:t>
            </a:r>
            <a:endParaRPr lang="th-TH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3037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7336" y="2474774"/>
            <a:ext cx="4871486" cy="323901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7975" y="1659741"/>
            <a:ext cx="3538402" cy="235266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219246"/>
            <a:ext cx="7320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12.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เห็ดผึ้งตอง 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Sp.7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ชื่ออื่น :      เห็ดผึ้งหวาน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4081" y="4221087"/>
            <a:ext cx="3407633" cy="226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57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3155" y="1878623"/>
            <a:ext cx="3024336" cy="4550725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989" y="3933056"/>
            <a:ext cx="3754425" cy="249629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219246"/>
            <a:ext cx="732083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เห็ดผึ้งตอง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มีรสชาติหวาน กรุ๊ปๆดีเนื้อแน่น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883" y="1354998"/>
            <a:ext cx="3228954" cy="2421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92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570" y="1585379"/>
            <a:ext cx="3278115" cy="4932588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0326"/>
            <a:ext cx="3741411" cy="2487641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17168" y="472988"/>
            <a:ext cx="652875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13.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Sp.8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9297" y="1427095"/>
            <a:ext cx="3334114" cy="250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68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350" y="1400576"/>
            <a:ext cx="3312368" cy="4984127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87" y="1400576"/>
            <a:ext cx="3607305" cy="239847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219246"/>
            <a:ext cx="7176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14.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เห็ดผึ้งขมิ้น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Sp.9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 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1" y="4033162"/>
            <a:ext cx="3559371" cy="2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350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507" y="1916832"/>
            <a:ext cx="2870421" cy="4317113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87" y="1542685"/>
            <a:ext cx="3607304" cy="2398473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04676" y="332656"/>
            <a:ext cx="7176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15.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Sp.10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   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1" y="4033162"/>
            <a:ext cx="3559370" cy="2366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914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7305" y="2360689"/>
            <a:ext cx="4656902" cy="3096344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3542191"/>
            <a:ext cx="4002483" cy="266122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27584" y="404664"/>
            <a:ext cx="746485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16.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Sp.10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352429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64088" y="630029"/>
            <a:ext cx="3168351" cy="2903700"/>
          </a:xfrm>
          <a:solidFill>
            <a:schemeClr val="accent3">
              <a:lumMod val="40000"/>
              <a:lumOff val="60000"/>
            </a:schemeClr>
          </a:solidFill>
        </p:spPr>
        <p:txBody>
          <a:bodyPr/>
          <a:lstStyle>
            <a:extLst/>
          </a:lstStyle>
          <a:p>
            <a:pPr algn="thaiDist"/>
            <a:r>
              <a:rPr lang="th-TH" sz="3600" b="1" u="sng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ลักษณะ</a:t>
            </a:r>
            <a:r>
              <a:rPr lang="th-TH" sz="32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3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ใต้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กลีบหมวกดอกจะเป็น</a:t>
            </a:r>
            <a:r>
              <a:rPr lang="th-TH" sz="36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ฟองน้ำมีรูพรุนคล้ายรัง</a:t>
            </a:r>
            <a:r>
              <a:rPr lang="th-TH" sz="36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</a:t>
            </a:r>
            <a:r>
              <a:rPr lang="th-TH" sz="3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จึงจำแนกเรียกเห็ดกลุ่มนี้ว่าเห็ดผึ้ง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9743" y="550525"/>
            <a:ext cx="4606314" cy="30627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3873" y="3861048"/>
            <a:ext cx="4116778" cy="2737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ตัวแทนรูปภาพ 3"/>
          <p:cNvPicPr>
            <a:picLocks noGrp="1" noChangeAspect="1"/>
          </p:cNvPicPr>
          <p:nvPr>
            <p:ph type="pic" sz="quarter" idx="1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968179"/>
            <a:ext cx="3898803" cy="2592288"/>
          </a:xfr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628800"/>
            <a:ext cx="6446155" cy="428600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187624" y="476672"/>
            <a:ext cx="717682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18.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Sp.11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/>
          </a:p>
        </p:txBody>
      </p:sp>
    </p:spTree>
    <p:extLst>
      <p:ext uri="{BB962C8B-B14F-4D97-AF65-F5344CB8AC3E}">
        <p14:creationId xmlns:p14="http://schemas.microsoft.com/office/powerpoint/2010/main" val="1346627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672" y="2981459"/>
            <a:ext cx="4032448" cy="3024336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1043608" y="476672"/>
            <a:ext cx="73208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19.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เห็ดผึ้งฝ้าย 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Sp.12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600" y="2180861"/>
            <a:ext cx="2880320" cy="384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5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รูปภาพ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10094"/>
            <a:ext cx="3223149" cy="2417362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23570" y="562039"/>
            <a:ext cx="7126485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20.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เห็ดผึ้งข้าว 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Sp.13 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r>
              <a:rPr lang="th-TH" sz="2400" dirty="0" smtClean="0"/>
              <a:t> </a:t>
            </a:r>
            <a:r>
              <a:rPr lang="en-US" sz="2400" dirty="0" smtClean="0"/>
              <a:t> 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th-TH" sz="2400" dirty="0" smtClean="0"/>
              <a:t> :      </a:t>
            </a:r>
            <a:endParaRPr lang="th-TH" sz="2400" dirty="0"/>
          </a:p>
        </p:txBody>
      </p:sp>
      <p:pic>
        <p:nvPicPr>
          <p:cNvPr id="8" name="รูปภาพ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488" y="2105787"/>
            <a:ext cx="2058633" cy="3653028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2105787"/>
            <a:ext cx="2010840" cy="3653028"/>
          </a:xfrm>
          <a:prstGeom prst="rect">
            <a:avLst/>
          </a:prstGeom>
        </p:spPr>
      </p:pic>
      <p:sp>
        <p:nvSpPr>
          <p:cNvPr id="9" name="สี่เหลี่ยมผืนผ้า 8"/>
          <p:cNvSpPr/>
          <p:nvPr/>
        </p:nvSpPr>
        <p:spPr>
          <a:xfrm>
            <a:off x="4698805" y="5852512"/>
            <a:ext cx="3744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th-TH" sz="2000" dirty="0" smtClean="0">
                <a:solidFill>
                  <a:srgbClr val="FF0000"/>
                </a:solidFill>
              </a:rPr>
              <a:t>ขอบคุณภาพจาก กลุ่มรวมพลคนรักเห็ด</a:t>
            </a:r>
            <a:endParaRPr lang="th-TH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21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82270" y="2518287"/>
            <a:ext cx="4556745" cy="3029750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087" y="1542685"/>
            <a:ext cx="3607304" cy="2398474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04676" y="404664"/>
            <a:ext cx="717682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21.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เห็ดผึ้งขาเหลือง</a:t>
            </a:r>
          </a:p>
          <a:p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Boletus  </a:t>
            </a:r>
            <a:r>
              <a:rPr lang="en-US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Sp.14</a:t>
            </a:r>
            <a:endParaRPr lang="en-US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1021" y="4033162"/>
            <a:ext cx="3559370" cy="2366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91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3456622"/>
            <a:ext cx="3733185" cy="2799889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885848" y="638307"/>
            <a:ext cx="7176822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 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เป็นเห็ดที่มี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กรดอะ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มิโนที่สำคัญ 8 ชนิด ได้แก่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isoleucien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</a:t>
            </a:r>
            <a:r>
              <a:rPr lang="en-US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leucine</a:t>
            </a:r>
            <a:r>
              <a:rPr lang="en-US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, lysine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เป็นต้น ช่วยบำรุงสุขภาพ บำบัดอาการปวดหลัง ปวดข้อ ปวดเส้นเอ็นและกระดูก ป้องกันการชักกระตุก คนจีนใช้เป็นสมุนไพร แก้เคล็ดคัดยอก ปวดกระดูก เห็ดข่า เป็นเห็ดที่มีรสเผ็ดขม สรรพคุณใช้แก้อาการปวดหลัง ปวดหลัง ปวดขา บำรุงเส้นเอ็น กระดูก และป้องกัน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การชักกระตุก</a:t>
            </a: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40" y="3456622"/>
            <a:ext cx="3719648" cy="278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7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611560" y="836712"/>
            <a:ext cx="7776864" cy="4896544"/>
          </a:xfrm>
        </p:spPr>
        <p:txBody>
          <a:bodyPr>
            <a:normAutofit fontScale="77500" lnSpcReduction="20000"/>
          </a:bodyPr>
          <a:lstStyle/>
          <a:p>
            <a:pPr algn="thaiDist"/>
            <a:r>
              <a:rPr lang="th-TH" sz="36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แหล่งค้นคว้าข้อมูล</a:t>
            </a:r>
          </a:p>
          <a:p>
            <a:pPr algn="thaiDist"/>
            <a:endParaRPr lang="th-TH" sz="3600" b="1" dirty="0" smtClean="0">
              <a:solidFill>
                <a:srgbClr val="FF00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3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http://</a:t>
            </a:r>
            <a:r>
              <a:rPr lang="en-US" sz="3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2"/>
              </a:rPr>
              <a:t>www.bedo.or.th/lcdb/biodiversity/view3.aspx?id=8018</a:t>
            </a:r>
            <a:endParaRPr lang="en-US" sz="38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9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http</a:t>
            </a:r>
            <a:r>
              <a:rPr lang="en-US" sz="29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://puechkaset.com/</a:t>
            </a:r>
            <a:r>
              <a:rPr lang="th-TH" sz="29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เห็ด</a:t>
            </a:r>
            <a:r>
              <a:rPr lang="th-TH" sz="29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  <a:hlinkClick r:id="rId3"/>
              </a:rPr>
              <a:t>ตับเต่า</a:t>
            </a:r>
            <a:endParaRPr lang="th-TH" sz="29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6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www.foodnetworksolution.com/wiki</a:t>
            </a:r>
            <a:r>
              <a:rPr lang="en-US" sz="2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/.../</a:t>
            </a:r>
            <a:r>
              <a:rPr lang="th-TH" sz="26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เห็ดผึ้งยูคา-</a:t>
            </a:r>
            <a:r>
              <a:rPr lang="en-US" sz="26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tylopilus-plumbeoviolaceus</a:t>
            </a:r>
            <a:endParaRPr lang="th-TH" sz="2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www.kasetorganic.com › ... › </a:t>
            </a:r>
            <a:r>
              <a:rPr lang="th-TH" sz="3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ข้อมูลการเพาะเห็ด ตับเต่า ด้วยธรรมชาติ</a:t>
            </a:r>
            <a:endParaRPr lang="en-US" sz="34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38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sz="3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://www.bedo.or.th/lcdb/biodiversity/view.aspx?id=11911</a:t>
            </a:r>
            <a:endParaRPr lang="th-TH" sz="3800" b="1" dirty="0" smtClean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th-TH" sz="2900" u="sng" dirty="0" smtClean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เห็ด</a:t>
            </a:r>
            <a:r>
              <a:rPr lang="th-TH" sz="29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ผึ้ง - ข้อมูลทรัพยากรชีวภาพจุลินท</a:t>
            </a:r>
            <a:r>
              <a:rPr lang="th-TH" sz="2900" u="sng" dirty="0" err="1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รีย์</a:t>
            </a:r>
            <a:r>
              <a:rPr lang="th-TH" sz="2900" u="sng" dirty="0">
                <a:latin typeface="TH Sarabun New" panose="020B0500040200020003" pitchFamily="34" charset="-34"/>
                <a:cs typeface="TH Sarabun New" panose="020B0500040200020003" pitchFamily="34" charset="-34"/>
                <a:hlinkClick r:id="rId4"/>
              </a:rPr>
              <a:t> - สำนักงานพัฒนาเศรษฐกิจจากฐาน ...</a:t>
            </a:r>
            <a:endParaRPr lang="th-TH" sz="29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9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www.bedo.or.th </a:t>
            </a:r>
            <a:r>
              <a:rPr lang="en-US" sz="29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› </a:t>
            </a:r>
            <a:r>
              <a:rPr lang="th-TH" sz="29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หน้าแรก › ทรัพยากรชีวภาพ</a:t>
            </a:r>
            <a:endParaRPr lang="en-US" sz="2900" b="1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9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sz="29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://www.bedo.or.th/lcdb/biodiversity/view3.aspx?id=7397</a:t>
            </a:r>
            <a:endParaRPr lang="th-TH" sz="2900" dirty="0" smtClean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thaiDist"/>
            <a:r>
              <a:rPr lang="en-US" sz="29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9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ลุง</a:t>
            </a:r>
            <a:r>
              <a:rPr lang="th-TH" sz="2900" b="1" dirty="0" smtClean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หนวดจากกลุ่ม</a:t>
            </a:r>
            <a:r>
              <a:rPr lang="th-TH" sz="29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เพาะเลี้ยงเห็ดปลวก </a:t>
            </a:r>
          </a:p>
          <a:p>
            <a:pPr algn="thaiDist"/>
            <a:r>
              <a:rPr lang="en-US" sz="23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http</a:t>
            </a:r>
            <a:r>
              <a:rPr lang="en-US" sz="23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://www.lib2.ubu.ac.th/ubu-art-culture/wp-content/uploads/2017/09/2558-mushroom-betaglucan.pdf</a:t>
            </a:r>
            <a:endParaRPr lang="th-TH" sz="23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79492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22135" y="908720"/>
            <a:ext cx="7102978" cy="53272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013796" y="1225689"/>
            <a:ext cx="687057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solidFill>
                  <a:schemeClr val="bg1"/>
                </a:solidFill>
              </a:rPr>
              <a:t> </a:t>
            </a:r>
            <a:r>
              <a:rPr lang="th-TH" sz="6000" dirty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ประโยชน์ของเห็ดตับเต่า คือ เป็นยาบำรุงร่างกาย บำรุงกำลัง กระจายโลหิต ดับพิษร้อนภายใน</a:t>
            </a:r>
            <a:endParaRPr lang="th-TH" sz="6000" dirty="0" smtClean="0">
              <a:solidFill>
                <a:srgbClr val="FFFF00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  <a:p>
            <a:pPr algn="ctr"/>
            <a:endParaRPr lang="th-TH" sz="6000" dirty="0" smtClea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218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20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5407" y="908720"/>
            <a:ext cx="8122500" cy="540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94816" y="4012420"/>
            <a:ext cx="74055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ขอบคุณคะ</a:t>
            </a:r>
          </a:p>
          <a:p>
            <a:pPr algn="ctr"/>
            <a:r>
              <a:rPr lang="th-TH" sz="7200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ไว้ติดตามชมชุดต่อไป</a:t>
            </a:r>
          </a:p>
          <a:p>
            <a:pPr algn="ctr"/>
            <a:r>
              <a:rPr lang="th-TH" dirty="0" smtClean="0"/>
              <a:t> </a:t>
            </a:r>
            <a:endParaRPr lang="th-TH" sz="9600" dirty="0" smtClean="0">
              <a:solidFill>
                <a:srgbClr val="FFFF00"/>
              </a:solidFill>
            </a:endParaRPr>
          </a:p>
          <a:p>
            <a:pPr algn="ctr"/>
            <a:r>
              <a:rPr lang="th-TH" dirty="0" smtClean="0"/>
              <a:t> 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9013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27584" y="476672"/>
            <a:ext cx="734481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4400" dirty="0" smtClean="0"/>
              <a:t>  </a:t>
            </a:r>
            <a:r>
              <a:rPr lang="th-TH" sz="4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ความรู้ทั่วไปเกี่ยวกับเห็ดผึ้ง </a:t>
            </a:r>
            <a:endParaRPr lang="th-TH" sz="4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1" name="j0175361.jpg"/>
          <p:cNvPicPr>
            <a:picLocks noGrp="1" noChangeAspect="1"/>
          </p:cNvPicPr>
          <p:nvPr>
            <p:ph type="pic" sz="quarter" idx="17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1" y="3910226"/>
            <a:ext cx="3657887" cy="2564198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sp>
        <p:nvSpPr>
          <p:cNvPr id="9" name="Rectangle 8"/>
          <p:cNvSpPr txBox="1">
            <a:spLocks/>
          </p:cNvSpPr>
          <p:nvPr/>
        </p:nvSpPr>
        <p:spPr>
          <a:xfrm>
            <a:off x="4860032" y="1246112"/>
            <a:ext cx="3657887" cy="5207223"/>
          </a:xfrm>
          <a:prstGeom prst="rect">
            <a:avLst/>
          </a:prstGeom>
        </p:spPr>
        <p:txBody>
          <a:bodyPr/>
          <a:lstStyle>
            <a:lvl1pPr marL="342900" indent="-3429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indent="0" algn="thaiDist">
              <a:buNone/>
            </a:pP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ดังนั้น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เป็นการเข้าใจร่วมกันว่าเห็ดผึ้งมีเป็นร้อยชนิดในประเทศไทย  ส่วนใหญ่กินได้ ตามตำรามีเห็ดผึ้งชนิดเดียวที่แจ้งบอกว่ามีพิษ</a:t>
            </a:r>
            <a:r>
              <a:rPr lang="th-TH" sz="24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คือ</a:t>
            </a:r>
            <a:r>
              <a:rPr lang="th-TH" sz="2400" b="1" dirty="0" smtClean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2400" b="1" dirty="0">
                <a:solidFill>
                  <a:srgbClr val="FF00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ผึ้งท้องรุ 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มีพิษทำให้ท้องร่วง นอกจากนั้นไม่มีรายงานในเชิงวิชาการ และจากประสบการณ์ของชาวบ้าน </a:t>
            </a:r>
            <a:r>
              <a:rPr lang="th-TH" sz="2800" b="1" dirty="0" smtClean="0"/>
              <a:t/>
            </a:r>
            <a:br>
              <a:rPr lang="th-TH" sz="2800" b="1" dirty="0" smtClean="0"/>
            </a:br>
            <a:r>
              <a:rPr lang="th-TH" sz="2800" b="1" u="sng" dirty="0" smtClean="0"/>
              <a:t> </a:t>
            </a:r>
            <a:endParaRPr lang="th-TH" sz="2800" dirty="0"/>
          </a:p>
        </p:txBody>
      </p:sp>
      <p:sp>
        <p:nvSpPr>
          <p:cNvPr id="4" name="สี่เหลี่ยมผืนผ้า 3"/>
          <p:cNvSpPr/>
          <p:nvPr/>
        </p:nvSpPr>
        <p:spPr>
          <a:xfrm>
            <a:off x="5320823" y="4888024"/>
            <a:ext cx="273630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h-TH" sz="3600" b="1" dirty="0" smtClean="0">
                <a:solidFill>
                  <a:schemeClr val="bg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เห็ดผึ้งท้องรุ</a:t>
            </a:r>
            <a:endParaRPr lang="th-TH" sz="3600" dirty="0">
              <a:solidFill>
                <a:schemeClr val="bg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0" name="สี่เหลี่ยมผืนผ้า 9"/>
          <p:cNvSpPr/>
          <p:nvPr/>
        </p:nvSpPr>
        <p:spPr>
          <a:xfrm>
            <a:off x="683568" y="1242974"/>
            <a:ext cx="3707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	ที่มา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ของคำว่าเห็ดผึ้ง เกิดจากกายภาพของดอกเห็ดที่มีการแยกประเภทของดอกเห็ดอย่างชัดเจนที่ใต้หมวกดอกเห็ด หลักใหญ่จะมี</a:t>
            </a:r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</a:p>
          <a:p>
            <a:r>
              <a:rPr lang="th-TH" sz="24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2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ชนิดคือ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ชนิดแรก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ใต้หมวกดอกเห็ดจะเป็นกลีบแฉก เช่นเห็ดโคน, เห็ดตีนแรด, เห็ดไคล, เห็ดระโงก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4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ชนิดที่สอง 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รียกว่าเห็ดผึ้งเพราะใต้กลีบหมวกดอกจะเป็นฟองน้ำมีรูพรุนคล้ายรังผึ้งจึงจำแนกเรียกเห็ดกลุ่มนี้ว่าเห็ดผึ้ง </a:t>
            </a:r>
          </a:p>
        </p:txBody>
      </p:sp>
      <p:sp>
        <p:nvSpPr>
          <p:cNvPr id="7" name="สี่เหลี่ยมผืนผ้า 6"/>
          <p:cNvSpPr/>
          <p:nvPr/>
        </p:nvSpPr>
        <p:spPr>
          <a:xfrm>
            <a:off x="683568" y="6093296"/>
            <a:ext cx="3965854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dirty="0" smtClean="0">
                <a:solidFill>
                  <a:srgbClr val="FF0000"/>
                </a:solidFill>
              </a:rPr>
              <a:t>ขอบคุณข้อมูลจาก ลุงหนวด กลุ่มเพาะเลี้ยงเห็ดปลวก</a:t>
            </a:r>
            <a:endParaRPr lang="th-TH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930234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/>
          <p:cNvSpPr>
            <a:spLocks noGrp="1"/>
          </p:cNvSpPr>
          <p:nvPr>
            <p:ph type="body" sz="quarter" idx="13"/>
          </p:nvPr>
        </p:nvSpPr>
        <p:spPr>
          <a:xfrm>
            <a:off x="539553" y="620688"/>
            <a:ext cx="3312368" cy="5671516"/>
          </a:xfrm>
        </p:spPr>
        <p:txBody>
          <a:bodyPr/>
          <a:lstStyle>
            <a:extLst/>
          </a:lstStyle>
          <a:p>
            <a:pPr algn="thaiDist"/>
            <a:r>
              <a:rPr lang="th-TH" sz="2400" b="1" dirty="0" smtClean="0"/>
              <a:t> </a:t>
            </a:r>
            <a:r>
              <a:rPr lang="th-TH" sz="2400" b="1" dirty="0"/>
              <a:t>	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ที่เป็นที่รู้จักอย่างกว้างขวางทุกภาคของประเทศไทยคือเห็ดตับเต่า 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ภาคเหนือ</a:t>
            </a:r>
            <a:r>
              <a:rPr lang="th-TH" sz="28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เรียก เห็ด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ห้า ภาคอีสานเรียกเห็ดผึ้งทาม ภาคกลางภาคใต้เรียกเห็ดตับเต่า 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นอกจากนี้แล้วเห็ดผึ้ง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ทามภาคเหนือ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และภาคอีสานมีอีกมากมายหลายชนิด แม้แต่ภาคใต้ก็มีเห็ดผึ้งที่เป็นที่รู้จักคือเห็ด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เหม็ด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th-TH" sz="2800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หรือ  เห็ด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ผึ้งขมยูคาที่มาเกิดในภาคอีสาน</a:t>
            </a:r>
            <a:b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u="sng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endParaRPr lang="th-TH" sz="28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05949" y="620688"/>
            <a:ext cx="4318280" cy="2871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27085" y="3636883"/>
            <a:ext cx="2826957" cy="2655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804248" y="3646011"/>
            <a:ext cx="1758615" cy="2646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73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j0321101.jpg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079" y="3983615"/>
            <a:ext cx="2880319" cy="191510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2" name="j0321097.jpg"/>
          <p:cNvPicPr>
            <a:picLocks noGrp="1" noChangeAspect="1"/>
          </p:cNvPicPr>
          <p:nvPr>
            <p:ph type="pic" sz="quarter" idx="28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4437112"/>
            <a:ext cx="3007031" cy="1999355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15" name="j0321089.jpg"/>
          <p:cNvPicPr>
            <a:picLocks noGrp="1" noChangeAspect="1"/>
          </p:cNvPicPr>
          <p:nvPr>
            <p:ph type="pic" sz="quarter" idx="27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048" y="4437112"/>
            <a:ext cx="2717375" cy="2038032"/>
          </a:xfrm>
          <a:prstGeom prst="rect">
            <a:avLst/>
          </a:prstGeom>
          <a:solidFill>
            <a:schemeClr val="bg1"/>
          </a:solidFill>
          <a:ln w="34925" cap="rnd" cmpd="sng" algn="ctr">
            <a:noFill/>
            <a:prstDash val="solid"/>
          </a:ln>
          <a:effectLst>
            <a:outerShdw blurRad="50800" algn="tl" rotWithShape="0">
              <a:srgbClr val="000000">
                <a:alpha val="64000"/>
              </a:srgbClr>
            </a:outerShdw>
          </a:effectLst>
        </p:spPr>
      </p:pic>
      <p:pic>
        <p:nvPicPr>
          <p:cNvPr id="3" name="ตัวแทนรูปภาพ 2"/>
          <p:cNvPicPr>
            <a:picLocks noGrp="1" noChangeAspect="1"/>
          </p:cNvPicPr>
          <p:nvPr>
            <p:ph type="pic" sz="quarter" idx="26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59080" y="887271"/>
            <a:ext cx="2880319" cy="1915105"/>
          </a:xfrm>
        </p:spPr>
      </p:pic>
      <p:sp>
        <p:nvSpPr>
          <p:cNvPr id="4" name="สี่เหลี่ยมผืนผ้า 3"/>
          <p:cNvSpPr/>
          <p:nvPr/>
        </p:nvSpPr>
        <p:spPr>
          <a:xfrm>
            <a:off x="2699792" y="425638"/>
            <a:ext cx="561662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เห็ดผึ้งเป็นเห็ดกลุ่มไม</a:t>
            </a:r>
            <a:r>
              <a:rPr lang="th-TH" sz="2800" b="1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คอร์</a:t>
            </a:r>
            <a: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ไรซา</a:t>
            </a:r>
            <a:br>
              <a:rPr lang="th-TH" sz="28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	เห็ดไม</a:t>
            </a:r>
            <a:r>
              <a:rPr lang="th-TH" sz="28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คอร์</a:t>
            </a:r>
            <a:r>
              <a:rPr lang="th-TH" sz="28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ไรซาคือเชื้อราชั้นสูงที่ดำรงชีพพึ่งพาอาศัยกับรากของต้นไม้แต่ไม่เป็นกาฝากที่เอาประโยชน์ฝ่ายเดียว การดำรงชีพของเชื้อราชั้นสูงชนิดนี้จะไปเกาะอยู่กับรากของต้นไม้พึ่งพาเพื่ออาศัยน้ำเลี้ยงของรากไม้ในช่วงฤดูแล้ง แต่ก็ได้ตอบแทนคืนให้ต้นไม้ด้วยวิธีย่อยสลายฮิวมัสบริเวณนั้นให้เป็นอาหารแก่รากของต้นไม้ ทำให้ต้นไม้เจริญเติบโต เป็นการแลกเปลี่ยนพึ่งพาอาศัยซึ่งกันและกัน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541" y="332656"/>
            <a:ext cx="8064896" cy="6048672"/>
          </a:xfrm>
          <a:prstGeom prst="rect">
            <a:avLst/>
          </a:prstGeom>
        </p:spPr>
      </p:pic>
      <p:sp>
        <p:nvSpPr>
          <p:cNvPr id="8" name="ตัวแทนข้อความ 4"/>
          <p:cNvSpPr>
            <a:spLocks noGrp="1"/>
          </p:cNvSpPr>
          <p:nvPr>
            <p:ph type="body" sz="quarter" idx="14"/>
          </p:nvPr>
        </p:nvSpPr>
        <p:spPr>
          <a:xfrm>
            <a:off x="2502409" y="620688"/>
            <a:ext cx="3947160" cy="2960370"/>
          </a:xfrm>
        </p:spPr>
        <p:txBody>
          <a:bodyPr>
            <a:normAutofit fontScale="47500" lnSpcReduction="20000"/>
          </a:bodyPr>
          <a:lstStyle/>
          <a:p>
            <a:pPr algn="ctr"/>
            <a:r>
              <a:rPr lang="th-TH" sz="18500" b="1" dirty="0" smtClean="0">
                <a:solidFill>
                  <a:srgbClr val="FFFF0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ชนิดเห็ดผึ้ง</a:t>
            </a:r>
          </a:p>
          <a:p>
            <a:pPr algn="ctr"/>
            <a:r>
              <a:rPr lang="th-TH" sz="9600" b="1" dirty="0" smtClean="0">
                <a:solidFill>
                  <a:srgbClr val="FFFF00"/>
                </a:solidFill>
              </a:rPr>
              <a:t> </a:t>
            </a:r>
          </a:p>
          <a:p>
            <a:pPr algn="thaiDist"/>
            <a:endParaRPr lang="th-TH" sz="2600" b="1" dirty="0" smtClean="0">
              <a:solidFill>
                <a:srgbClr val="FFFF00"/>
              </a:solidFill>
            </a:endParaRPr>
          </a:p>
          <a:p>
            <a:pPr algn="thaiDist"/>
            <a:r>
              <a:rPr lang="th-TH" sz="2800" b="1" dirty="0" smtClean="0">
                <a:solidFill>
                  <a:srgbClr val="FFFF00"/>
                </a:solidFill>
              </a:rPr>
              <a:t> </a:t>
            </a:r>
            <a:endParaRPr lang="th-TH" sz="2800" dirty="0" smtClean="0">
              <a:solidFill>
                <a:srgbClr val="FFFF00"/>
              </a:solidFill>
            </a:endParaRPr>
          </a:p>
          <a:p>
            <a:pPr algn="thaiDist"/>
            <a:r>
              <a:rPr lang="en-US" sz="2400" dirty="0" smtClean="0">
                <a:solidFill>
                  <a:srgbClr val="FFFF00"/>
                </a:solidFill>
              </a:rPr>
              <a:t> </a:t>
            </a:r>
            <a:endParaRPr lang="en-US" sz="2800" dirty="0" smtClean="0">
              <a:solidFill>
                <a:srgbClr val="FFFF00"/>
              </a:solidFill>
            </a:endParaRPr>
          </a:p>
          <a:p>
            <a:pPr algn="thaiDist"/>
            <a:endParaRPr lang="th-TH" sz="3000" dirty="0">
              <a:solidFill>
                <a:srgbClr val="FFFF00"/>
              </a:solidFill>
            </a:endParaRPr>
          </a:p>
        </p:txBody>
      </p:sp>
      <p:sp>
        <p:nvSpPr>
          <p:cNvPr id="9" name="ตัวแทนข้อความ 4"/>
          <p:cNvSpPr txBox="1">
            <a:spLocks/>
          </p:cNvSpPr>
          <p:nvPr/>
        </p:nvSpPr>
        <p:spPr>
          <a:xfrm>
            <a:off x="1403648" y="3501008"/>
            <a:ext cx="6408712" cy="2448272"/>
          </a:xfrm>
          <a:prstGeom prst="rect">
            <a:avLst/>
          </a:prstGeom>
        </p:spPr>
        <p:txBody>
          <a:bodyPr vert="horz" rtlCol="0" anchor="b" anchorCtr="0">
            <a:normAutofit fontScale="25000" lnSpcReduction="20000"/>
          </a:bodyPr>
          <a:lstStyle>
            <a:lvl1pPr marL="0" marR="0" indent="0" algn="r" rtl="0" eaLnBrk="1" latinLnBrk="0" hangingPunct="1">
              <a:spcBef>
                <a:spcPct val="20000"/>
              </a:spcBef>
              <a:buFontTx/>
              <a:buNone/>
              <a:defRPr kumimoji="0" lang="th-TH" sz="2000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Font typeface="Arial"/>
              <a:buChar char="–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Font typeface="Arial"/>
              <a:buChar char="»"/>
              <a:defRPr kumimoji="0" lang="th-TH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Font typeface="Arial"/>
              <a:buChar char="•"/>
              <a:defRPr kumimoji="0" lang="th-TH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algn="ctr"/>
            <a:r>
              <a:rPr lang="th-TH" sz="18500" b="1" dirty="0" smtClean="0">
                <a:solidFill>
                  <a:srgbClr val="00B050"/>
                </a:solidFill>
              </a:rPr>
              <a:t> </a:t>
            </a:r>
          </a:p>
          <a:p>
            <a:pPr algn="ctr"/>
            <a:r>
              <a:rPr lang="th-TH" sz="18500" b="1" dirty="0" smtClean="0">
                <a:solidFill>
                  <a:srgbClr val="00B0F0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จะมีหลากหลายชนิดและเรียกชื่อตามกายภาพที่มองเห็น</a:t>
            </a:r>
          </a:p>
          <a:p>
            <a:pPr algn="thaiDist"/>
            <a:endParaRPr lang="th-TH" sz="2600" b="1" dirty="0" smtClean="0">
              <a:solidFill>
                <a:srgbClr val="FF0000"/>
              </a:solidFill>
            </a:endParaRPr>
          </a:p>
          <a:p>
            <a:pPr algn="thaiDist"/>
            <a:r>
              <a:rPr lang="th-TH" sz="2800" b="1" dirty="0" smtClean="0"/>
              <a:t> </a:t>
            </a:r>
            <a:endParaRPr lang="th-TH" sz="2800" dirty="0" smtClean="0"/>
          </a:p>
          <a:p>
            <a:pPr algn="thaiDist"/>
            <a:r>
              <a:rPr lang="th-TH" sz="2400" dirty="0" smtClean="0"/>
              <a:t> </a:t>
            </a:r>
            <a:endParaRPr lang="th-TH" sz="2800" dirty="0" smtClean="0"/>
          </a:p>
          <a:p>
            <a:pPr algn="thaiDist"/>
            <a:endParaRPr lang="th-TH" sz="3000" dirty="0"/>
          </a:p>
        </p:txBody>
      </p:sp>
    </p:spTree>
    <p:extLst>
      <p:ext uri="{BB962C8B-B14F-4D97-AF65-F5344CB8AC3E}">
        <p14:creationId xmlns:p14="http://schemas.microsoft.com/office/powerpoint/2010/main" val="3740182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1. </a:t>
            </a:r>
            <a:r>
              <a:rPr lang="th-TH" sz="3200" b="1" dirty="0" smtClean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</a:t>
            </a:r>
            <a: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ตับเต่า</a:t>
            </a:r>
            <a:br>
              <a:rPr lang="th-TH" sz="3200" b="1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ชื่อวิทยาศาสตร์ :    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Phaeogyroporus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</a:t>
            </a:r>
            <a:r>
              <a:rPr lang="en-US" sz="2400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portentosus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ชื่อท้องถิ่น :     เห็ดห้า(ภาคเหนือ) เห็ดผึ้งทาม(ภาคอีสาน)</a:t>
            </a:r>
            <a:b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th-TH" sz="2400" dirty="0"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1880210"/>
            <a:ext cx="3914832" cy="2202092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880210"/>
            <a:ext cx="3074242" cy="4098990"/>
          </a:xfrm>
          <a:prstGeom prst="rect">
            <a:avLst/>
          </a:prstGeom>
        </p:spPr>
      </p:pic>
      <p:sp>
        <p:nvSpPr>
          <p:cNvPr id="6" name="สี่เหลี่ยมผืนผ้า 5"/>
          <p:cNvSpPr/>
          <p:nvPr/>
        </p:nvSpPr>
        <p:spPr>
          <a:xfrm>
            <a:off x="905006" y="6093296"/>
            <a:ext cx="374441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thaiDist"/>
            <a:r>
              <a:rPr lang="th-TH" sz="2000" dirty="0" smtClean="0">
                <a:solidFill>
                  <a:srgbClr val="FF0000"/>
                </a:solidFill>
              </a:rPr>
              <a:t>ขอบคุณภาพจาก กลุ่มเพาะเลี้ยงเห็ดปลวก</a:t>
            </a:r>
            <a:endParaRPr lang="th-TH" sz="2000" dirty="0">
              <a:solidFill>
                <a:srgbClr val="FF0000"/>
              </a:solidFill>
            </a:endParaRPr>
          </a:p>
        </p:txBody>
      </p:sp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992" y="4328482"/>
            <a:ext cx="3914832" cy="2202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0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ผืนผ้า 4"/>
          <p:cNvSpPr/>
          <p:nvPr/>
        </p:nvSpPr>
        <p:spPr>
          <a:xfrm>
            <a:off x="899592" y="332658"/>
            <a:ext cx="74888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 smtClean="0"/>
              <a:t> </a:t>
            </a:r>
            <a:endParaRPr lang="th-TH" sz="2400" dirty="0"/>
          </a:p>
        </p:txBody>
      </p:sp>
      <p:pic>
        <p:nvPicPr>
          <p:cNvPr id="13" name="รูปภาพ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1772816"/>
            <a:ext cx="3240360" cy="2154496"/>
          </a:xfrm>
          <a:prstGeom prst="rect">
            <a:avLst/>
          </a:prstGeom>
        </p:spPr>
      </p:pic>
      <p:pic>
        <p:nvPicPr>
          <p:cNvPr id="15" name="รูปภาพ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7918" y="2662506"/>
            <a:ext cx="4223706" cy="2808314"/>
          </a:xfrm>
          <a:prstGeom prst="rect">
            <a:avLst/>
          </a:prstGeom>
        </p:spPr>
      </p:pic>
      <p:pic>
        <p:nvPicPr>
          <p:cNvPr id="7" name="รูปภาพ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940" y="4066662"/>
            <a:ext cx="3240360" cy="2154495"/>
          </a:xfrm>
          <a:prstGeom prst="rect">
            <a:avLst/>
          </a:prstGeom>
        </p:spPr>
      </p:pic>
      <p:sp>
        <p:nvSpPr>
          <p:cNvPr id="2" name="สี่เหลี่ยมผืนผ้า 1"/>
          <p:cNvSpPr/>
          <p:nvPr/>
        </p:nvSpPr>
        <p:spPr>
          <a:xfrm>
            <a:off x="1115613" y="404664"/>
            <a:ext cx="6840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เห็ดตับเต่า (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King </a:t>
            </a:r>
            <a:r>
              <a:rPr lang="en-US" dirty="0" err="1">
                <a:latin typeface="TH Sarabun New" panose="020B0500040200020003" pitchFamily="34" charset="-34"/>
                <a:cs typeface="TH Sarabun New" panose="020B0500040200020003" pitchFamily="34" charset="-34"/>
              </a:rPr>
              <a:t>bolete</a:t>
            </a:r>
            <a:r>
              <a:rPr lang="en-US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 mushroom</a:t>
            </a:r>
            <a:r>
              <a:rPr lang="en-US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) </a:t>
            </a:r>
            <a:r>
              <a:rPr lang="th-TH" sz="2400" dirty="0">
                <a:latin typeface="TH Sarabun New" panose="020B0500040200020003" pitchFamily="34" charset="-34"/>
                <a:cs typeface="TH Sarabun New" panose="020B0500040200020003" pitchFamily="34" charset="-34"/>
              </a:rPr>
              <a:t>จัดเป็นเห็ดขนาดใหญ่ที่พบได้ในทุกภาค และนิยมนำมารับประทาน เนื่องจาก ดอกเห็ดมีขนาดใหญ่ เนื้อเห็ดมีความนุ่ม และลื่น ใช้ทำอาหารได้ทั้งดอกเห็ดอ่อน และดอกเห็ดแก่ เพราะถึงแม้ดอกเห็ดจะแก่ แต่ยังให้เนื้อเห็ดที่นุ่มลื่นเหมือนดอกเห็ดอ่อน</a:t>
            </a:r>
          </a:p>
        </p:txBody>
      </p:sp>
      <p:sp>
        <p:nvSpPr>
          <p:cNvPr id="3" name="สี่เหลี่ยมผืนผ้า 2"/>
          <p:cNvSpPr/>
          <p:nvPr/>
        </p:nvSpPr>
        <p:spPr>
          <a:xfrm>
            <a:off x="971600" y="6231880"/>
            <a:ext cx="7205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th-TH" dirty="0" smtClean="0"/>
              <a:t>แหล่งข้อมูล </a:t>
            </a:r>
            <a:r>
              <a:rPr lang="en-US" dirty="0" smtClean="0"/>
              <a:t>: puechkaset.com/</a:t>
            </a:r>
            <a:r>
              <a:rPr lang="th-TH" dirty="0"/>
              <a:t>เห็ดตับเต่า/</a:t>
            </a:r>
          </a:p>
        </p:txBody>
      </p:sp>
    </p:spTree>
    <p:extLst>
      <p:ext uri="{BB962C8B-B14F-4D97-AF65-F5344CB8AC3E}">
        <p14:creationId xmlns:p14="http://schemas.microsoft.com/office/powerpoint/2010/main" val="2320627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อัลบั้มรูปแบบร่วมสมัย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50000"/>
                <a:satMod val="155000"/>
              </a:schemeClr>
            </a:gs>
            <a:gs pos="35000">
              <a:schemeClr val="phClr">
                <a:shade val="75000"/>
                <a:satMod val="155000"/>
              </a:schemeClr>
            </a:gs>
            <a:gs pos="100000">
              <a:schemeClr val="phClr">
                <a:tint val="80000"/>
                <a:satMod val="255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微軟正黑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Grek" typeface=""/>
        <a:font script="Cyrl"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8000"/>
                <a:satMod val="300000"/>
              </a:schemeClr>
            </a:gs>
            <a:gs pos="25000">
              <a:schemeClr val="phClr">
                <a:tint val="37000"/>
                <a:shade val="98000"/>
                <a:satMod val="300000"/>
              </a:schemeClr>
            </a:gs>
            <a:gs pos="100000">
              <a:schemeClr val="phClr">
                <a:tint val="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75000"/>
                <a:satMod val="160000"/>
              </a:schemeClr>
            </a:gs>
            <a:gs pos="62000">
              <a:schemeClr val="phClr">
                <a:satMod val="125000"/>
              </a:schemeClr>
            </a:gs>
            <a:gs pos="100000">
              <a:schemeClr val="phClr">
                <a:tint val="80000"/>
                <a:satMod val="140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4925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>
              <a:srgbClr val="000000">
                <a:alpha val="45882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6500000"/>
            </a:lightRig>
          </a:scene3d>
          <a:sp3d contourW="12700" prstMaterial="powder">
            <a:bevelT h="50800"/>
            <a:contourClr>
              <a:schemeClr val="phClr"/>
            </a:contourClr>
          </a:sp3d>
        </a:effectStyle>
        <a:effectStyle>
          <a:effectLst>
            <a:reflection blurRad="12700" stA="25000" endPos="28000" dist="38100" dir="5400000" sy="-100000"/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>
            <a:bevelT w="139700" h="381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75000"/>
                <a:satMod val="250000"/>
              </a:schemeClr>
            </a:gs>
            <a:gs pos="20000">
              <a:schemeClr val="phClr">
                <a:shade val="85000"/>
                <a:satMod val="17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0000"/>
                <a:satMod val="145000"/>
              </a:schemeClr>
            </a:gs>
            <a:gs pos="30000">
              <a:schemeClr val="phClr">
                <a:shade val="65000"/>
                <a:satMod val="155000"/>
              </a:schemeClr>
            </a:gs>
            <a:gs pos="100000">
              <a:schemeClr val="phClr">
                <a:tint val="60000"/>
                <a:satMod val="170000"/>
              </a:schemeClr>
            </a:gs>
          </a:gsLst>
          <a:lin ang="16200000" scaled="1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ContemporaryPhotoAlbum</Template>
  <TotalTime>0</TotalTime>
  <Words>1303</Words>
  <Application>Microsoft Office PowerPoint</Application>
  <PresentationFormat>นำเสนอทางหน้าจอ (4:3)</PresentationFormat>
  <Paragraphs>174</Paragraphs>
  <Slides>37</Slides>
  <Notes>32</Notes>
  <HiddenSlides>0</HiddenSlides>
  <MMClips>0</MMClips>
  <ScaleCrop>false</ScaleCrop>
  <HeadingPairs>
    <vt:vector size="6" baseType="variant">
      <vt:variant>
        <vt:lpstr>แบบอักษรที่ถูกใช้</vt:lpstr>
      </vt:variant>
      <vt:variant>
        <vt:i4>6</vt:i4>
      </vt:variant>
      <vt:variant>
        <vt:lpstr>ชุดรูปแบบ</vt:lpstr>
      </vt:variant>
      <vt:variant>
        <vt:i4>1</vt:i4>
      </vt:variant>
      <vt:variant>
        <vt:lpstr>ชื่อเรื่องภาพนิ่ง</vt:lpstr>
      </vt:variant>
      <vt:variant>
        <vt:i4>37</vt:i4>
      </vt:variant>
    </vt:vector>
  </HeadingPairs>
  <TitlesOfParts>
    <vt:vector size="44" baseType="lpstr">
      <vt:lpstr>Arial</vt:lpstr>
      <vt:lpstr>Angsana New</vt:lpstr>
      <vt:lpstr>Cordia New</vt:lpstr>
      <vt:lpstr>TH Sarabun New</vt:lpstr>
      <vt:lpstr>Calibri</vt:lpstr>
      <vt:lpstr>Dotum</vt:lpstr>
      <vt:lpstr>อัลบั้มรูปแบบร่วมสมัย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กัลยา กาญจนรุ่ง</dc:creator>
  <cp:lastModifiedBy/>
  <cp:revision>1</cp:revision>
  <dcterms:created xsi:type="dcterms:W3CDTF">2017-07-27T06:10:19Z</dcterms:created>
  <dcterms:modified xsi:type="dcterms:W3CDTF">2017-12-14T23:44:23Z</dcterms:modified>
  <dc:title>เห็ดผึ้ง</dc:title>
</cp:coreProperties>
</file>