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70" r:id="rId2"/>
    <p:sldId id="266" r:id="rId3"/>
    <p:sldId id="267" r:id="rId4"/>
    <p:sldId id="289" r:id="rId5"/>
    <p:sldId id="290" r:id="rId6"/>
    <p:sldId id="271" r:id="rId7"/>
    <p:sldId id="288" r:id="rId8"/>
    <p:sldId id="278" r:id="rId9"/>
    <p:sldId id="277" r:id="rId10"/>
    <p:sldId id="280" r:id="rId11"/>
    <p:sldId id="269" r:id="rId12"/>
    <p:sldId id="285" r:id="rId13"/>
    <p:sldId id="286" r:id="rId14"/>
    <p:sldId id="287" r:id="rId15"/>
    <p:sldId id="273" r:id="rId16"/>
    <p:sldId id="274" r:id="rId17"/>
    <p:sldId id="276" r:id="rId18"/>
  </p:sldIdLst>
  <p:sldSz cx="9144000" cy="6858000" type="screen4x3"/>
  <p:notesSz cx="6858000" cy="9144000"/>
  <p:embeddedFontLst>
    <p:embeddedFont>
      <p:font typeface="Angsana New" panose="02020603050405020304" pitchFamily="18" charset="-34"/>
      <p:regular r:id="rId21"/>
      <p:bold r:id="rId22"/>
      <p:italic r:id="rId23"/>
      <p:boldItalic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TH Sarabun New" panose="020B0500040200020003" pitchFamily="34" charset="-34"/>
      <p:regular r:id="rId29"/>
      <p:bold r:id="rId30"/>
      <p:italic r:id="rId31"/>
      <p:boldItalic r:id="rId32"/>
    </p:embeddedFont>
    <p:embeddedFont>
      <p:font typeface="Dotum" panose="020B0600000101010101" pitchFamily="34" charset="-127"/>
      <p:regular r:id="rId33"/>
    </p:embeddedFont>
    <p:embeddedFont>
      <p:font typeface="Cordia New" panose="020B0304020202020204" pitchFamily="34" charset="-34"/>
      <p:regular r:id="rId34"/>
      <p:bold r:id="rId35"/>
      <p:italic r:id="rId36"/>
      <p:boldItalic r:id="rId37"/>
    </p:embeddedFont>
  </p:embeddedFontLst>
  <p:defaultTextStyle>
    <a:lvl1pPr marL="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21" autoAdjust="0"/>
    <p:restoredTop sz="94660"/>
  </p:normalViewPr>
  <p:slideViewPr>
    <p:cSldViewPr>
      <p:cViewPr>
        <p:scale>
          <a:sx n="81" d="100"/>
          <a:sy n="81" d="100"/>
        </p:scale>
        <p:origin x="-1098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29" Type="http://schemas.openxmlformats.org/officeDocument/2006/relationships/font" Target="fonts/font9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6E7D018D-748F-47BF-843A-40349A141CAC}" type="datetimeFigureOut">
              <a:rPr lang="th-TH" smtClean="0"/>
              <a:pPr/>
              <a:t>14/12/60</a:t>
            </a:fld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04AC5213-BACC-41AB-9B61-B40CF6C5296E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1874147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23E9B8FB-2ABD-42C9-A6DA-A6789EAF441D}" type="datetimeFigureOut">
              <a:pPr/>
              <a:t>14/12/60</a:t>
            </a:fld>
            <a:endParaRPr lang="th-TH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th-TH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th-TH"/>
              <a:t>คลิกเพื่อแก้ไขลักษณะข้อความต้นแบบ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BE2A7042-DEED-4AA1-9E89-4A16B2572577}" type="slidenum"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76079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A7042-DEED-4AA1-9E89-4A16B2572577}" type="slidenum">
              <a:rPr lang="th-TH" smtClean="0"/>
              <a:pPr/>
              <a:t>2</a:t>
            </a:fld>
            <a:endParaRPr lang="th-TH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11</a:t>
            </a:fld>
            <a:endParaRPr lang="th-TH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12</a:t>
            </a:fld>
            <a:endParaRPr lang="th-TH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13</a:t>
            </a:fld>
            <a:endParaRPr lang="th-TH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14</a:t>
            </a:fld>
            <a:endParaRPr lang="th-TH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3</a:t>
            </a:fld>
            <a:endParaRPr lang="th-TH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4</a:t>
            </a:fld>
            <a:endParaRPr lang="th-TH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5</a:t>
            </a:fld>
            <a:endParaRPr lang="th-TH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6</a:t>
            </a:fld>
            <a:endParaRPr lang="th-TH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7</a:t>
            </a:fld>
            <a:endParaRPr lang="th-TH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8</a:t>
            </a:fld>
            <a:endParaRPr lang="th-TH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9</a:t>
            </a:fld>
            <a:endParaRPr lang="th-TH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10</a:t>
            </a:fld>
            <a:endParaRPr lang="th-TH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ปก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7162800" y="137160"/>
            <a:ext cx="228600" cy="525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th-TH"/>
          </a:p>
        </p:txBody>
      </p:sp>
      <p:sp>
        <p:nvSpPr>
          <p:cNvPr id="15" name="Rectangle 14"/>
          <p:cNvSpPr/>
          <p:nvPr userDrawn="1"/>
        </p:nvSpPr>
        <p:spPr>
          <a:xfrm>
            <a:off x="7467600" y="133350"/>
            <a:ext cx="1447800" cy="5257800"/>
          </a:xfrm>
          <a:prstGeom prst="rect">
            <a:avLst/>
          </a:prstGeom>
          <a:solidFill>
            <a:schemeClr val="accent3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5467350"/>
            <a:ext cx="8672946" cy="1238250"/>
          </a:xfrm>
          <a:solidFill>
            <a:schemeClr val="accent1"/>
          </a:solidFill>
        </p:spPr>
        <p:txBody>
          <a:bodyPr vert="horz" anchor="ctr">
            <a:noAutofit/>
          </a:bodyPr>
          <a:lstStyle>
            <a:lvl1pPr marL="0" indent="0" algn="l" eaLnBrk="1" latinLnBrk="0" hangingPunct="1">
              <a:buFontTx/>
              <a:buNone/>
              <a:defRPr kumimoji="0" lang="th-TH" sz="4800" baseline="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คลิกเพื่อเพิ่มชื่ออัลบั้มรูป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228600" y="152400"/>
            <a:ext cx="6858000" cy="5239512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13" name="Rectangle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4" name="Rectangle 13"/>
          <p:cNvSpPr>
            <a:spLocks noGrp="1"/>
          </p:cNvSpPr>
          <p:nvPr>
            <p:ph type="ftr" sz="quarter" idx="14"/>
          </p:nvPr>
        </p:nvSpPr>
        <p:spPr>
          <a:xfrm rot="16200000">
            <a:off x="7296150" y="3698878"/>
            <a:ext cx="2933700" cy="365125"/>
          </a:xfrm>
        </p:spPr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18" name="Rectangle 17"/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5372100" y="2247900"/>
            <a:ext cx="5181600" cy="990600"/>
          </a:xfrm>
        </p:spPr>
        <p:txBody>
          <a:bodyPr/>
          <a:lstStyle>
            <a:lvl1pPr marL="0" indent="0" algn="r" eaLnBrk="1" latinLnBrk="0" hangingPunct="1">
              <a:buNone/>
              <a:defRPr kumimoji="0" lang="th-TH" sz="2000">
                <a:solidFill>
                  <a:srgbClr val="FFFFFF"/>
                </a:solidFill>
              </a:defRPr>
            </a:lvl1pPr>
          </a:lstStyle>
          <a:p>
            <a:pPr lvl="0"/>
            <a:r>
              <a:rPr kumimoji="0" lang="th-TH"/>
              <a:t>คลิกเพื่อเพิ่มวันที่หรือรายละเอียด</a:t>
            </a:r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 noChangeAspect="1"/>
          </p:cNvSpPr>
          <p:nvPr>
            <p:ph type="pic" sz="quarter" idx="11"/>
          </p:nvPr>
        </p:nvSpPr>
        <p:spPr>
          <a:xfrm>
            <a:off x="43434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2286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228600"/>
            <a:ext cx="3947160" cy="296037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3 ภาพขึ้นไ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648200" y="3124962"/>
            <a:ext cx="3697224" cy="2772918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Picture Placeholder 24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228600"/>
            <a:ext cx="4251960" cy="566928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228600"/>
            <a:ext cx="3672840" cy="275463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4"/>
          </p:nvPr>
        </p:nvSpPr>
        <p:spPr>
          <a:xfrm>
            <a:off x="18669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6"/>
          </p:nvPr>
        </p:nvSpPr>
        <p:spPr>
          <a:xfrm>
            <a:off x="1866900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25"/>
          </p:nvPr>
        </p:nvSpPr>
        <p:spPr>
          <a:xfrm>
            <a:off x="43053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27"/>
          </p:nvPr>
        </p:nvSpPr>
        <p:spPr>
          <a:xfrm>
            <a:off x="4306086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228600"/>
            <a:ext cx="1676400" cy="27432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9" hasCustomPrompt="1"/>
          </p:nvPr>
        </p:nvSpPr>
        <p:spPr>
          <a:xfrm>
            <a:off x="6629400" y="228600"/>
            <a:ext cx="16764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8" hasCustomPrompt="1"/>
          </p:nvPr>
        </p:nvSpPr>
        <p:spPr>
          <a:xfrm>
            <a:off x="152400" y="4724400"/>
            <a:ext cx="1676400" cy="190500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0" hasCustomPrompt="1"/>
          </p:nvPr>
        </p:nvSpPr>
        <p:spPr>
          <a:xfrm>
            <a:off x="6629400" y="4724400"/>
            <a:ext cx="1676400" cy="1905000"/>
          </a:xfrm>
        </p:spPr>
        <p:txBody>
          <a:bodyPr anchor="b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4"/>
          </p:nvPr>
        </p:nvSpPr>
        <p:spPr>
          <a:xfrm>
            <a:off x="533400" y="685800"/>
            <a:ext cx="3653297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334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267200" y="6858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8"/>
          </p:nvPr>
        </p:nvSpPr>
        <p:spPr>
          <a:xfrm>
            <a:off x="5334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42672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334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2672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2672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ขนาดใหญ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 noChangeAspect="1"/>
          </p:cNvSpPr>
          <p:nvPr>
            <p:ph type="pic" sz="quarter" idx="14"/>
          </p:nvPr>
        </p:nvSpPr>
        <p:spPr>
          <a:xfrm>
            <a:off x="2286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8" name="Picture Placeholder 27"/>
          <p:cNvSpPr>
            <a:spLocks noGrp="1" noChangeAspect="1"/>
          </p:cNvSpPr>
          <p:nvPr>
            <p:ph type="pic" sz="quarter" idx="31"/>
          </p:nvPr>
        </p:nvSpPr>
        <p:spPr>
          <a:xfrm>
            <a:off x="43434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30"/>
          </p:nvPr>
        </p:nvSpPr>
        <p:spPr>
          <a:xfrm>
            <a:off x="22860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32"/>
          </p:nvPr>
        </p:nvSpPr>
        <p:spPr>
          <a:xfrm>
            <a:off x="64008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9" hasCustomPrompt="1"/>
          </p:nvPr>
        </p:nvSpPr>
        <p:spPr>
          <a:xfrm>
            <a:off x="228600" y="3352800"/>
            <a:ext cx="8153400" cy="3048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ภาพขึ้นไป คือ ภาพแนวตั้ง 1 ภาพพร้อมภาพแนวนอน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43292" y="257665"/>
            <a:ext cx="4764388" cy="63525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8"/>
          </p:nvPr>
        </p:nvSpPr>
        <p:spPr>
          <a:xfrm>
            <a:off x="5446340" y="257665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2"/>
          </p:nvPr>
        </p:nvSpPr>
        <p:spPr>
          <a:xfrm>
            <a:off x="5446340" y="2432657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23"/>
          </p:nvPr>
        </p:nvSpPr>
        <p:spPr>
          <a:xfrm>
            <a:off x="5446340" y="4607649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Rectangle 5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3 ภาพพร้อมภาพแนวตั้ง 2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228600" y="34290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2438400" y="228600"/>
            <a:ext cx="5562600" cy="4171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27"/>
          </p:nvPr>
        </p:nvSpPr>
        <p:spPr>
          <a:xfrm>
            <a:off x="52578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28"/>
          </p:nvPr>
        </p:nvSpPr>
        <p:spPr>
          <a:xfrm>
            <a:off x="24384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2 ภาพพร้อมภาพแนวตั้ง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29"/>
          </p:nvPr>
        </p:nvSpPr>
        <p:spPr>
          <a:xfrm>
            <a:off x="228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30"/>
          </p:nvPr>
        </p:nvSpPr>
        <p:spPr>
          <a:xfrm>
            <a:off x="4419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7"/>
          </p:nvPr>
        </p:nvSpPr>
        <p:spPr>
          <a:xfrm>
            <a:off x="30099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28"/>
          </p:nvPr>
        </p:nvSpPr>
        <p:spPr>
          <a:xfrm>
            <a:off x="57912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2133600" y="762000"/>
            <a:ext cx="4873334" cy="48768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2133600" y="5715000"/>
            <a:ext cx="4876800" cy="8382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95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th-TH" sz="24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 noChangeAspect="1"/>
          </p:cNvSpPr>
          <p:nvPr>
            <p:ph type="pic" sz="quarter" idx="14"/>
          </p:nvPr>
        </p:nvSpPr>
        <p:spPr>
          <a:xfrm>
            <a:off x="114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 noChangeAspect="1"/>
          </p:cNvSpPr>
          <p:nvPr>
            <p:ph type="pic" sz="quarter" idx="10"/>
          </p:nvPr>
        </p:nvSpPr>
        <p:spPr>
          <a:xfrm>
            <a:off x="533400" y="218390"/>
            <a:ext cx="7467600" cy="56007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533400" y="5943600"/>
            <a:ext cx="7467600" cy="7620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2400" i="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 Panorama 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30"/>
          </p:nvPr>
        </p:nvSpPr>
        <p:spPr>
          <a:xfrm>
            <a:off x="228600" y="1524000"/>
            <a:ext cx="8229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28600" y="4343400"/>
            <a:ext cx="8229600" cy="1676400"/>
          </a:xfrm>
        </p:spPr>
        <p:txBody>
          <a:bodyPr tIns="91440" rIns="9144" bIns="91440" anchor="t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3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th-TH" smtClean="0"/>
              <a:t>คลิกเพื่อแก้ไขลักษณะชื่อเรื่องต้นแบบ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14/12/60</a:t>
            </a:fld>
            <a:endParaRPr kumimoji="0"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14/12/60</a:t>
            </a:fld>
            <a:endParaRPr kumimoji="0"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0"/>
          </p:nvPr>
        </p:nvSpPr>
        <p:spPr>
          <a:xfrm>
            <a:off x="304800" y="228600"/>
            <a:ext cx="4754880" cy="63246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1" hasCustomPrompt="1"/>
          </p:nvPr>
        </p:nvSpPr>
        <p:spPr>
          <a:xfrm>
            <a:off x="5105400" y="228600"/>
            <a:ext cx="3200400" cy="3810000"/>
          </a:xfrm>
        </p:spPr>
        <p:txBody>
          <a:bodyPr tIns="91440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แบบเต็มหน้าจ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</p:spPr>
        <p:txBody>
          <a:bodyPr anchor="t"/>
          <a:lstStyle>
            <a:extLst/>
          </a:lstStyle>
          <a:p>
            <a:pPr marL="0" marR="0" indent="0" algn="ctr">
              <a:buFontTx/>
              <a:buNone/>
            </a:pPr>
            <a:r>
              <a:rPr kumimoji="0" lang="th-TH" i="0"/>
              <a:t>คลิกไอคอนเพื่อเพิ่มรูปภาพแบบเต็มหน้า</a:t>
            </a:r>
            <a:endParaRPr kumimoji="0" lang="th-TH" i="0" baseline="0"/>
          </a:p>
        </p:txBody>
      </p:sp>
      <p:sp>
        <p:nvSpPr>
          <p:cNvPr id="6" name="Rectangl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ส่วน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3" name="Rectangle 22"/>
          <p:cNvSpPr/>
          <p:nvPr userDrawn="1"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4" name="Rectangle 23"/>
          <p:cNvSpPr/>
          <p:nvPr userDrawn="1"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435429" y="2146300"/>
            <a:ext cx="2362200" cy="21971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Rectangle 16"/>
          <p:cNvSpPr/>
          <p:nvPr/>
        </p:nvSpPr>
        <p:spPr>
          <a:xfrm rot="10800000" flipV="1">
            <a:off x="435429" y="6172200"/>
            <a:ext cx="7086600" cy="6858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2" name="Rectangle 21"/>
          <p:cNvSpPr/>
          <p:nvPr userDrawn="1"/>
        </p:nvSpPr>
        <p:spPr>
          <a:xfrm>
            <a:off x="435429" y="0"/>
            <a:ext cx="7086600" cy="19812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35429" y="5791200"/>
            <a:ext cx="7086600" cy="381000"/>
          </a:xfrm>
          <a:solidFill>
            <a:schemeClr val="accent3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1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คลิกเพื่อเพิ่มชื่อเรื่องรอง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435429" y="4495800"/>
            <a:ext cx="7086600" cy="1295400"/>
          </a:xfrm>
          <a:solidFill>
            <a:schemeClr val="accent6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3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คลิกเพื่อเพิ่มชื่อส่วน</a:t>
            </a:r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8"/>
          </p:nvPr>
        </p:nvSpPr>
        <p:spPr>
          <a:xfrm>
            <a:off x="29500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9"/>
          </p:nvPr>
        </p:nvSpPr>
        <p:spPr>
          <a:xfrm>
            <a:off x="53122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Rectangle 17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20" name="Rectangle 1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21" name="Rectangle 20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/>
          <p:cNvSpPr>
            <a:spLocks noGrp="1" noChangeAspect="1"/>
          </p:cNvSpPr>
          <p:nvPr>
            <p:ph type="pic" sz="quarter" idx="10"/>
          </p:nvPr>
        </p:nvSpPr>
        <p:spPr>
          <a:xfrm>
            <a:off x="4341047" y="533400"/>
            <a:ext cx="3431353" cy="4575141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 noChangeAspect="1"/>
          </p:cNvSpPr>
          <p:nvPr>
            <p:ph type="pic" sz="quarter" idx="11"/>
          </p:nvPr>
        </p:nvSpPr>
        <p:spPr>
          <a:xfrm>
            <a:off x="685800" y="533400"/>
            <a:ext cx="3429000" cy="45720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858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3434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 noChangeAspect="1"/>
          </p:cNvSpPr>
          <p:nvPr>
            <p:ph type="pic" sz="quarter" idx="14"/>
          </p:nvPr>
        </p:nvSpPr>
        <p:spPr>
          <a:xfrm>
            <a:off x="152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7" hasCustomPrompt="1"/>
          </p:nvPr>
        </p:nvSpPr>
        <p:spPr>
          <a:xfrm>
            <a:off x="4343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 noChangeAspect="1"/>
          </p:cNvSpPr>
          <p:nvPr>
            <p:ph type="pic" sz="quarter" idx="11"/>
          </p:nvPr>
        </p:nvSpPr>
        <p:spPr>
          <a:xfrm>
            <a:off x="4724401" y="225552"/>
            <a:ext cx="3694176" cy="2770632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 noChangeAspect="1"/>
          </p:cNvSpPr>
          <p:nvPr>
            <p:ph type="pic" sz="quarter" idx="12"/>
          </p:nvPr>
        </p:nvSpPr>
        <p:spPr>
          <a:xfrm>
            <a:off x="152400" y="222504"/>
            <a:ext cx="4368557" cy="5824743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724400" y="3124200"/>
            <a:ext cx="3694177" cy="2983987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9" name="Picture Placeholder 28"/>
          <p:cNvSpPr>
            <a:spLocks noGrp="1" noChangeAspect="1"/>
          </p:cNvSpPr>
          <p:nvPr>
            <p:ph type="pic" sz="quarter" idx="11"/>
          </p:nvPr>
        </p:nvSpPr>
        <p:spPr>
          <a:xfrm>
            <a:off x="30480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2"/>
          </p:nvPr>
        </p:nvSpPr>
        <p:spPr>
          <a:xfrm>
            <a:off x="58674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58674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889273" y="0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8" name="Rectangle 7"/>
          <p:cNvSpPr/>
          <p:nvPr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48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extLst/>
          </a:lstStyle>
          <a:p>
            <a:pPr eaLnBrk="1" latinLnBrk="0" hangingPunct="1"/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7848600" cy="4525963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696200" y="1012825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162800" y="3832226"/>
            <a:ext cx="32004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l"/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5400000">
            <a:off x="8278813" y="5962650"/>
            <a:ext cx="968375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lang="th-TH" sz="4400" kern="1200">
          <a:solidFill>
            <a:schemeClr val="tx2"/>
          </a:solidFill>
          <a:latin typeface="+mj-lt"/>
          <a:ea typeface="+mj-ea"/>
          <a:cs typeface="+mj-cs"/>
        </a:defRPr>
      </a:lvl1pPr>
      <a:extLst/>
    </p:titleStyle>
    <p:bodyStyle>
      <a:lvl1pPr marL="342900" indent="-342900" algn="l" rtl="0" eaLnBrk="1" latinLnBrk="0" hangingPunct="1">
        <a:spcBef>
          <a:spcPct val="20000"/>
        </a:spcBef>
        <a:buFont typeface="Arial"/>
        <a:buChar char="•"/>
        <a:defRPr kumimoji="0" lang="th-TH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Font typeface="Arial"/>
        <a:buChar char="–"/>
        <a:defRPr kumimoji="0" lang="th-TH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Font typeface="Arial"/>
        <a:buChar char="•"/>
        <a:defRPr kumimoji="0" lang="th-TH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Font typeface="Arial"/>
        <a:buChar char="–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Font typeface="Arial"/>
        <a:buChar char="»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indi.dtam.moph.go.th/index.php?option=com_content&amp;view=article&amp;id=36:2013-04-04-03-28-15&amp;catid=20:2013-04-04-03-07-31&amp;Itemid=139" TargetMode="Externa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5" Type="http://schemas.openxmlformats.org/officeDocument/2006/relationships/hyperlink" Target="http://indi.dtam.moph.go.th/index.php?option=com_content&amp;view=article&amp;id=36:2013-04-04-03-28-15&amp;catid=20:2013-04-04-03-07-31&amp;Itemid=139" TargetMode="Externa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5" Type="http://schemas.openxmlformats.org/officeDocument/2006/relationships/hyperlink" Target="http://indi.dtam.moph.go.th/index.php?option=com_content&amp;view=article&amp;id=36:2013-04-04-03-28-15&amp;catid=20:2013-04-04-03-07-31&amp;Itemid=139" TargetMode="Externa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.jp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.jpeg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4.jp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5722" y="693974"/>
            <a:ext cx="8234985" cy="5472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87623" y="597432"/>
            <a:ext cx="66247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มาทำความรู้จักกับ</a:t>
            </a:r>
          </a:p>
          <a:p>
            <a:pPr algn="ct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sz="9600" dirty="0" smtClean="0">
              <a:solidFill>
                <a:srgbClr val="FFFF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ct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1187623" y="1635188"/>
            <a:ext cx="691276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6600" dirty="0" smtClean="0">
                <a:solidFill>
                  <a:srgbClr val="FFFF00"/>
                </a:solidFill>
                <a:latin typeface="TH Sarabun New" panose="020B0500040200020003" pitchFamily="34" charset="-34"/>
                <a:ea typeface="Dotum" pitchFamily="34" charset="-127"/>
                <a:cs typeface="TH Sarabun New" panose="020B0500040200020003" pitchFamily="34" charset="-34"/>
              </a:rPr>
              <a:t>เห็ดเนื้อย่าง</a:t>
            </a:r>
          </a:p>
          <a:p>
            <a:pPr algn="ctr"/>
            <a:r>
              <a:rPr lang="th-TH" sz="6600" dirty="0" smtClean="0">
                <a:solidFill>
                  <a:srgbClr val="FFFF00"/>
                </a:solidFill>
                <a:latin typeface="TH Sarabun New" panose="020B0500040200020003" pitchFamily="34" charset="-34"/>
                <a:ea typeface="Dotum" pitchFamily="34" charset="-127"/>
                <a:cs typeface="TH Sarabun New" panose="020B0500040200020003" pitchFamily="34" charset="-34"/>
              </a:rPr>
              <a:t>หรือ</a:t>
            </a:r>
          </a:p>
          <a:p>
            <a:pPr algn="ctr"/>
            <a:r>
              <a:rPr lang="th-TH" sz="6600" dirty="0" smtClean="0">
                <a:solidFill>
                  <a:srgbClr val="FFFF00"/>
                </a:solidFill>
                <a:latin typeface="TH Sarabun New" panose="020B0500040200020003" pitchFamily="34" charset="-34"/>
                <a:ea typeface="Dotum" pitchFamily="34" charset="-127"/>
                <a:cs typeface="TH Sarabun New" panose="020B0500040200020003" pitchFamily="34" charset="-34"/>
              </a:rPr>
              <a:t>เห็ดซิ่น</a:t>
            </a:r>
            <a:endParaRPr lang="th-TH" sz="6600" dirty="0">
              <a:solidFill>
                <a:srgbClr val="FFFF00"/>
              </a:solidFill>
              <a:latin typeface="TH Sarabun New" panose="020B0500040200020003" pitchFamily="34" charset="-34"/>
              <a:ea typeface="Dotum" pitchFamily="34" charset="-127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01910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557658"/>
            <a:ext cx="4244041" cy="28218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3501008"/>
            <a:ext cx="4536504" cy="301629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13" name="สี่เหลี่ยมผืนผ้า 12"/>
          <p:cNvSpPr/>
          <p:nvPr/>
        </p:nvSpPr>
        <p:spPr>
          <a:xfrm>
            <a:off x="421788" y="4869160"/>
            <a:ext cx="3142100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th-TH" sz="2800" dirty="0" smtClean="0">
                <a:solidFill>
                  <a:srgbClr val="FF0000"/>
                </a:solidFill>
              </a:rPr>
              <a:t> </a:t>
            </a:r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เมื่อแก่มี</a:t>
            </a:r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เนื้อแข็งและเหนียว</a:t>
            </a:r>
            <a:endParaRPr lang="th-TH" sz="2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5436096" y="836712"/>
            <a:ext cx="301793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6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เมื่อแก่</a:t>
            </a:r>
            <a:r>
              <a:rPr lang="th-TH" sz="36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เต็มที่จะ</a:t>
            </a:r>
            <a:r>
              <a:rPr lang="th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เป็นสีดำ ผิวขรุขระเป็นร่องตามแนวรัศมี </a:t>
            </a:r>
          </a:p>
        </p:txBody>
      </p:sp>
    </p:spTree>
    <p:extLst>
      <p:ext uri="{BB962C8B-B14F-4D97-AF65-F5344CB8AC3E}">
        <p14:creationId xmlns:p14="http://schemas.microsoft.com/office/powerpoint/2010/main" val="2307163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041" y="261374"/>
            <a:ext cx="4441281" cy="295160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501733"/>
            <a:ext cx="4391396" cy="291844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3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43" y="2492896"/>
            <a:ext cx="2674539" cy="4024385"/>
          </a:xfrm>
        </p:spPr>
      </p:pic>
      <p:sp>
        <p:nvSpPr>
          <p:cNvPr id="5" name="สี่เหลี่ยมผืนผ้า 4"/>
          <p:cNvSpPr/>
          <p:nvPr/>
        </p:nvSpPr>
        <p:spPr>
          <a:xfrm>
            <a:off x="621940" y="404664"/>
            <a:ext cx="315797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u="sng" dirty="0" smtClean="0"/>
              <a:t>แหล่งที่พบ</a:t>
            </a:r>
            <a:r>
              <a:rPr lang="th-TH" sz="2800" dirty="0" smtClean="0"/>
              <a:t>  เกิดได้บนตอไม้ที่ตายขาเห็ดจะสั้น  หากเกิดบนดินจะมีขายาว เห็ดเนื้อย่าง หรือเห็ดซิ่น ก็คือ </a:t>
            </a:r>
            <a:r>
              <a:rPr lang="th-TH" sz="2800" dirty="0" err="1" smtClean="0"/>
              <a:t>หลินจือสาย</a:t>
            </a:r>
            <a:r>
              <a:rPr lang="th-TH" sz="2800" dirty="0" smtClean="0"/>
              <a:t>พันธุ์หนึ่ง</a:t>
            </a:r>
            <a:endParaRPr lang="th-TH" sz="2800" dirty="0"/>
          </a:p>
        </p:txBody>
      </p:sp>
    </p:spTree>
    <p:extLst>
      <p:ext uri="{BB962C8B-B14F-4D97-AF65-F5344CB8AC3E}">
        <p14:creationId xmlns:p14="http://schemas.microsoft.com/office/powerpoint/2010/main" val="2511529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836712"/>
            <a:ext cx="3684375" cy="554389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3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916832"/>
            <a:ext cx="2948490" cy="4436599"/>
          </a:xfrm>
        </p:spPr>
      </p:pic>
      <p:sp>
        <p:nvSpPr>
          <p:cNvPr id="5" name="สี่เหลี่ยมผืนผ้า 4"/>
          <p:cNvSpPr/>
          <p:nvPr/>
        </p:nvSpPr>
        <p:spPr>
          <a:xfrm>
            <a:off x="899592" y="764704"/>
            <a:ext cx="31683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b="1" u="sng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แหล่งที่พบ</a:t>
            </a:r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พบได้ในป่าเต็งรังและป่าดิบแล้ง</a:t>
            </a:r>
          </a:p>
        </p:txBody>
      </p:sp>
    </p:spTree>
    <p:extLst>
      <p:ext uri="{BB962C8B-B14F-4D97-AF65-F5344CB8AC3E}">
        <p14:creationId xmlns:p14="http://schemas.microsoft.com/office/powerpoint/2010/main" val="3387944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548680"/>
            <a:ext cx="5760640" cy="382842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8" name="สี่เหลี่ยมผืนผ้า 7"/>
          <p:cNvSpPr/>
          <p:nvPr/>
        </p:nvSpPr>
        <p:spPr>
          <a:xfrm>
            <a:off x="952319" y="4509120"/>
            <a:ext cx="741682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b="1" u="sng" dirty="0" smtClean="0"/>
              <a:t>รับประทาน</a:t>
            </a:r>
            <a:r>
              <a:rPr lang="th-TH" sz="2800" b="1" u="sng" dirty="0"/>
              <a:t>ได้</a:t>
            </a:r>
            <a:r>
              <a:rPr lang="th-TH" sz="2800" b="1" dirty="0"/>
              <a:t>  </a:t>
            </a:r>
            <a:r>
              <a:rPr lang="th-TH" sz="2800" b="1" dirty="0" smtClean="0"/>
              <a:t>   </a:t>
            </a:r>
            <a:r>
              <a:rPr lang="th-TH" sz="2800" dirty="0" smtClean="0"/>
              <a:t>ทางภาคอีสาน</a:t>
            </a:r>
            <a:r>
              <a:rPr lang="th-TH" sz="2800" dirty="0"/>
              <a:t>ใช้บริโภคแทนเนื้อสัตว์ เช่น ทำลาบ </a:t>
            </a:r>
            <a:endParaRPr lang="th-TH" sz="2800" dirty="0" smtClean="0"/>
          </a:p>
          <a:p>
            <a:pPr algn="thaiDist"/>
            <a:r>
              <a:rPr lang="th-TH" sz="2800" dirty="0" smtClean="0"/>
              <a:t>เวลาย่างไฟอ่อนๆจะมีกลิ่นหอมคล้ายเนื้อ ซึ่ง </a:t>
            </a:r>
            <a:r>
              <a:rPr lang="th-TH" sz="2800" b="1" dirty="0" smtClean="0"/>
              <a:t>คนอีสานเรียกเนื้อ </a:t>
            </a:r>
            <a:r>
              <a:rPr lang="th-TH" sz="2800" dirty="0" smtClean="0"/>
              <a:t>ว่า </a:t>
            </a:r>
            <a:r>
              <a:rPr lang="th-TH" sz="2800" b="1" dirty="0" smtClean="0"/>
              <a:t>ซิ่น</a:t>
            </a:r>
          </a:p>
          <a:p>
            <a:pPr algn="thaiDist"/>
            <a:r>
              <a:rPr lang="th-TH" sz="2800" b="1" dirty="0" smtClean="0"/>
              <a:t>ต้องใช้ดอกอ่อนซึ่งจะมีสีขาว หากใช้ดอกแก่จะเหนียวกินยาก</a:t>
            </a: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1007813" y="5905903"/>
            <a:ext cx="52196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800" b="1" dirty="0"/>
              <a:t>ตำรับยาพื้นบ้าน   ใช้กระตุ้นการหมุนเวียนเลือด</a:t>
            </a:r>
          </a:p>
        </p:txBody>
      </p:sp>
    </p:spTree>
    <p:extLst>
      <p:ext uri="{BB962C8B-B14F-4D97-AF65-F5344CB8AC3E}">
        <p14:creationId xmlns:p14="http://schemas.microsoft.com/office/powerpoint/2010/main" val="790393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076375"/>
            <a:ext cx="2520280" cy="16749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8" name="สี่เหลี่ยมผืนผ้า 7"/>
          <p:cNvSpPr/>
          <p:nvPr/>
        </p:nvSpPr>
        <p:spPr>
          <a:xfrm>
            <a:off x="755576" y="3212976"/>
            <a:ext cx="770485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400" dirty="0" smtClean="0"/>
              <a:t> </a:t>
            </a:r>
            <a:r>
              <a:rPr lang="th-TH" sz="2400" u="sng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สรรพคุณ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ลด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น้ำตาลในเลือด ฟื้นฟูผู้ป่วยมะเร็งและต้านมะเร็งทุก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ชนิด</a:t>
            </a:r>
          </a:p>
          <a:p>
            <a:pPr algn="thaiDist"/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ส่วนประกอบ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1. เห็ดซิ่น เห็ด</a:t>
            </a:r>
            <a:r>
              <a:rPr lang="th-TH" sz="24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เห็ดขาม เห็ดเนื้อย่าง อย่างละ 3 - 4 ดอก</a:t>
            </a:r>
          </a:p>
          <a:p>
            <a:pPr algn="thaiDist"/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2. น้ำ 1 ลิตร</a:t>
            </a:r>
          </a:p>
          <a:p>
            <a:pPr algn="thaiDist"/>
            <a:r>
              <a:rPr lang="th-TH" sz="2400" u="sng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วิธีทำ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นำมา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ต้มในน้ำ 3 ส่วน เคี่ยวให้เหลือ 1 ส่วน</a:t>
            </a:r>
          </a:p>
          <a:p>
            <a:pPr algn="thaiDist"/>
            <a:r>
              <a:rPr lang="th-TH" sz="2400" u="sng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วิธีรับประทาน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รับประทาน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ครั้งละ 1-2 ช้อนชา ก่อนอาหาร วันละ 3 เวลา เช้า-กลางวัน-เย็น</a:t>
            </a:r>
          </a:p>
          <a:p>
            <a:pPr algn="thaiDist"/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รับประทานจนอาการดี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ขึ้น</a:t>
            </a:r>
          </a:p>
          <a:p>
            <a:pPr algn="thaiDist"/>
            <a:endParaRPr lang="th-TH" sz="24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sz="2000" u="sng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กองการแพทย์</a:t>
            </a:r>
            <a:r>
              <a:rPr lang="th-TH" sz="2000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พิ้น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บ้านไทย</a:t>
            </a:r>
            <a:endParaRPr lang="en-US" sz="20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sz="16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http</a:t>
            </a:r>
            <a:r>
              <a:rPr lang="en-US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://indi.dtam.moph.go.th/index.php?option=com_content&amp;view=article&amp;id=36%3A2013-04-04-03-28-15&amp;catid=20&amp;Itemid=139</a:t>
            </a:r>
            <a:endParaRPr lang="th-TH" sz="16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4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529" y="1061447"/>
            <a:ext cx="2448949" cy="162753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5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483" y="1061447"/>
            <a:ext cx="2448949" cy="162753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755576" y="332656"/>
            <a:ext cx="75504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3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การใช้ประโยชน์ทางยาตามภูมิปัญญาหมอพื้นบ้าน</a:t>
            </a:r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1331640" y="2751311"/>
            <a:ext cx="1571050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เห็ดเนื้อย่าง</a:t>
            </a:r>
            <a:endParaRPr lang="th-TH" sz="24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0" name="สี่เหลี่ยมผืนผ้า 9"/>
          <p:cNvSpPr/>
          <p:nvPr/>
        </p:nvSpPr>
        <p:spPr>
          <a:xfrm>
            <a:off x="3822479" y="2720784"/>
            <a:ext cx="1571050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2400" b="1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</a:t>
            </a:r>
            <a:endParaRPr lang="th-TH" sz="24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6300192" y="2720785"/>
            <a:ext cx="1571050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เห็ดขาม</a:t>
            </a:r>
            <a:endParaRPr lang="th-TH" sz="24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99506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แทนข้อความ 4"/>
          <p:cNvSpPr>
            <a:spLocks noGrp="1"/>
          </p:cNvSpPr>
          <p:nvPr>
            <p:ph type="body" sz="quarter" idx="14"/>
          </p:nvPr>
        </p:nvSpPr>
        <p:spPr>
          <a:xfrm>
            <a:off x="683568" y="908720"/>
            <a:ext cx="7560840" cy="4608512"/>
          </a:xfrm>
        </p:spPr>
        <p:txBody>
          <a:bodyPr>
            <a:normAutofit/>
          </a:bodyPr>
          <a:lstStyle/>
          <a:p>
            <a:pPr algn="thaiDist"/>
            <a:r>
              <a:rPr lang="th-TH" sz="3600" b="1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แหล่งค้นคว้าข้อมูล</a:t>
            </a:r>
          </a:p>
          <a:p>
            <a:pPr algn="thaiDist"/>
            <a:endParaRPr lang="th-TH" sz="3600" b="1" dirty="0" smtClean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sz="1800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http://www.lib2.ubu.ac.th/ubu-art-culture/wp-content/uploads/2017/09/2558-mushroom-betaglucan.pdf</a:t>
            </a:r>
            <a:endParaRPr lang="th-TH" sz="1800" b="1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800" b="1" i="1" u="sng" dirty="0">
                <a:latin typeface="TH Sarabun New" panose="020B0500040200020003" pitchFamily="34" charset="-34"/>
                <a:cs typeface="TH Sarabun New" panose="020B0500040200020003" pitchFamily="34" charset="-34"/>
                <a:hlinkClick r:id="rId2"/>
              </a:rPr>
              <a:t>คู่มือเห็ดเป็นยาเพื่อสุขภาพตามภูมิ</a:t>
            </a:r>
            <a:r>
              <a:rPr lang="th-TH" sz="2800" b="1" i="1" u="sng" dirty="0" err="1">
                <a:latin typeface="TH Sarabun New" panose="020B0500040200020003" pitchFamily="34" charset="-34"/>
                <a:cs typeface="TH Sarabun New" panose="020B0500040200020003" pitchFamily="34" charset="-34"/>
                <a:hlinkClick r:id="rId2"/>
              </a:rPr>
              <a:t>ปัญญ</a:t>
            </a:r>
            <a:r>
              <a:rPr lang="th-TH" sz="2800" b="1" i="1" u="sng" dirty="0">
                <a:latin typeface="TH Sarabun New" panose="020B0500040200020003" pitchFamily="34" charset="-34"/>
                <a:cs typeface="TH Sarabun New" panose="020B0500040200020003" pitchFamily="34" charset="-34"/>
                <a:hlinkClick r:id="rId2"/>
              </a:rPr>
              <a:t>ของหมอพื้นบ้าน</a:t>
            </a:r>
            <a:endParaRPr lang="th-TH" sz="2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http://indi.dtam.moph.go.th/index.php?option=com_content&amp;view=article&amp;id=36%3A2013-04-04-03-28-15&amp;catid=20&amp;Itemid=139</a:t>
            </a:r>
          </a:p>
          <a:p>
            <a:pPr algn="thaiDist"/>
            <a:endParaRPr lang="th-TH" b="1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en-US" sz="28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endParaRPr lang="th-TH" sz="3000" dirty="0"/>
          </a:p>
        </p:txBody>
      </p:sp>
    </p:spTree>
    <p:extLst>
      <p:ext uri="{BB962C8B-B14F-4D97-AF65-F5344CB8AC3E}">
        <p14:creationId xmlns:p14="http://schemas.microsoft.com/office/powerpoint/2010/main" val="2395035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9910" y="637281"/>
            <a:ext cx="8039905" cy="5410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71600" y="836712"/>
            <a:ext cx="6840760" cy="904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เห็ดเนื้อย่างหรือเห็ดซิ่น</a:t>
            </a:r>
          </a:p>
          <a:p>
            <a:pPr algn="ctr"/>
            <a:endParaRPr lang="th-TH" sz="5400" dirty="0" smtClean="0">
              <a:solidFill>
                <a:srgbClr val="FFFF00"/>
              </a:solidFill>
            </a:endParaRPr>
          </a:p>
          <a:p>
            <a:pPr algn="ctr"/>
            <a:r>
              <a:rPr lang="th-TH" sz="48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</a:t>
            </a:r>
            <a:r>
              <a:rPr lang="th-TH" sz="4800" dirty="0" err="1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หลินจือสาย</a:t>
            </a:r>
            <a:r>
              <a:rPr lang="th-TH" sz="48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พันธุ์หนึ่งไม่มีรสขม</a:t>
            </a:r>
          </a:p>
          <a:p>
            <a:pPr algn="ctr"/>
            <a:endParaRPr lang="th-TH" sz="4800" dirty="0" smtClean="0">
              <a:solidFill>
                <a:schemeClr val="bg1"/>
              </a:solidFill>
            </a:endParaRPr>
          </a:p>
          <a:p>
            <a:pPr algn="ctr"/>
            <a:r>
              <a:rPr lang="th-TH" sz="4800" dirty="0" smtClean="0">
                <a:solidFill>
                  <a:srgbClr val="FFFF00"/>
                </a:solidFill>
              </a:rPr>
              <a:t>ตอนดอกยังอ่อนนำมาทำซุปเห็ดซิ่นอร่อย</a:t>
            </a:r>
          </a:p>
          <a:p>
            <a:pPr algn="ctr"/>
            <a:r>
              <a:rPr lang="th-TH" sz="4800" dirty="0" smtClean="0">
                <a:solidFill>
                  <a:srgbClr val="FFFF00"/>
                </a:solidFill>
              </a:rPr>
              <a:t>เวลานำไปย่างไฟจะหอมเหมือนเนื้อย่าง</a:t>
            </a:r>
            <a:endParaRPr lang="th-TH" sz="4800" dirty="0" smtClean="0">
              <a:solidFill>
                <a:srgbClr val="FFFF00"/>
              </a:solidFill>
            </a:endParaRPr>
          </a:p>
          <a:p>
            <a:pPr algn="ctr"/>
            <a:r>
              <a:rPr lang="th-TH" sz="4800" dirty="0" smtClean="0">
                <a:solidFill>
                  <a:srgbClr val="FFFF00"/>
                </a:solidFill>
              </a:rPr>
              <a:t> </a:t>
            </a:r>
          </a:p>
          <a:p>
            <a:pPr algn="ctr"/>
            <a:endParaRPr lang="th-TH" sz="6000" dirty="0" smtClean="0">
              <a:solidFill>
                <a:schemeClr val="bg1"/>
              </a:solidFill>
            </a:endParaRPr>
          </a:p>
          <a:p>
            <a:pPr algn="ctr"/>
            <a:endParaRPr lang="th-TH" sz="6000" dirty="0" smtClean="0">
              <a:solidFill>
                <a:srgbClr val="FFFF00"/>
              </a:solidFill>
            </a:endParaRPr>
          </a:p>
          <a:p>
            <a:pPr algn="ctr"/>
            <a:r>
              <a:rPr lang="th-TH" sz="6000" dirty="0" smtClean="0">
                <a:solidFill>
                  <a:schemeClr val="bg1"/>
                </a:solidFill>
              </a:rPr>
              <a:t> </a:t>
            </a:r>
            <a:endParaRPr lang="th-TH" sz="60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752256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9088" y="620688"/>
            <a:ext cx="8028633" cy="5338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27584" y="3789040"/>
            <a:ext cx="75968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rgbClr val="92D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ขอบคุณคะ</a:t>
            </a:r>
          </a:p>
          <a:p>
            <a:pPr algn="ctr"/>
            <a:r>
              <a:rPr lang="th-TH" sz="7200" dirty="0" smtClean="0">
                <a:solidFill>
                  <a:srgbClr val="92D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ไว้ติดตามชมชุดต่อไป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473823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j0178459.jpg"/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27" y="260649"/>
            <a:ext cx="3030393" cy="4559838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28600" y="4749526"/>
            <a:ext cx="8672946" cy="1956074"/>
          </a:xfrm>
        </p:spPr>
        <p:txBody>
          <a:bodyPr/>
          <a:lstStyle/>
          <a:p>
            <a:r>
              <a:rPr lang="th-TH" sz="4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เห็ดเนื้อย่าง</a:t>
            </a:r>
            <a:endParaRPr lang="th-TH" sz="4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ชื่อวิทยาศาสตร์: 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 </a:t>
            </a:r>
            <a:r>
              <a:rPr lang="en-US" sz="2000" i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Ganoderma</a:t>
            </a:r>
            <a:r>
              <a:rPr lang="en-US" sz="2000" i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000" i="1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applanatum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(</a:t>
            </a:r>
            <a:r>
              <a:rPr lang="en-US" sz="2000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Pers.ex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0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Wallr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.) </a:t>
            </a:r>
            <a:r>
              <a:rPr lang="en-US" sz="2000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Patouillard</a:t>
            </a:r>
            <a:endParaRPr lang="en-US" sz="20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ชื่ออื่น    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   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เห็ดหู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ช้าง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, </a:t>
            </a:r>
            <a:r>
              <a:rPr lang="th-TH" sz="2000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หลินจือ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ดำ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,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เห็ดซิ่นตับ</a:t>
            </a: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ใช้ประโยชน์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    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ลดน้ำตาลในเลือด ฟื้นฟูผู้ป่วยมะเร็งและต้านทานมะเร็งทุกชนิด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69079" y="332657"/>
            <a:ext cx="2935378" cy="4416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08195" y="3429000"/>
            <a:ext cx="3891158" cy="2585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สี่เหลี่ยมผืนผ้า 2"/>
          <p:cNvSpPr/>
          <p:nvPr/>
        </p:nvSpPr>
        <p:spPr>
          <a:xfrm>
            <a:off x="399394" y="260648"/>
            <a:ext cx="3812566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เห็ดซิ่น</a:t>
            </a:r>
          </a:p>
          <a:p>
            <a:r>
              <a:rPr lang="en-US" i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Ganoderma</a:t>
            </a:r>
            <a:r>
              <a:rPr lang="en-US" i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i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applanatum</a:t>
            </a:r>
            <a:endParaRPr lang="en-US" i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</a:t>
            </a:r>
            <a:r>
              <a:rPr lang="en-US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Pers.ex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Wallr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.) </a:t>
            </a:r>
            <a:r>
              <a:rPr lang="en-US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Patouillard</a:t>
            </a:r>
            <a:endParaRPr lang="en-US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endParaRPr lang="en-US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รูปร่าง/ลักษณะ</a:t>
            </a:r>
          </a:p>
          <a:p>
            <a:pPr algn="thaiDist"/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หมวกเห็ดมีลักษณะรูปร่างเป็นแผ่นครึ่ง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วงกลมคล้าย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พัด ผิวหมวกเห็ดแข็งนูนขรุขระเป็นแถบคลื่น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หรือรอย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ย่นซ้อนกันเป็นร่องวงกลม ผิวดอกมีลักษณะด้านไม่เป็นมัน มีสีเทาถึงน้ำตาลหม่นหรือน้ำตาล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อมเทา 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บางครั้งสีดำอมเทา แต่ที่พบบ่อยจะปกคลุมด้วยผงละเอียดสีน้ำตาลแดงถึงสีน้ำตาลโกโก้ เนื้อ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เห็ดเหมือน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ไม้ก๊อก สีน้ำตาลถึงน้ำตาลอบเชย เป็นเส้นใยและเหนียวมาก ใต้หมวกเห็ดมีรู ในระยะอ่อนจะ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มีสี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ขาวถึงครีม เมื่อแก่หรือสัมผัสจะกลายเป็นสีน้ำตาลหรือสีเหลืองอ่อนอมน้ำตาลดำ ขอบหมวกเห็ด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สีเทา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หรือขาวอมเทา ไม่มีก้าน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ดอก</a:t>
            </a:r>
          </a:p>
          <a:p>
            <a:pPr algn="thaiDist"/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แหล่งที่พบ</a:t>
            </a:r>
          </a:p>
          <a:p>
            <a:pPr algn="thaiDist"/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พบขึ้นเป็นดอกเดี่ยวหรือซ้อนกันเป็นหิ้งหลายๆ ชั้นบนท่อนไม้หรือตอไม้เนื้อแข็งหรือบนโคน</a:t>
            </a:r>
          </a:p>
          <a:p>
            <a:pPr algn="thaiDist"/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ต้นไม้ที่มีชีวิตอยู่ตามป่าโคกหรือป่าเบญจพรรณ พบได้ตลอดปี</a:t>
            </a:r>
          </a:p>
        </p:txBody>
      </p:sp>
      <p:pic>
        <p:nvPicPr>
          <p:cNvPr id="10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875" y="692696"/>
            <a:ext cx="3999895" cy="265950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233660" y="6014999"/>
            <a:ext cx="80656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sz="1600" b="1" i="1" u="sng" dirty="0">
                <a:latin typeface="TH Sarabun New" panose="020B0500040200020003" pitchFamily="34" charset="-34"/>
                <a:cs typeface="TH Sarabun New" panose="020B0500040200020003" pitchFamily="34" charset="-34"/>
                <a:hlinkClick r:id="rId5"/>
              </a:rPr>
              <a:t>คู่มือเห็ดเป็นยาเพื่อสุขภาพตามภูมิ</a:t>
            </a:r>
            <a:r>
              <a:rPr lang="th-TH" sz="1600" b="1" i="1" u="sng" dirty="0" err="1">
                <a:latin typeface="TH Sarabun New" panose="020B0500040200020003" pitchFamily="34" charset="-34"/>
                <a:cs typeface="TH Sarabun New" panose="020B0500040200020003" pitchFamily="34" charset="-34"/>
                <a:hlinkClick r:id="rId5"/>
              </a:rPr>
              <a:t>ปัญญ</a:t>
            </a:r>
            <a:r>
              <a:rPr lang="th-TH" sz="1600" b="1" i="1" u="sng" dirty="0">
                <a:latin typeface="TH Sarabun New" panose="020B0500040200020003" pitchFamily="34" charset="-34"/>
                <a:cs typeface="TH Sarabun New" panose="020B0500040200020003" pitchFamily="34" charset="-34"/>
                <a:hlinkClick r:id="rId5"/>
              </a:rPr>
              <a:t>ของหมอพื้นบ้าน</a:t>
            </a:r>
            <a:endParaRPr lang="th-TH" sz="16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r"/>
            <a:r>
              <a:rPr lang="en-US" sz="1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http://indi.dtam.moph.go.th/index.php?option=com_content&amp;view=article&amp;id=36%3A2013-04-04-03-28-15&amp;catid=20&amp;Itemid=139</a:t>
            </a:r>
            <a:endParaRPr lang="en-US" sz="16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19302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8933" y="2946648"/>
            <a:ext cx="3900622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สี่เหลี่ยมผืนผ้า 2"/>
          <p:cNvSpPr/>
          <p:nvPr/>
        </p:nvSpPr>
        <p:spPr>
          <a:xfrm>
            <a:off x="399393" y="260648"/>
            <a:ext cx="810039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h-TH" sz="2800" dirty="0" smtClean="0"/>
          </a:p>
          <a:p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ซิ่น </a:t>
            </a:r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       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(</a:t>
            </a:r>
            <a:r>
              <a:rPr lang="en-US" sz="20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Amauroderma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0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subresinosum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(</a:t>
            </a:r>
            <a:r>
              <a:rPr lang="en-US" sz="20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Murrill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) Corner.) </a:t>
            </a:r>
            <a:endParaRPr lang="th-TH" sz="20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สามัญ : 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         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เห็ด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ซิ่นโค่น หรือ เห็ดเนื้อย่าง </a:t>
            </a:r>
            <a:endParaRPr lang="th-TH" sz="20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วิทยาศาสตร์ : 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</a:t>
            </a:r>
            <a:r>
              <a:rPr lang="en-US" sz="2000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Amauroderma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0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subresinosum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(</a:t>
            </a:r>
            <a:r>
              <a:rPr lang="en-US" sz="20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Murrill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) Corner. 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sz="2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179512" y="5777118"/>
            <a:ext cx="83202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b="1" dirty="0" smtClean="0"/>
              <a:t>แหล่งข้อมูล  </a:t>
            </a:r>
            <a:r>
              <a:rPr lang="en-US" b="1" dirty="0"/>
              <a:t>: </a:t>
            </a:r>
            <a:endParaRPr lang="en-US" b="1" dirty="0" smtClean="0"/>
          </a:p>
          <a:p>
            <a:pPr algn="r"/>
            <a:r>
              <a:rPr lang="en-US" sz="1400" dirty="0" smtClean="0"/>
              <a:t>http</a:t>
            </a:r>
            <a:r>
              <a:rPr lang="en-US" sz="1400" dirty="0"/>
              <a:t>://</a:t>
            </a:r>
            <a:r>
              <a:rPr lang="en-US" sz="1400" dirty="0" smtClean="0"/>
              <a:t>www.lib2.ubu.ac.th/ubu-art-culture/wp-content/uploads/2017/09/2558-mushroom-betaglucan.pdf</a:t>
            </a:r>
            <a:endParaRPr lang="th-TH" sz="1400" dirty="0"/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399393" y="1830308"/>
            <a:ext cx="75721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dirty="0" smtClean="0"/>
              <a:t> </a:t>
            </a:r>
            <a:r>
              <a:rPr lang="th-TH" sz="20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 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  ดอก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รูปพัดหรือ ครึ่งวงกลม ผิวดอกมันวาว 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สีน้ำตาล</a:t>
            </a:r>
            <a:r>
              <a:rPr lang="th-TH" sz="20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ดํา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ถึงสี</a:t>
            </a:r>
            <a:r>
              <a:rPr lang="th-TH" sz="20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ดํา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ก้านดอกสั้นมาก หรือไม่มี  เนื้อในสีขาว รูสีขาว ไม่เปลี่ยนสี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เมื่อสัมผัส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หรือเปลี่ยนเป็น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สีน้ำตาล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อ่อนๆ </a:t>
            </a:r>
          </a:p>
        </p:txBody>
      </p:sp>
      <p:pic>
        <p:nvPicPr>
          <p:cNvPr id="6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973522"/>
            <a:ext cx="3860185" cy="256541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755576" y="5515508"/>
            <a:ext cx="2959465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th-TH" sz="2800" b="1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เนื้อ ภาษาอีสาน เรียกว่า ซิ่น</a:t>
            </a:r>
            <a:endParaRPr lang="th-TH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549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 4"/>
          <p:cNvSpPr/>
          <p:nvPr/>
        </p:nvSpPr>
        <p:spPr>
          <a:xfrm>
            <a:off x="653924" y="404664"/>
            <a:ext cx="7518475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เนื้อย่าง</a:t>
            </a:r>
          </a:p>
          <a:p>
            <a:r>
              <a:rPr lang="en-US" i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Ganoderma</a:t>
            </a:r>
            <a:r>
              <a:rPr lang="en-US" i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i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subresinosum</a:t>
            </a:r>
            <a:endParaRPr lang="en-US" i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</a:t>
            </a:r>
            <a:r>
              <a:rPr lang="en-US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Murrill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) </a:t>
            </a:r>
            <a:r>
              <a:rPr lang="en-US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Humphrey</a:t>
            </a:r>
          </a:p>
          <a:p>
            <a:r>
              <a:rPr lang="th-TH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รูปร่าง</a:t>
            </a:r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/ลักษณะ</a:t>
            </a:r>
          </a:p>
          <a:p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ดอกเห็ดเป็นรูปพัด ไม่มีก้านดอก แผ่นหมวกยึดติดกับต้นไม้ ด้านบน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มีสี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น้ำตาลแดงเข้ม มีอายุหลายปี เนื้อเห็ดที่เจริญออกมาจากดอกเดิมในฤดูกาลใหม่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จะมี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สีขาวอมเหลืองหรือสีครีม เมื่ออายุมากขึ้นจะเปลี่ยนเป็นสีน้ำตาลเข้มและเมื่อมี</a:t>
            </a:r>
          </a:p>
          <a:p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อายุข้ามปีจะเป็นสีดำ ผิวขรุขระเป็นร่องตามแนวรัศมี ด้านล่างสีขาวอม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เหลืองมี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รูขนาดเล็ก เมื่อแก่มีเนื้อ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แข็ง</a:t>
            </a:r>
          </a:p>
          <a:p>
            <a:endParaRPr lang="th-TH" b="1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</a:t>
            </a:r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ที่พบ</a:t>
            </a:r>
          </a:p>
          <a:p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พบได้ในป่าเต็งรังและป่าดิบแล้ง</a:t>
            </a:r>
          </a:p>
        </p:txBody>
      </p:sp>
      <p:pic>
        <p:nvPicPr>
          <p:cNvPr id="6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501008"/>
            <a:ext cx="3738601" cy="248461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7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501007"/>
            <a:ext cx="3782809" cy="2513991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8" name="สี่เหลี่ยมผืนผ้า 7"/>
          <p:cNvSpPr/>
          <p:nvPr/>
        </p:nvSpPr>
        <p:spPr>
          <a:xfrm>
            <a:off x="380314" y="6014998"/>
            <a:ext cx="80656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sz="1600" b="1" i="1" u="sng" dirty="0">
                <a:latin typeface="TH Sarabun New" panose="020B0500040200020003" pitchFamily="34" charset="-34"/>
                <a:cs typeface="TH Sarabun New" panose="020B0500040200020003" pitchFamily="34" charset="-34"/>
                <a:hlinkClick r:id="rId5"/>
              </a:rPr>
              <a:t>คู่มือเห็ดเป็นยาเพื่อสุขภาพตามภูมิ</a:t>
            </a:r>
            <a:r>
              <a:rPr lang="th-TH" sz="1600" b="1" i="1" u="sng" dirty="0" err="1">
                <a:latin typeface="TH Sarabun New" panose="020B0500040200020003" pitchFamily="34" charset="-34"/>
                <a:cs typeface="TH Sarabun New" panose="020B0500040200020003" pitchFamily="34" charset="-34"/>
                <a:hlinkClick r:id="rId5"/>
              </a:rPr>
              <a:t>ปัญญ</a:t>
            </a:r>
            <a:r>
              <a:rPr lang="th-TH" sz="1600" b="1" i="1" u="sng" dirty="0">
                <a:latin typeface="TH Sarabun New" panose="020B0500040200020003" pitchFamily="34" charset="-34"/>
                <a:cs typeface="TH Sarabun New" panose="020B0500040200020003" pitchFamily="34" charset="-34"/>
                <a:hlinkClick r:id="rId5"/>
              </a:rPr>
              <a:t>ของหมอพื้นบ้าน</a:t>
            </a:r>
            <a:endParaRPr lang="th-TH" sz="16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r"/>
            <a:r>
              <a:rPr lang="en-US" sz="1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http://indi.dtam.moph.go.th/index.php?option=com_content&amp;view=article&amp;id=36%3A2013-04-04-03-28-15&amp;catid=20&amp;Itemid=139</a:t>
            </a:r>
            <a:endParaRPr lang="en-US" sz="16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6893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548680"/>
            <a:ext cx="4225675" cy="280831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14" name="Rectangle 8"/>
          <p:cNvSpPr>
            <a:spLocks noGrp="1"/>
          </p:cNvSpPr>
          <p:nvPr>
            <p:ph type="body" sz="quarter" idx="13"/>
          </p:nvPr>
        </p:nvSpPr>
        <p:spPr>
          <a:xfrm>
            <a:off x="827584" y="404664"/>
            <a:ext cx="3096344" cy="1728192"/>
          </a:xfrm>
        </p:spPr>
        <p:txBody>
          <a:bodyPr/>
          <a:lstStyle>
            <a:extLst/>
          </a:lstStyle>
          <a:p>
            <a:pPr algn="thaiDist"/>
            <a:r>
              <a:rPr lang="th-TH" sz="2800" b="1" u="sng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รูปร่าง/ลักษณะ</a:t>
            </a:r>
          </a:p>
          <a:p>
            <a:pPr algn="thaiDist"/>
            <a:r>
              <a:rPr lang="th-TH" sz="24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ดอก</a:t>
            </a:r>
            <a:r>
              <a:rPr lang="th-TH" sz="24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  </a:t>
            </a:r>
            <a:r>
              <a:rPr lang="th-TH" sz="2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</a:t>
            </a:r>
            <a:r>
              <a:rPr lang="th-TH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รูปพัด ไม่มีก้านดอก แผ่นหมวกยึดติดกับต้นไม้ ด้านบน</a:t>
            </a:r>
            <a:r>
              <a:rPr lang="th-TH" sz="2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มีสี</a:t>
            </a:r>
            <a:r>
              <a:rPr lang="th-TH" sz="24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น้ำตาลแดงเข้ม </a:t>
            </a:r>
            <a:r>
              <a:rPr lang="th-TH" sz="2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sz="2400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573016"/>
            <a:ext cx="4320480" cy="287266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5" name="ตัวแทนรูปภาพ 2"/>
          <p:cNvPicPr>
            <a:picLocks noGrp="1" noChangeAspect="1"/>
          </p:cNvPicPr>
          <p:nvPr>
            <p:ph type="pic" sz="quarter" idx="4294967295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132856"/>
            <a:ext cx="2880320" cy="4334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726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92697"/>
            <a:ext cx="4137426" cy="274966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8" name="j0321101.jpg"/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645025"/>
            <a:ext cx="4117323" cy="273630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9" name="สี่เหลี่ยมผืนผ้า 8"/>
          <p:cNvSpPr/>
          <p:nvPr/>
        </p:nvSpPr>
        <p:spPr>
          <a:xfrm>
            <a:off x="5004047" y="764704"/>
            <a:ext cx="332621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3600" u="sng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เนื้อเห็ด</a:t>
            </a:r>
            <a:r>
              <a:rPr lang="th-TH" sz="36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ขอบดอกเจริญจะ</a:t>
            </a:r>
            <a:r>
              <a:rPr lang="th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มีสีขาวอมเหลืองหรือสีครีม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71394" y="4077072"/>
            <a:ext cx="3358869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7378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698231"/>
            <a:ext cx="3076152" cy="462869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9" name="สี่เหลี่ยมผืนผ้า 8"/>
          <p:cNvSpPr/>
          <p:nvPr/>
        </p:nvSpPr>
        <p:spPr>
          <a:xfrm>
            <a:off x="4870217" y="692696"/>
            <a:ext cx="35283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b="1" u="sng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ใต้ดอก</a:t>
            </a:r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ด้านล่างมีสี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ขาวอม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เหลือง</a:t>
            </a:r>
          </a:p>
          <a:p>
            <a:pPr algn="thaiDist"/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และมี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รูขนาดเล็ก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3568" y="692696"/>
            <a:ext cx="3744416" cy="5634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4609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20688"/>
            <a:ext cx="4224582" cy="280758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579" y="3573016"/>
            <a:ext cx="3960440" cy="2633271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5" name="สี่เหลี่ยมผืนผ้า 4"/>
          <p:cNvSpPr/>
          <p:nvPr/>
        </p:nvSpPr>
        <p:spPr>
          <a:xfrm>
            <a:off x="5076056" y="1124744"/>
            <a:ext cx="294948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b="1" u="sng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ดอกแก่</a:t>
            </a:r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เมื่ออายุมากขึ้นจะเปลี่ยนเป็นสีน้ำตาลเข้ม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และเปลี่ยนเป็น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สีดำ</a:t>
            </a:r>
          </a:p>
        </p:txBody>
      </p:sp>
      <p:pic>
        <p:nvPicPr>
          <p:cNvPr id="7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645024"/>
            <a:ext cx="3802483" cy="252706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53913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อัลบั้มรูปแบบร่วมสมัย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ContemporaryPhotoAlbum</Template>
  <TotalTime>0</TotalTime>
  <Words>825</Words>
  <Application>Microsoft Office PowerPoint</Application>
  <PresentationFormat>นำเสนอทางหน้าจอ (4:3)</PresentationFormat>
  <Paragraphs>104</Paragraphs>
  <Slides>17</Slides>
  <Notes>13</Notes>
  <HiddenSlides>0</HiddenSlides>
  <MMClips>0</MMClips>
  <ScaleCrop>false</ScaleCrop>
  <HeadingPairs>
    <vt:vector size="6" baseType="variant">
      <vt:variant>
        <vt:lpstr>แบบอักษรที่ถูกใช้</vt:lpstr>
      </vt:variant>
      <vt:variant>
        <vt:i4>6</vt:i4>
      </vt:variant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17</vt:i4>
      </vt:variant>
    </vt:vector>
  </HeadingPairs>
  <TitlesOfParts>
    <vt:vector size="24" baseType="lpstr">
      <vt:lpstr>Arial</vt:lpstr>
      <vt:lpstr>Angsana New</vt:lpstr>
      <vt:lpstr>Calibri</vt:lpstr>
      <vt:lpstr>TH Sarabun New</vt:lpstr>
      <vt:lpstr>Dotum</vt:lpstr>
      <vt:lpstr>Cordia New</vt:lpstr>
      <vt:lpstr>อัลบั้มรูปแบบร่วมสมัย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กัลยา กาญจนรุ่ง</dc:creator>
  <cp:lastModifiedBy/>
  <cp:revision>1</cp:revision>
  <dcterms:created xsi:type="dcterms:W3CDTF">2017-07-27T06:10:19Z</dcterms:created>
  <dcterms:modified xsi:type="dcterms:W3CDTF">2017-12-14T05:13:34Z</dcterms:modified>
  <dc:title>เห็ดเนื้อย่าง หรือ เห็ดซิ่น</dc:title>
</cp:coreProperties>
</file>