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72" r:id="rId2"/>
    <p:sldId id="266" r:id="rId3"/>
    <p:sldId id="281" r:id="rId4"/>
    <p:sldId id="282" r:id="rId5"/>
    <p:sldId id="283" r:id="rId6"/>
    <p:sldId id="270" r:id="rId7"/>
    <p:sldId id="278" r:id="rId8"/>
    <p:sldId id="279" r:id="rId9"/>
    <p:sldId id="280" r:id="rId10"/>
    <p:sldId id="271" r:id="rId11"/>
    <p:sldId id="277" r:id="rId12"/>
    <p:sldId id="284" r:id="rId13"/>
    <p:sldId id="273" r:id="rId14"/>
    <p:sldId id="274" r:id="rId15"/>
    <p:sldId id="275" r:id="rId16"/>
  </p:sldIdLst>
  <p:sldSz cx="9144000" cy="6858000" type="screen4x3"/>
  <p:notesSz cx="6858000" cy="9144000"/>
  <p:embeddedFontLst>
    <p:embeddedFont>
      <p:font typeface="Angsana New" panose="02020603050405020304" pitchFamily="18" charset="-34"/>
      <p:regular r:id="rId19"/>
      <p:bold r:id="rId20"/>
      <p:italic r:id="rId21"/>
      <p:boldItalic r:id="rId22"/>
    </p:embeddedFont>
    <p:embeddedFont>
      <p:font typeface="Calibri" panose="020F0502020204030204" pitchFamily="34" charset="0"/>
      <p:regular r:id="rId23"/>
      <p:bold r:id="rId24"/>
      <p:italic r:id="rId25"/>
      <p:boldItalic r:id="rId26"/>
    </p:embeddedFont>
    <p:embeddedFont>
      <p:font typeface="TH Sarabun New" panose="020B0500040200020003" pitchFamily="34" charset="-34"/>
      <p:regular r:id="rId27"/>
      <p:bold r:id="rId28"/>
      <p:italic r:id="rId29"/>
      <p:boldItalic r:id="rId30"/>
    </p:embeddedFont>
    <p:embeddedFont>
      <p:font typeface="Dotum" panose="020B0600000101010101" pitchFamily="34" charset="-127"/>
      <p:regular r:id="rId31"/>
    </p:embeddedFont>
    <p:embeddedFont>
      <p:font typeface="Cordia New" panose="020B0304020202020204" pitchFamily="34" charset="-34"/>
      <p:regular r:id="rId32"/>
      <p:bold r:id="rId33"/>
      <p:italic r:id="rId34"/>
      <p:boldItalic r:id="rId35"/>
    </p:embeddedFont>
  </p:embeddedFontLst>
  <p:defaultTextStyle>
    <a:lvl1pPr marL="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521" autoAdjust="0"/>
    <p:restoredTop sz="94660"/>
  </p:normalViewPr>
  <p:slideViewPr>
    <p:cSldViewPr>
      <p:cViewPr>
        <p:scale>
          <a:sx n="81" d="100"/>
          <a:sy n="81" d="100"/>
        </p:scale>
        <p:origin x="-1098" y="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26" Type="http://schemas.openxmlformats.org/officeDocument/2006/relationships/font" Target="fonts/font8.fntdata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34" Type="http://schemas.openxmlformats.org/officeDocument/2006/relationships/font" Target="fonts/font1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7.fntdata"/><Relationship Id="rId33" Type="http://schemas.openxmlformats.org/officeDocument/2006/relationships/font" Target="fonts/font15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font" Target="fonts/font14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font" Target="fonts/font17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th-TH" sz="1200"/>
            </a:lvl1pPr>
            <a:extLst/>
          </a:lstStyle>
          <a:p>
            <a:endParaRPr lang="th-TH" dirty="0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th-TH" sz="1200"/>
            </a:lvl1pPr>
            <a:extLst/>
          </a:lstStyle>
          <a:p>
            <a:fld id="{6E7D018D-748F-47BF-843A-40349A141CAC}" type="datetimeFigureOut">
              <a:rPr lang="th-TH" smtClean="0"/>
              <a:pPr/>
              <a:t>14/12/60</a:t>
            </a:fld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th-TH" sz="1200"/>
            </a:lvl1pPr>
            <a:extLst/>
          </a:lstStyle>
          <a:p>
            <a:endParaRPr lang="th-TH" dirty="0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th-TH" sz="1200"/>
            </a:lvl1pPr>
            <a:extLst/>
          </a:lstStyle>
          <a:p>
            <a:fld id="{04AC5213-BACC-41AB-9B61-B40CF6C5296E}" type="slidenum">
              <a:rPr lang="th-TH" smtClean="0"/>
              <a:pPr/>
              <a:t>‹#›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1874147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th-TH" sz="1200"/>
            </a:lvl1pPr>
            <a:extLst/>
          </a:lstStyle>
          <a:p>
            <a:endParaRPr lang="th-TH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th-TH" sz="1200"/>
            </a:lvl1pPr>
            <a:extLst/>
          </a:lstStyle>
          <a:p>
            <a:fld id="{23E9B8FB-2ABD-42C9-A6DA-A6789EAF441D}" type="datetimeFigureOut">
              <a:pPr/>
              <a:t>14/12/60</a:t>
            </a:fld>
            <a:endParaRPr lang="th-TH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>
            <a:extLst/>
          </a:lstStyle>
          <a:p>
            <a:endParaRPr lang="th-TH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/>
            <a:r>
              <a:rPr lang="th-TH"/>
              <a:t>คลิกเพื่อแก้ไขลักษณะข้อความต้นแบบ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th-TH" sz="1200"/>
            </a:lvl1pPr>
            <a:extLst/>
          </a:lstStyle>
          <a:p>
            <a:endParaRPr lang="th-TH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th-TH" sz="1200"/>
            </a:lvl1pPr>
            <a:extLst/>
          </a:lstStyle>
          <a:p>
            <a:fld id="{BE2A7042-DEED-4AA1-9E89-4A16B2572577}" type="slidenum"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76079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A7042-DEED-4AA1-9E89-4A16B2572577}" type="slidenum">
              <a:rPr lang="th-TH" smtClean="0"/>
              <a:pPr/>
              <a:t>2</a:t>
            </a:fld>
            <a:endParaRPr lang="th-TH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3</a:t>
            </a:fld>
            <a:endParaRPr lang="th-TH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4</a:t>
            </a:fld>
            <a:endParaRPr lang="th-TH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5</a:t>
            </a:fld>
            <a:endParaRPr lang="th-TH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6</a:t>
            </a:fld>
            <a:endParaRPr lang="th-TH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7</a:t>
            </a:fld>
            <a:endParaRPr lang="th-TH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8</a:t>
            </a:fld>
            <a:endParaRPr lang="th-TH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9</a:t>
            </a:fld>
            <a:endParaRPr lang="th-TH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10</a:t>
            </a:fld>
            <a:endParaRPr lang="th-TH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11</a:t>
            </a:fld>
            <a:endParaRPr lang="th-TH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12</a:t>
            </a:fld>
            <a:endParaRPr lang="th-TH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ปกอัลบั้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7162800" y="137160"/>
            <a:ext cx="228600" cy="525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0" lang="th-TH"/>
          </a:p>
        </p:txBody>
      </p:sp>
      <p:sp>
        <p:nvSpPr>
          <p:cNvPr id="15" name="Rectangle 14"/>
          <p:cNvSpPr/>
          <p:nvPr userDrawn="1"/>
        </p:nvSpPr>
        <p:spPr>
          <a:xfrm>
            <a:off x="7467600" y="133350"/>
            <a:ext cx="1447800" cy="5257800"/>
          </a:xfrm>
          <a:prstGeom prst="rect">
            <a:avLst/>
          </a:prstGeom>
          <a:solidFill>
            <a:schemeClr val="accent3"/>
          </a:soli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5467350"/>
            <a:ext cx="8672946" cy="1238250"/>
          </a:xfrm>
          <a:solidFill>
            <a:schemeClr val="accent1"/>
          </a:solidFill>
        </p:spPr>
        <p:txBody>
          <a:bodyPr vert="horz" anchor="ctr">
            <a:noAutofit/>
          </a:bodyPr>
          <a:lstStyle>
            <a:lvl1pPr marL="0" indent="0" algn="l" eaLnBrk="1" latinLnBrk="0" hangingPunct="1">
              <a:buFontTx/>
              <a:buNone/>
              <a:defRPr kumimoji="0" lang="th-TH" sz="4800" baseline="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คลิกเพื่อเพิ่มชื่ออัลบั้มรูป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1"/>
          </p:nvPr>
        </p:nvSpPr>
        <p:spPr>
          <a:xfrm>
            <a:off x="228600" y="152400"/>
            <a:ext cx="6858000" cy="5239512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1" name="Rectangle 10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13" name="Rectangle 1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chemeClr val="bg1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4" name="Rectangle 13"/>
          <p:cNvSpPr>
            <a:spLocks noGrp="1"/>
          </p:cNvSpPr>
          <p:nvPr>
            <p:ph type="ftr" sz="quarter" idx="14"/>
          </p:nvPr>
        </p:nvSpPr>
        <p:spPr>
          <a:xfrm rot="16200000">
            <a:off x="7296150" y="3698878"/>
            <a:ext cx="2933700" cy="365125"/>
          </a:xfrm>
        </p:spPr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18" name="Rectangle 17"/>
          <p:cNvSpPr>
            <a:spLocks noGrp="1"/>
          </p:cNvSpPr>
          <p:nvPr>
            <p:ph type="body" sz="quarter" idx="15" hasCustomPrompt="1"/>
          </p:nvPr>
        </p:nvSpPr>
        <p:spPr>
          <a:xfrm rot="16200000">
            <a:off x="5372100" y="2247900"/>
            <a:ext cx="5181600" cy="990600"/>
          </a:xfrm>
        </p:spPr>
        <p:txBody>
          <a:bodyPr/>
          <a:lstStyle>
            <a:lvl1pPr marL="0" indent="0" algn="r" eaLnBrk="1" latinLnBrk="0" hangingPunct="1">
              <a:buNone/>
              <a:defRPr kumimoji="0" lang="th-TH" sz="2000">
                <a:solidFill>
                  <a:srgbClr val="FFFFFF"/>
                </a:solidFill>
              </a:defRPr>
            </a:lvl1pPr>
          </a:lstStyle>
          <a:p>
            <a:pPr lvl="0"/>
            <a:r>
              <a:rPr kumimoji="0" lang="th-TH"/>
              <a:t>คลิกเพื่อเพิ่มวันที่หรือรายละเอียด</a:t>
            </a:r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 noChangeAspect="1"/>
          </p:cNvSpPr>
          <p:nvPr>
            <p:ph type="pic" sz="quarter" idx="10"/>
          </p:nvPr>
        </p:nvSpPr>
        <p:spPr>
          <a:xfrm>
            <a:off x="533400" y="218390"/>
            <a:ext cx="7467600" cy="56007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1" hasCustomPrompt="1"/>
          </p:nvPr>
        </p:nvSpPr>
        <p:spPr>
          <a:xfrm>
            <a:off x="533400" y="5943600"/>
            <a:ext cx="7467600" cy="762000"/>
          </a:xfrm>
        </p:spPr>
        <p:txBody>
          <a:bodyPr anchor="t" anchorCtr="0"/>
          <a:lstStyle>
            <a:lvl1pPr marL="0" marR="0" indent="0" algn="r" eaLnBrk="1" latinLnBrk="0" hangingPunct="1">
              <a:buFontTx/>
              <a:buNone/>
              <a:defRPr kumimoji="0" lang="th-TH" sz="2400" i="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0"/>
          </p:nvPr>
        </p:nvSpPr>
        <p:spPr>
          <a:xfrm>
            <a:off x="304800" y="228600"/>
            <a:ext cx="4754880" cy="63246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t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1" hasCustomPrompt="1"/>
          </p:nvPr>
        </p:nvSpPr>
        <p:spPr>
          <a:xfrm>
            <a:off x="5105400" y="228600"/>
            <a:ext cx="3200400" cy="3810000"/>
          </a:xfrm>
        </p:spPr>
        <p:txBody>
          <a:bodyPr tIns="91440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แบบเต็มหน้าจ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</p:spPr>
        <p:txBody>
          <a:bodyPr anchor="t"/>
          <a:lstStyle>
            <a:extLst/>
          </a:lstStyle>
          <a:p>
            <a:pPr marL="0" marR="0" indent="0" algn="ctr">
              <a:buFontTx/>
              <a:buNone/>
            </a:pPr>
            <a:r>
              <a:rPr kumimoji="0" lang="th-TH" i="0"/>
              <a:t>คลิกไอคอนเพื่อเพิ่มรูปภาพแบบเต็มหน้า</a:t>
            </a:r>
            <a:endParaRPr kumimoji="0" lang="th-TH" i="0" baseline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ส่วนอัลบั้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 rot="16200000">
            <a:off x="5315559" y="3268980"/>
            <a:ext cx="6858000" cy="32004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3" name="Rectangle 22"/>
          <p:cNvSpPr/>
          <p:nvPr userDrawn="1"/>
        </p:nvSpPr>
        <p:spPr>
          <a:xfrm rot="16200000">
            <a:off x="5628132" y="3341399"/>
            <a:ext cx="6858000" cy="173736"/>
          </a:xfrm>
          <a:prstGeom prst="rect">
            <a:avLst/>
          </a:prstGeom>
          <a:solidFill>
            <a:schemeClr val="accent3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4" name="Rectangle 23"/>
          <p:cNvSpPr/>
          <p:nvPr userDrawn="1"/>
        </p:nvSpPr>
        <p:spPr>
          <a:xfrm>
            <a:off x="8895749" y="-733"/>
            <a:ext cx="76200" cy="6858000"/>
          </a:xfrm>
          <a:prstGeom prst="rect">
            <a:avLst/>
          </a:prstGeom>
          <a:solidFill>
            <a:schemeClr val="accent6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435429" y="2146300"/>
            <a:ext cx="2362200" cy="21971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7" name="Rectangle 16"/>
          <p:cNvSpPr/>
          <p:nvPr/>
        </p:nvSpPr>
        <p:spPr>
          <a:xfrm rot="10800000" flipV="1">
            <a:off x="435429" y="6172200"/>
            <a:ext cx="7086600" cy="68580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2" name="Rectangle 21"/>
          <p:cNvSpPr/>
          <p:nvPr userDrawn="1"/>
        </p:nvSpPr>
        <p:spPr>
          <a:xfrm>
            <a:off x="435429" y="0"/>
            <a:ext cx="7086600" cy="198120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435429" y="5791200"/>
            <a:ext cx="7086600" cy="381000"/>
          </a:xfrm>
          <a:solidFill>
            <a:schemeClr val="accent3"/>
          </a:solidFill>
        </p:spPr>
        <p:txBody>
          <a:bodyPr vert="horz" anchor="ctr"/>
          <a:lstStyle>
            <a:lvl1pPr marL="0" indent="0" algn="l" eaLnBrk="1" latinLnBrk="0" hangingPunct="1">
              <a:buFontTx/>
              <a:buNone/>
              <a:defRPr kumimoji="0" lang="th-TH" sz="1200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คลิกเพื่อเพิ่มชื่อเรื่องรอง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7" hasCustomPrompt="1"/>
          </p:nvPr>
        </p:nvSpPr>
        <p:spPr>
          <a:xfrm>
            <a:off x="435429" y="4495800"/>
            <a:ext cx="7086600" cy="1295400"/>
          </a:xfrm>
          <a:solidFill>
            <a:schemeClr val="accent6"/>
          </a:solidFill>
        </p:spPr>
        <p:txBody>
          <a:bodyPr vert="horz" anchor="ctr"/>
          <a:lstStyle>
            <a:lvl1pPr marL="0" indent="0" algn="l" eaLnBrk="1" latinLnBrk="0" hangingPunct="1">
              <a:buFontTx/>
              <a:buNone/>
              <a:defRPr kumimoji="0" lang="th-TH" sz="3200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คลิกเพื่อเพิ่มชื่อส่วน</a:t>
            </a:r>
          </a:p>
        </p:txBody>
      </p:sp>
      <p:sp>
        <p:nvSpPr>
          <p:cNvPr id="29" name="Picture Placeholder 28"/>
          <p:cNvSpPr>
            <a:spLocks noGrp="1"/>
          </p:cNvSpPr>
          <p:nvPr>
            <p:ph type="pic" sz="quarter" idx="18"/>
          </p:nvPr>
        </p:nvSpPr>
        <p:spPr>
          <a:xfrm>
            <a:off x="2950029" y="2133600"/>
            <a:ext cx="2209800" cy="22098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0" indent="0" algn="ctr" rtl="0" eaLnBrk="1" latinLnBrk="0" hangingPunct="1">
              <a:spcBef>
                <a:spcPct val="20000"/>
              </a:spcBef>
              <a:buFontTx/>
              <a:buNone/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9"/>
          </p:nvPr>
        </p:nvSpPr>
        <p:spPr>
          <a:xfrm>
            <a:off x="5312229" y="2133600"/>
            <a:ext cx="2209800" cy="22098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0" indent="0" algn="ctr" rtl="0" eaLnBrk="1" latinLnBrk="0" hangingPunct="1">
              <a:spcBef>
                <a:spcPct val="20000"/>
              </a:spcBef>
              <a:buFontTx/>
              <a:buNone/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8" name="Rectangle 17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20" name="Rectangle 19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21" name="Rectangle 20"/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icture Placeholder 27"/>
          <p:cNvSpPr>
            <a:spLocks noGrp="1" noChangeAspect="1"/>
          </p:cNvSpPr>
          <p:nvPr>
            <p:ph type="pic" sz="quarter" idx="10"/>
          </p:nvPr>
        </p:nvSpPr>
        <p:spPr>
          <a:xfrm>
            <a:off x="4341047" y="533400"/>
            <a:ext cx="3431353" cy="4575141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Picture Placeholder 30"/>
          <p:cNvSpPr>
            <a:spLocks noGrp="1" noChangeAspect="1"/>
          </p:cNvSpPr>
          <p:nvPr>
            <p:ph type="pic" sz="quarter" idx="11"/>
          </p:nvPr>
        </p:nvSpPr>
        <p:spPr>
          <a:xfrm>
            <a:off x="685800" y="533400"/>
            <a:ext cx="3429000" cy="45720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685800" y="5257800"/>
            <a:ext cx="3429000" cy="12192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4343400" y="5257800"/>
            <a:ext cx="3429000" cy="12192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icture Placeholder 30"/>
          <p:cNvSpPr>
            <a:spLocks noGrp="1" noChangeAspect="1"/>
          </p:cNvSpPr>
          <p:nvPr>
            <p:ph type="pic" sz="quarter" idx="13"/>
          </p:nvPr>
        </p:nvSpPr>
        <p:spPr>
          <a:xfrm>
            <a:off x="4343400" y="1085850"/>
            <a:ext cx="4038600" cy="3028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Picture Placeholder 7"/>
          <p:cNvSpPr>
            <a:spLocks noGrp="1" noChangeAspect="1"/>
          </p:cNvSpPr>
          <p:nvPr>
            <p:ph type="pic" sz="quarter" idx="14"/>
          </p:nvPr>
        </p:nvSpPr>
        <p:spPr>
          <a:xfrm>
            <a:off x="152400" y="1085850"/>
            <a:ext cx="4038600" cy="3028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16" hasCustomPrompt="1"/>
          </p:nvPr>
        </p:nvSpPr>
        <p:spPr>
          <a:xfrm>
            <a:off x="152400" y="4267200"/>
            <a:ext cx="4038600" cy="10668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7" hasCustomPrompt="1"/>
          </p:nvPr>
        </p:nvSpPr>
        <p:spPr>
          <a:xfrm>
            <a:off x="4343400" y="4267200"/>
            <a:ext cx="4038600" cy="10668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ผสม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 noChangeAspect="1"/>
          </p:cNvSpPr>
          <p:nvPr>
            <p:ph type="pic" sz="quarter" idx="11"/>
          </p:nvPr>
        </p:nvSpPr>
        <p:spPr>
          <a:xfrm>
            <a:off x="4724401" y="225552"/>
            <a:ext cx="3694176" cy="2770632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1" name="Picture Placeholder 20"/>
          <p:cNvSpPr>
            <a:spLocks noGrp="1" noChangeAspect="1"/>
          </p:cNvSpPr>
          <p:nvPr>
            <p:ph type="pic" sz="quarter" idx="12"/>
          </p:nvPr>
        </p:nvSpPr>
        <p:spPr>
          <a:xfrm>
            <a:off x="152400" y="222504"/>
            <a:ext cx="4368557" cy="5824743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724400" y="3124200"/>
            <a:ext cx="3694177" cy="2983987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3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/>
          <p:cNvSpPr>
            <a:spLocks noGrp="1" noChangeAspect="1"/>
          </p:cNvSpPr>
          <p:nvPr>
            <p:ph type="pic" sz="quarter" idx="10"/>
          </p:nvPr>
        </p:nvSpPr>
        <p:spPr>
          <a:xfrm>
            <a:off x="2286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9" name="Picture Placeholder 28"/>
          <p:cNvSpPr>
            <a:spLocks noGrp="1" noChangeAspect="1"/>
          </p:cNvSpPr>
          <p:nvPr>
            <p:ph type="pic" sz="quarter" idx="11"/>
          </p:nvPr>
        </p:nvSpPr>
        <p:spPr>
          <a:xfrm>
            <a:off x="30480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0" name="Picture Placeholder 9"/>
          <p:cNvSpPr>
            <a:spLocks noGrp="1" noChangeAspect="1"/>
          </p:cNvSpPr>
          <p:nvPr>
            <p:ph type="pic" sz="quarter" idx="12"/>
          </p:nvPr>
        </p:nvSpPr>
        <p:spPr>
          <a:xfrm>
            <a:off x="58674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3" hasCustomPrompt="1"/>
          </p:nvPr>
        </p:nvSpPr>
        <p:spPr>
          <a:xfrm>
            <a:off x="2286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30480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58674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889273" y="0"/>
            <a:ext cx="76200" cy="6858000"/>
          </a:xfrm>
          <a:prstGeom prst="rect">
            <a:avLst/>
          </a:prstGeom>
          <a:solidFill>
            <a:schemeClr val="accent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3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 noChangeAspect="1"/>
          </p:cNvSpPr>
          <p:nvPr>
            <p:ph type="pic" sz="quarter" idx="11"/>
          </p:nvPr>
        </p:nvSpPr>
        <p:spPr>
          <a:xfrm>
            <a:off x="4343400" y="33528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6" name="Picture Placeholder 25"/>
          <p:cNvSpPr>
            <a:spLocks noGrp="1" noChangeAspect="1"/>
          </p:cNvSpPr>
          <p:nvPr>
            <p:ph type="pic" sz="quarter" idx="12"/>
          </p:nvPr>
        </p:nvSpPr>
        <p:spPr>
          <a:xfrm>
            <a:off x="228600" y="33528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3" name="Picture Placeholder 12"/>
          <p:cNvSpPr>
            <a:spLocks noGrp="1" noChangeAspect="1"/>
          </p:cNvSpPr>
          <p:nvPr>
            <p:ph type="pic" sz="quarter" idx="13"/>
          </p:nvPr>
        </p:nvSpPr>
        <p:spPr>
          <a:xfrm>
            <a:off x="4343400" y="2286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228600" y="228600"/>
            <a:ext cx="3947160" cy="2960370"/>
          </a:xfrm>
        </p:spPr>
        <p:txBody>
          <a:bodyPr anchor="b" anchorCtr="0"/>
          <a:lstStyle>
            <a:lvl1pPr marL="0" marR="0" indent="0" algn="r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ผสม 3 ภาพขึ้นไ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 noChangeAspect="1"/>
          </p:cNvSpPr>
          <p:nvPr>
            <p:ph type="pic" sz="quarter" idx="11"/>
          </p:nvPr>
        </p:nvSpPr>
        <p:spPr>
          <a:xfrm>
            <a:off x="4648200" y="3124962"/>
            <a:ext cx="3697224" cy="2772918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5" name="Picture Placeholder 24"/>
          <p:cNvSpPr>
            <a:spLocks noGrp="1" noChangeAspect="1"/>
          </p:cNvSpPr>
          <p:nvPr>
            <p:ph type="pic" sz="quarter" idx="12"/>
          </p:nvPr>
        </p:nvSpPr>
        <p:spPr>
          <a:xfrm>
            <a:off x="228600" y="228600"/>
            <a:ext cx="4251960" cy="566928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4648200" y="228600"/>
            <a:ext cx="3672840" cy="275463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4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/>
          <p:cNvSpPr>
            <a:spLocks noGrp="1"/>
          </p:cNvSpPr>
          <p:nvPr>
            <p:ph type="pic" sz="quarter" idx="14"/>
          </p:nvPr>
        </p:nvSpPr>
        <p:spPr>
          <a:xfrm>
            <a:off x="1866900" y="228600"/>
            <a:ext cx="2286000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6"/>
          </p:nvPr>
        </p:nvSpPr>
        <p:spPr>
          <a:xfrm>
            <a:off x="1866900" y="3505200"/>
            <a:ext cx="228521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5"/>
          </p:nvPr>
        </p:nvSpPr>
        <p:spPr>
          <a:xfrm>
            <a:off x="4305300" y="228600"/>
            <a:ext cx="2286000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27"/>
          </p:nvPr>
        </p:nvSpPr>
        <p:spPr>
          <a:xfrm>
            <a:off x="4306086" y="3505200"/>
            <a:ext cx="228521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152400" y="228600"/>
            <a:ext cx="1676400" cy="2743200"/>
          </a:xfrm>
        </p:spPr>
        <p:txBody>
          <a:bodyPr anchor="t" anchorCtr="0"/>
          <a:lstStyle>
            <a:lvl1pPr marL="0" marR="0" indent="0" algn="r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9" hasCustomPrompt="1"/>
          </p:nvPr>
        </p:nvSpPr>
        <p:spPr>
          <a:xfrm>
            <a:off x="6629400" y="228600"/>
            <a:ext cx="1676400" cy="19050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28" hasCustomPrompt="1"/>
          </p:nvPr>
        </p:nvSpPr>
        <p:spPr>
          <a:xfrm>
            <a:off x="152400" y="4724400"/>
            <a:ext cx="1676400" cy="1905000"/>
          </a:xfrm>
        </p:spPr>
        <p:txBody>
          <a:bodyPr anchor="b" anchorCtr="0"/>
          <a:lstStyle>
            <a:lvl1pPr marL="0" marR="0" indent="0" algn="r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30" hasCustomPrompt="1"/>
          </p:nvPr>
        </p:nvSpPr>
        <p:spPr>
          <a:xfrm>
            <a:off x="6629400" y="4724400"/>
            <a:ext cx="1676400" cy="1905000"/>
          </a:xfrm>
        </p:spPr>
        <p:txBody>
          <a:bodyPr anchor="b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4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4"/>
          </p:nvPr>
        </p:nvSpPr>
        <p:spPr>
          <a:xfrm>
            <a:off x="533400" y="685800"/>
            <a:ext cx="3653297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6" hasCustomPrompt="1"/>
          </p:nvPr>
        </p:nvSpPr>
        <p:spPr>
          <a:xfrm>
            <a:off x="533400" y="63246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4267200" y="6858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8"/>
          </p:nvPr>
        </p:nvSpPr>
        <p:spPr>
          <a:xfrm>
            <a:off x="533400" y="35052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9"/>
          </p:nvPr>
        </p:nvSpPr>
        <p:spPr>
          <a:xfrm>
            <a:off x="4267200" y="35052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22" hasCustomPrompt="1"/>
          </p:nvPr>
        </p:nvSpPr>
        <p:spPr>
          <a:xfrm>
            <a:off x="533400" y="3048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267200" y="63246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4" hasCustomPrompt="1"/>
          </p:nvPr>
        </p:nvSpPr>
        <p:spPr>
          <a:xfrm>
            <a:off x="4267200" y="3048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27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4 ภาพขึ้นไปที่มีคำอธิบายภาพขนาดใหญ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/>
          <p:cNvSpPr>
            <a:spLocks noGrp="1" noChangeAspect="1"/>
          </p:cNvSpPr>
          <p:nvPr>
            <p:ph type="pic" sz="quarter" idx="14"/>
          </p:nvPr>
        </p:nvSpPr>
        <p:spPr>
          <a:xfrm>
            <a:off x="2286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8" name="Picture Placeholder 27"/>
          <p:cNvSpPr>
            <a:spLocks noGrp="1" noChangeAspect="1"/>
          </p:cNvSpPr>
          <p:nvPr>
            <p:ph type="pic" sz="quarter" idx="31"/>
          </p:nvPr>
        </p:nvSpPr>
        <p:spPr>
          <a:xfrm>
            <a:off x="43434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4" name="Picture Placeholder 3"/>
          <p:cNvSpPr>
            <a:spLocks noGrp="1" noChangeAspect="1"/>
          </p:cNvSpPr>
          <p:nvPr>
            <p:ph type="pic" sz="quarter" idx="30"/>
          </p:nvPr>
        </p:nvSpPr>
        <p:spPr>
          <a:xfrm>
            <a:off x="22860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32"/>
          </p:nvPr>
        </p:nvSpPr>
        <p:spPr>
          <a:xfrm>
            <a:off x="64008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29" hasCustomPrompt="1"/>
          </p:nvPr>
        </p:nvSpPr>
        <p:spPr>
          <a:xfrm>
            <a:off x="228600" y="3352800"/>
            <a:ext cx="8153400" cy="30480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2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33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4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5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ภาพขึ้นไป คือ ภาพแนวตั้ง 1 ภาพพร้อมภาพแนวนอน 3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43292" y="257665"/>
            <a:ext cx="4764388" cy="63525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18"/>
          </p:nvPr>
        </p:nvSpPr>
        <p:spPr>
          <a:xfrm>
            <a:off x="5446340" y="257665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2"/>
          </p:nvPr>
        </p:nvSpPr>
        <p:spPr>
          <a:xfrm>
            <a:off x="5446340" y="2432657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23"/>
          </p:nvPr>
        </p:nvSpPr>
        <p:spPr>
          <a:xfrm>
            <a:off x="5446340" y="4607649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Rectangle 5"/>
          <p:cNvSpPr>
            <a:spLocks noGrp="1"/>
          </p:cNvSpPr>
          <p:nvPr>
            <p:ph type="dt" sz="half" idx="2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ภาพขึ้นไป คือ ภาพแนวนอน 3 ภาพพร้อมภาพแนวตั้ง 2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228600" y="3429000"/>
            <a:ext cx="207015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7"/>
          </p:nvPr>
        </p:nvSpPr>
        <p:spPr>
          <a:xfrm>
            <a:off x="2438400" y="228600"/>
            <a:ext cx="5562600" cy="4171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26"/>
          </p:nvPr>
        </p:nvSpPr>
        <p:spPr>
          <a:xfrm>
            <a:off x="228600" y="228600"/>
            <a:ext cx="207015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Picture Placeholder 30"/>
          <p:cNvSpPr>
            <a:spLocks noGrp="1"/>
          </p:cNvSpPr>
          <p:nvPr>
            <p:ph type="pic" sz="quarter" idx="27"/>
          </p:nvPr>
        </p:nvSpPr>
        <p:spPr>
          <a:xfrm>
            <a:off x="5257800" y="4495800"/>
            <a:ext cx="2743200" cy="2057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28"/>
          </p:nvPr>
        </p:nvSpPr>
        <p:spPr>
          <a:xfrm>
            <a:off x="2438400" y="4495800"/>
            <a:ext cx="2743200" cy="2057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Rectangle 6"/>
          <p:cNvSpPr>
            <a:spLocks noGrp="1"/>
          </p:cNvSpPr>
          <p:nvPr>
            <p:ph type="dt" sz="half" idx="29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0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ภาพขึ้นไป คือ ภาพแนวนอน 2 ภาพพร้อมภาพแนวตั้ง 3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2286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29"/>
          </p:nvPr>
        </p:nvSpPr>
        <p:spPr>
          <a:xfrm>
            <a:off x="228600" y="3867150"/>
            <a:ext cx="39624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7" name="Picture Placeholder 26"/>
          <p:cNvSpPr>
            <a:spLocks noGrp="1"/>
          </p:cNvSpPr>
          <p:nvPr>
            <p:ph type="pic" sz="quarter" idx="30"/>
          </p:nvPr>
        </p:nvSpPr>
        <p:spPr>
          <a:xfrm>
            <a:off x="4419600" y="3867150"/>
            <a:ext cx="39624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7"/>
          </p:nvPr>
        </p:nvSpPr>
        <p:spPr>
          <a:xfrm>
            <a:off x="30099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28"/>
          </p:nvPr>
        </p:nvSpPr>
        <p:spPr>
          <a:xfrm>
            <a:off x="57912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Rectangle 7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สี่เหลี่ยมจัตุรัส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2133600" y="762000"/>
            <a:ext cx="4873334" cy="48768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2133600" y="5715000"/>
            <a:ext cx="4876800" cy="8382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สี่เหลี่ยมจัตุรัส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4955273" y="1371600"/>
            <a:ext cx="3198127" cy="3200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th-TH" sz="24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Picture Placeholder 6"/>
          <p:cNvSpPr>
            <a:spLocks noGrp="1" noChangeAspect="1"/>
          </p:cNvSpPr>
          <p:nvPr>
            <p:ph type="pic" sz="quarter" idx="14"/>
          </p:nvPr>
        </p:nvSpPr>
        <p:spPr>
          <a:xfrm>
            <a:off x="1145273" y="1371600"/>
            <a:ext cx="3198127" cy="3200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4953000" y="4648200"/>
            <a:ext cx="3200400" cy="12954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1143000" y="4648200"/>
            <a:ext cx="3200400" cy="12954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 Panorama 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30"/>
          </p:nvPr>
        </p:nvSpPr>
        <p:spPr>
          <a:xfrm>
            <a:off x="228600" y="1524000"/>
            <a:ext cx="8229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1" hasCustomPrompt="1"/>
          </p:nvPr>
        </p:nvSpPr>
        <p:spPr>
          <a:xfrm>
            <a:off x="228600" y="4343400"/>
            <a:ext cx="8229600" cy="1676400"/>
          </a:xfrm>
        </p:spPr>
        <p:txBody>
          <a:bodyPr tIns="91440" rIns="9144" bIns="91440" anchor="t"/>
          <a:lstStyle>
            <a:lvl1pPr marL="0" marR="0" indent="0" algn="r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3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3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pPr eaLnBrk="1" latinLnBrk="0" hangingPunct="1"/>
            <a:r>
              <a:rPr lang="th-TH" smtClean="0"/>
              <a:t>คลิกเพื่อแก้ไขลักษณะชื่อเรื่องต้นแบบ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68B50E-0B48-4566-8609-C51CF752A7DF}" type="datetimeFigureOut">
              <a:pPr/>
              <a:t>14/12/60</a:t>
            </a:fld>
            <a:endParaRPr kumimoji="0"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pPr/>
              <a:t>‹#›</a:t>
            </a:fld>
            <a:endParaRPr kumimoji="0" lang="th-TH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68B50E-0B48-4566-8609-C51CF752A7DF}" type="datetimeFigureOut">
              <a:pPr/>
              <a:t>14/12/60</a:t>
            </a:fld>
            <a:endParaRPr kumimoji="0"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pPr/>
              <a:t>‹#›</a:t>
            </a:fld>
            <a:endParaRPr kumimoji="0"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rot="16200000">
            <a:off x="5315559" y="3268980"/>
            <a:ext cx="6858000" cy="320040"/>
          </a:xfrm>
          <a:prstGeom prst="rect">
            <a:avLst/>
          </a:prstGeom>
          <a:solidFill>
            <a:schemeClr val="accent6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8" name="Rectangle 7"/>
          <p:cNvSpPr/>
          <p:nvPr/>
        </p:nvSpPr>
        <p:spPr>
          <a:xfrm rot="16200000">
            <a:off x="5628132" y="3341399"/>
            <a:ext cx="6858000" cy="173736"/>
          </a:xfrm>
          <a:prstGeom prst="rect">
            <a:avLst/>
          </a:prstGeom>
          <a:solidFill>
            <a:schemeClr val="accent3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848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>
            <a:extLst/>
          </a:lstStyle>
          <a:p>
            <a:pPr eaLnBrk="1" latinLnBrk="0" hangingPunct="1"/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7848600" cy="4525963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696200" y="1012825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162800" y="3832226"/>
            <a:ext cx="3200400" cy="365125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pPr algn="l"/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5400000">
            <a:off x="8278813" y="5962650"/>
            <a:ext cx="968375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fld id="{8A4431D5-1B33-458B-8AFD-CECCB0FA18CB}" type="slidenum">
              <a:rPr kumimoji="0" lang="th-TH">
                <a:solidFill>
                  <a:schemeClr val="bg1"/>
                </a:solidFill>
              </a:rPr>
              <a:pPr/>
              <a:t>‹#›</a:t>
            </a:fld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895749" y="-733"/>
            <a:ext cx="76200" cy="6858000"/>
          </a:xfrm>
          <a:prstGeom prst="rect">
            <a:avLst/>
          </a:prstGeom>
          <a:solidFill>
            <a:schemeClr val="accent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lang="th-TH" sz="4400" kern="1200">
          <a:solidFill>
            <a:schemeClr val="tx2"/>
          </a:solidFill>
          <a:latin typeface="+mj-lt"/>
          <a:ea typeface="+mj-ea"/>
          <a:cs typeface="+mj-cs"/>
        </a:defRPr>
      </a:lvl1pPr>
      <a:extLst/>
    </p:titleStyle>
    <p:bodyStyle>
      <a:lvl1pPr marL="342900" indent="-342900" algn="l" rtl="0" eaLnBrk="1" latinLnBrk="0" hangingPunct="1">
        <a:spcBef>
          <a:spcPct val="20000"/>
        </a:spcBef>
        <a:buFont typeface="Arial"/>
        <a:buChar char="•"/>
        <a:defRPr kumimoji="0" lang="th-TH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Font typeface="Arial"/>
        <a:buChar char="–"/>
        <a:defRPr kumimoji="0" lang="th-TH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Font typeface="Arial"/>
        <a:buChar char="•"/>
        <a:defRPr kumimoji="0" lang="th-TH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Font typeface="Arial"/>
        <a:buChar char="–"/>
        <a:defRPr kumimoji="0" lang="th-TH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Font typeface="Arial"/>
        <a:buChar char="»"/>
        <a:defRPr kumimoji="0" lang="th-TH"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9.jpeg"/><Relationship Id="rId5" Type="http://schemas.openxmlformats.org/officeDocument/2006/relationships/image" Target="../media/image7.jpeg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aanmaha.com/community/threads/7312-&#3585;&#3634;&#3619;&#3648;&#3614;&#3634;&#3632;&#3648;&#3627;&#3655;&#3604;&#3585;&#3619;&#3632;&#3604;&#3657;&#3634;&#3591;-(&#3648;&#3627;&#3655;&#3604;&#3610;&#3604;)" TargetMode="External"/><Relationship Id="rId2" Type="http://schemas.openxmlformats.org/officeDocument/2006/relationships/hyperlink" Target="http://sarunyamaleept10.blogspot.com/2009/09/lentinus-polychrous-lev.html" TargetMode="External"/><Relationship Id="rId1" Type="http://schemas.openxmlformats.org/officeDocument/2006/relationships/slideLayout" Target="../slideLayouts/slideLayout10.xml"/><Relationship Id="rId4" Type="http://schemas.openxmlformats.org/officeDocument/2006/relationships/hyperlink" Target="https://www.google.co.th/url?sa=t&amp;rct=j&amp;q=&amp;esrc=s&amp;source=web&amp;cd=1&amp;ved=0ahUKEwjwyreg74PYAhVIYo8KHfBCDT8QFggmMAA&amp;url=http://www.manager.co.th/Local/ViewNews.aspx?NewsID%3D9510000082528&amp;usg=AOvVaw1DmoQB3R_Re7wGEU8UdsgK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5723" y="692696"/>
            <a:ext cx="8234983" cy="5475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187623" y="597432"/>
            <a:ext cx="66247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7200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มาทำความรู้จักกับ</a:t>
            </a:r>
          </a:p>
          <a:p>
            <a:pPr algn="ctr"/>
            <a:r>
              <a:rPr lang="th-TH" dirty="0" smtClean="0"/>
              <a:t> </a:t>
            </a:r>
            <a:endParaRPr lang="th-TH" sz="96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dirty="0"/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755576" y="1619391"/>
            <a:ext cx="770485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9600" dirty="0" smtClean="0">
                <a:solidFill>
                  <a:srgbClr val="FFFF00"/>
                </a:solidFill>
                <a:latin typeface="TH Sarabun New" panose="020B0500040200020003" pitchFamily="34" charset="-34"/>
                <a:ea typeface="Dotum" pitchFamily="34" charset="-127"/>
                <a:cs typeface="TH Sarabun New" panose="020B0500040200020003" pitchFamily="34" charset="-34"/>
              </a:rPr>
              <a:t>เห็ดลม</a:t>
            </a:r>
          </a:p>
          <a:p>
            <a:pPr algn="ctr"/>
            <a:r>
              <a:rPr lang="th-TH" sz="9600" dirty="0" smtClean="0">
                <a:solidFill>
                  <a:srgbClr val="FF0000"/>
                </a:solidFill>
                <a:latin typeface="TH Sarabun New" panose="020B0500040200020003" pitchFamily="34" charset="-34"/>
                <a:ea typeface="Dotum" pitchFamily="34" charset="-127"/>
                <a:cs typeface="TH Sarabun New" panose="020B0500040200020003" pitchFamily="34" charset="-34"/>
              </a:rPr>
              <a:t>หรือ</a:t>
            </a:r>
          </a:p>
          <a:p>
            <a:pPr algn="ctr"/>
            <a:r>
              <a:rPr lang="th-TH" sz="9600" dirty="0" smtClean="0">
                <a:solidFill>
                  <a:srgbClr val="FFFF00"/>
                </a:solidFill>
                <a:latin typeface="TH Sarabun New" panose="020B0500040200020003" pitchFamily="34" charset="-34"/>
                <a:ea typeface="Dotum" pitchFamily="34" charset="-127"/>
                <a:cs typeface="TH Sarabun New" panose="020B0500040200020003" pitchFamily="34" charset="-34"/>
              </a:rPr>
              <a:t>เห็ดกระด้าง</a:t>
            </a:r>
            <a:endParaRPr lang="th-TH" sz="9600" dirty="0">
              <a:solidFill>
                <a:srgbClr val="FFFF00"/>
              </a:solidFill>
              <a:latin typeface="TH Sarabun New" panose="020B0500040200020003" pitchFamily="34" charset="-34"/>
              <a:ea typeface="Dotum" pitchFamily="34" charset="-127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075551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j0178459.jpg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121" y="261712"/>
            <a:ext cx="6854798" cy="4557711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28600" y="4725144"/>
            <a:ext cx="8672946" cy="1980456"/>
          </a:xfrm>
          <a:solidFill>
            <a:schemeClr val="accent4">
              <a:lumMod val="75000"/>
            </a:schemeClr>
          </a:solidFill>
        </p:spPr>
        <p:txBody>
          <a:bodyPr/>
          <a:lstStyle/>
          <a:p>
            <a:r>
              <a:rPr lang="th-TH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เห็ดลม</a:t>
            </a:r>
            <a:endParaRPr lang="th-TH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ชื่อวิทยาศาสตร์: </a:t>
            </a:r>
            <a:r>
              <a:rPr lang="en-US" sz="20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  </a:t>
            </a:r>
            <a:r>
              <a:rPr lang="en-US" sz="2000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Lentinus</a:t>
            </a:r>
            <a:r>
              <a:rPr lang="en-US" sz="20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polychrous</a:t>
            </a:r>
            <a:r>
              <a:rPr lang="en-US" sz="20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Lev. </a:t>
            </a:r>
            <a:endParaRPr lang="th-TH" sz="2000" dirty="0" smtClean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ชื่ออื่น                      เห็ดกระด้าง</a:t>
            </a:r>
            <a:r>
              <a:rPr lang="en-US" sz="20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, </a:t>
            </a:r>
            <a:r>
              <a:rPr lang="th-TH" sz="20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เห็ดบด</a:t>
            </a:r>
            <a:endParaRPr lang="en-US" sz="2000" dirty="0" smtClean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การใช้ประโยชน์</a:t>
            </a:r>
            <a:r>
              <a:rPr lang="th-TH" sz="20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:     </a:t>
            </a:r>
            <a:r>
              <a:rPr lang="th-TH" sz="24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รับประทานได้ และเป็นยาสมุนไพรบำรุงร่างกาย</a:t>
            </a:r>
            <a:endParaRPr lang="th-TH" sz="24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ตัวแทนรูปภาพ 2"/>
          <p:cNvPicPr>
            <a:picLocks noGrp="1" noChangeAspect="1"/>
          </p:cNvPicPr>
          <p:nvPr>
            <p:ph type="pic" sz="quarter" idx="26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4316" y="476672"/>
            <a:ext cx="3787450" cy="2518251"/>
          </a:xfrm>
        </p:spPr>
      </p:pic>
      <p:sp>
        <p:nvSpPr>
          <p:cNvPr id="5" name="สี่เหลี่ยมผืนผ้า 4"/>
          <p:cNvSpPr/>
          <p:nvPr/>
        </p:nvSpPr>
        <p:spPr>
          <a:xfrm>
            <a:off x="539552" y="332656"/>
            <a:ext cx="4114764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0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ถิ่น</a:t>
            </a:r>
            <a:r>
              <a:rPr lang="th-TH" sz="2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กำเนิด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: เห็ดกระด้างเป็นเห็ดพื้นบ้านของประเทศไทย</a:t>
            </a:r>
            <a:b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</a:br>
            <a:r>
              <a:rPr lang="th-TH" sz="2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ลักษณะทาง</a:t>
            </a:r>
            <a:r>
              <a:rPr lang="th-TH" sz="2000" b="1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พฤกษศาตร์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: หมวกเห็ดเป็นรูปกรวยลึกคล้ายพัด สีขาวนวลหรือสีน้ำตาลอ่อนปนเทา เส้นผ่า</a:t>
            </a:r>
            <a:r>
              <a:rPr lang="th-TH" sz="20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ศุนย์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กลาง 5-8 ซม. ขอบงอลงเล็กน้อย ผิวมีขนสั้นๆสีน้ำตาลรวมกันคล้ายเกล็ดเล็กๆปลายงอนขึ้นเล็กน้อย เกล็ดเรียงกันกระจายอยู่บริเวณขอบหมวก </a:t>
            </a:r>
            <a:r>
              <a:rPr lang="th-TH" sz="2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ใต้</a:t>
            </a:r>
            <a:r>
              <a:rPr lang="th-TH" sz="20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ดอก 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มี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ครีบเป็นร่องลึกสีน้ำตาล ดอกอ่อนมีขอบบางและม้วนงอลง เมื่อแห้งเนื้อจะแข็งและเหนียว และเปลี่ยนเป็นสีน้ำตาลแดงหรือสีน้ำตาล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เข้ม</a:t>
            </a:r>
          </a:p>
          <a:p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/>
            </a:r>
            <a:b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</a:br>
            <a:r>
              <a:rPr lang="th-TH" sz="2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ฤดูกาล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: ฤดู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ฝน</a:t>
            </a:r>
          </a:p>
          <a:p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/>
            </a:r>
            <a:b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</a:br>
            <a:r>
              <a:rPr lang="th-TH" sz="2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แหล่งปลูก 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: เห็ดกระด้างพบได้ตามธรรมชาติ บริเวณป่าตามภาคเหนือและภาคอีสาน ชอบขึ้นตามตอไม้ผุๆหรือขอนไม้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เก่าๆ ปัจจุบันมีการเพาะขายเพราะทางภาคอีสานและเหนือชอบ รับประทานเห็ดขอนหรือเห็ดลม</a:t>
            </a:r>
          </a:p>
          <a:p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/>
            </a:r>
            <a:b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</a:br>
            <a:r>
              <a:rPr lang="th-TH" sz="20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การกิน 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: ดอกอ่อนนำมาผัดน้ำมันหอย ทำแกงส้ม ใส่ในแกงหน่อไม้ ดอกแก่นำมาใส่แกงแคหรือซุบแบบอีสาน</a:t>
            </a:r>
            <a:b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</a:b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endParaRPr lang="th-TH" sz="20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457236" y="6263535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แหล่งที่มาข้อมูล </a:t>
            </a:r>
            <a:r>
              <a:rPr lang="en-US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: http://sarunyamaleept10.blogspot.com/2009/09/lenti</a:t>
            </a:r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nus-polychrous-lev.html</a:t>
            </a:r>
            <a:endParaRPr lang="th-TH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8" name="ตัวแทนรูปภาพ 2"/>
          <p:cNvPicPr>
            <a:picLocks noGrp="1" noChangeAspect="1"/>
          </p:cNvPicPr>
          <p:nvPr>
            <p:ph type="pic" sz="quarter" idx="26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2181" y="3212976"/>
            <a:ext cx="3899951" cy="2593053"/>
          </a:xfrm>
        </p:spPr>
      </p:pic>
    </p:spTree>
    <p:extLst>
      <p:ext uri="{BB962C8B-B14F-4D97-AF65-F5344CB8AC3E}">
        <p14:creationId xmlns:p14="http://schemas.microsoft.com/office/powerpoint/2010/main" val="4082593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สี่เหลี่ยมผืนผ้า 7"/>
          <p:cNvSpPr/>
          <p:nvPr/>
        </p:nvSpPr>
        <p:spPr>
          <a:xfrm>
            <a:off x="683568" y="449252"/>
            <a:ext cx="748883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800" dirty="0"/>
              <a:t> </a:t>
            </a:r>
            <a:r>
              <a:rPr lang="en-US" sz="2800" dirty="0"/>
              <a:t> </a:t>
            </a:r>
            <a:r>
              <a:rPr lang="th-TH" sz="2800" dirty="0" smtClean="0"/>
              <a:t>	</a:t>
            </a:r>
            <a:r>
              <a: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</a:t>
            </a:r>
            <a:r>
              <a:rPr lang="th-TH" sz="2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เห็ดกลุ่มเห็ดครีบ 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ดอกเป็นรูปกรวยขอบม้วนลงด้านล่าง ผิวด้านบนมีขนสีน้ำตาลปกคลุมทั่วทั้งหมวก ด้านล่างมีลักษณะเป็นครีบสีน้ำตาลอ่อนถึงน้ำตาลเทา เรียงติดลงไปตามก้านมีขนาดเส้นผ่าศูนย์กลาง 4-16 ซม. ก้านดอกเป็นทรงกระบอก แข็งเหนียวขนาด 0.5-2 ซม. ยาว 0.5-2 </a:t>
            </a:r>
            <a:r>
              <a: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ซม.</a:t>
            </a:r>
            <a:endParaRPr lang="th-TH" sz="28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endParaRPr lang="th-TH" sz="2800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endParaRPr lang="th-TH" sz="2800" dirty="0"/>
          </a:p>
        </p:txBody>
      </p:sp>
      <p:pic>
        <p:nvPicPr>
          <p:cNvPr id="5" name="ตัวแทนรูปภาพ 2"/>
          <p:cNvPicPr>
            <a:picLocks noGrp="1" noChangeAspect="1"/>
          </p:cNvPicPr>
          <p:nvPr>
            <p:ph type="pic" sz="quarter" idx="26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564" y="2636912"/>
            <a:ext cx="3898801" cy="2592288"/>
          </a:xfrm>
        </p:spPr>
      </p:pic>
      <p:pic>
        <p:nvPicPr>
          <p:cNvPr id="10" name="ตัวแทนรูปภาพ 2"/>
          <p:cNvPicPr>
            <a:picLocks noGrp="1" noChangeAspect="1"/>
          </p:cNvPicPr>
          <p:nvPr>
            <p:ph type="pic" sz="quarter" idx="26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9623" y="2636912"/>
            <a:ext cx="3898801" cy="2592287"/>
          </a:xfrm>
        </p:spPr>
      </p:pic>
      <p:sp>
        <p:nvSpPr>
          <p:cNvPr id="11" name="สี่เหลี่ยมผืนผ้า 10"/>
          <p:cNvSpPr/>
          <p:nvPr/>
        </p:nvSpPr>
        <p:spPr>
          <a:xfrm>
            <a:off x="395536" y="5805264"/>
            <a:ext cx="79928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แหล่งที่มา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ข้อมูล</a:t>
            </a:r>
            <a:r>
              <a:rPr lang="en-US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: </a:t>
            </a:r>
            <a:r>
              <a:rPr lang="en-US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https://erp.hrdi.or.th/search_result_details.php?h</a:t>
            </a:r>
            <a:r>
              <a:rPr lang="en-US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erbariumID=1170&amp;name=-</a:t>
            </a:r>
            <a:endParaRPr lang="th-TH" sz="20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747681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ตัวแทนรูปภาพ 2"/>
          <p:cNvPicPr>
            <a:picLocks noGrp="1" noChangeAspect="1"/>
          </p:cNvPicPr>
          <p:nvPr>
            <p:ph type="pic" sz="quarter" idx="26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937" y="1052737"/>
            <a:ext cx="7905901" cy="5256584"/>
          </a:xfrm>
        </p:spPr>
      </p:pic>
      <p:sp>
        <p:nvSpPr>
          <p:cNvPr id="9" name="สี่เหลี่ยมผืนผ้า 8"/>
          <p:cNvSpPr/>
          <p:nvPr/>
        </p:nvSpPr>
        <p:spPr>
          <a:xfrm>
            <a:off x="687747" y="1340768"/>
            <a:ext cx="2444094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400" dirty="0" smtClean="0"/>
              <a:t> </a:t>
            </a:r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ครีบ  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มีความ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ยาวต่างกัน 5 ขนาด ด้านในยาวขนานเรียวเล็กลงไปติดก้าน ด้านนอกเรียวแคบไปติดขอบหมวก ขอบครีบเป็นจักฟันเลื่อยเล็กๆ มองไม่เห็นด้วยตาเปล่า แต่จะสากมือเวลาลูบก้าน แข็ง เหนียว สีขาวนวลแล้วเปลี่ยนเป็นสีเข้มขึ้นจนเป็นสีน้ำตาลดำ</a:t>
            </a:r>
          </a:p>
          <a:p>
            <a:pPr algn="thaiDist"/>
            <a:r>
              <a:rPr lang="en-US" sz="16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endParaRPr lang="th-TH" sz="16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387903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ตัวแทนรูปภาพ 2"/>
          <p:cNvPicPr>
            <a:picLocks noGrp="1" noChangeAspect="1"/>
          </p:cNvPicPr>
          <p:nvPr>
            <p:ph type="pic" sz="quarter" idx="26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2402016"/>
            <a:ext cx="5688632" cy="3782334"/>
          </a:xfrm>
        </p:spPr>
      </p:pic>
      <p:sp>
        <p:nvSpPr>
          <p:cNvPr id="5" name="สี่เหลี่ยมผืนผ้า 4"/>
          <p:cNvSpPr/>
          <p:nvPr/>
        </p:nvSpPr>
        <p:spPr>
          <a:xfrm>
            <a:off x="539552" y="372235"/>
            <a:ext cx="7704856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400" b="1" dirty="0" smtClean="0"/>
              <a:t> </a:t>
            </a:r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กระด้าง หรือ เห็ด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บด เห็ดชนิดนี้ดอกอ่อนจะนิ่ม เมื่อแก่จะเหนียวและแข็ง จึงสามารถเก็บรักษาไว้รับประทานได้นานข้ามปี เวลาจะนำมาปรุงอาหารก็นำไปแช่น้ำให้คืนสภาพเหมือนเห็ดหูหนู เป็นเห็ดที่มีรสหวานกว่าเห็ดชนิดอื่น ๆ ในตระกูลเดียวกัน ดอกอ่อนนำไปแกงซุปหรือลาบให้ความรู้สึก ในการรับประทานคล้ายเนื้อสัตว์ 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คือ กรุบ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เหนียว ลื่นลิ้น จึงเป็นที่นิยมรับประทานของคนในภาคเหนือ และภาคตะวันออกเฉียงเหนือ</a:t>
            </a:r>
            <a:endParaRPr lang="th-TH" sz="16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en-US" sz="1600" dirty="0" smtClean="0"/>
              <a:t> </a:t>
            </a:r>
            <a:endParaRPr lang="th-TH" sz="1600" dirty="0"/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755576" y="6277962"/>
            <a:ext cx="74888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แหล่งที่มาของข้อมูล </a:t>
            </a:r>
            <a:r>
              <a:rPr lang="en-US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:https://www.moobanhed.com/14905352/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การเพาะเห็ดบด</a:t>
            </a:r>
          </a:p>
        </p:txBody>
      </p:sp>
    </p:spTree>
    <p:extLst>
      <p:ext uri="{BB962C8B-B14F-4D97-AF65-F5344CB8AC3E}">
        <p14:creationId xmlns:p14="http://schemas.microsoft.com/office/powerpoint/2010/main" val="874314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ตัวแทนรูปภาพ 2"/>
          <p:cNvPicPr>
            <a:picLocks noGrp="1" noChangeAspect="1"/>
          </p:cNvPicPr>
          <p:nvPr>
            <p:ph type="pic" sz="quarter" idx="26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692696"/>
            <a:ext cx="7704856" cy="5122910"/>
          </a:xfrm>
        </p:spPr>
      </p:pic>
      <p:sp>
        <p:nvSpPr>
          <p:cNvPr id="6" name="สี่เหลี่ยมผืนผ้า 5"/>
          <p:cNvSpPr/>
          <p:nvPr/>
        </p:nvSpPr>
        <p:spPr>
          <a:xfrm>
            <a:off x="899592" y="908720"/>
            <a:ext cx="712879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3200" b="1" dirty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เห็ดลม </a:t>
            </a:r>
            <a:r>
              <a:rPr lang="th-TH" sz="2400" dirty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มีลักษณะหมวกเห็ดเป็นรูปกรวยลึก สีขาวนวลหรือสีน้ำตาลอ่อนอมเทา เส้นผ่าศูนย์กลาง 5-8 ซม. เหนียวคล้ายหนัง ขอบงอลง ผิวมีขนสั้นๆ สีน้ำตาล ปลายงอขึ้น ดอกอ่อนมีขอบบางและม้วนงอลง ครีบ สีน้ำตาลอ่อนอม</a:t>
            </a:r>
            <a:r>
              <a:rPr lang="th-TH" sz="2400" dirty="0" smtClean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เทาบาง   </a:t>
            </a:r>
            <a:endParaRPr lang="th-TH" sz="2400" dirty="0">
              <a:solidFill>
                <a:srgbClr val="FFFF0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009235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ตัวแทนรูปภาพ 2"/>
          <p:cNvPicPr>
            <a:picLocks noGrp="1" noChangeAspect="1"/>
          </p:cNvPicPr>
          <p:nvPr>
            <p:ph type="pic" sz="quarter" idx="26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19" y="1412776"/>
            <a:ext cx="3898801" cy="2592287"/>
          </a:xfrm>
        </p:spPr>
      </p:pic>
      <p:sp>
        <p:nvSpPr>
          <p:cNvPr id="5" name="สี่เหลี่ยมผืนผ้า 4"/>
          <p:cNvSpPr/>
          <p:nvPr/>
        </p:nvSpPr>
        <p:spPr>
          <a:xfrm>
            <a:off x="652470" y="332656"/>
            <a:ext cx="766394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400" dirty="0" smtClean="0"/>
              <a:t> </a:t>
            </a:r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ครีบ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มี ความยาวต่างกัน 5 ขนาด ด้านในยาวขนานเรียวเล็กลงไปติดก้าน ด้านนอกเรียวแคบไปติดขอบหมวก ขอบครีบเป็นจักฟันเลื่อยเล็กๆ มองไม่เห็นด้วยตาเปล่า แต่จะสากมือเวลาลูบก้าน แข็ง เหนียว สีขาวนวลแล้วเปลี่ยนเป็นสีเข้มขึ้นจนเป็นสีน้ำตาลดำ</a:t>
            </a:r>
          </a:p>
          <a:p>
            <a:pPr algn="thaiDist"/>
            <a:r>
              <a:rPr lang="en-US" sz="1600" dirty="0" smtClean="0"/>
              <a:t> </a:t>
            </a:r>
            <a:endParaRPr lang="th-TH" sz="1600" dirty="0"/>
          </a:p>
        </p:txBody>
      </p:sp>
      <p:pic>
        <p:nvPicPr>
          <p:cNvPr id="4" name="ตัวแทนรูปภาพ 2"/>
          <p:cNvPicPr>
            <a:picLocks noGrp="1" noChangeAspect="1"/>
          </p:cNvPicPr>
          <p:nvPr>
            <p:ph type="pic" sz="quarter" idx="26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412776"/>
            <a:ext cx="3899951" cy="2593053"/>
          </a:xfrm>
        </p:spPr>
      </p:pic>
      <p:pic>
        <p:nvPicPr>
          <p:cNvPr id="6" name="ตัวแทนรูปภาพ 2"/>
          <p:cNvPicPr>
            <a:picLocks noGrp="1" noChangeAspect="1"/>
          </p:cNvPicPr>
          <p:nvPr>
            <p:ph type="pic" sz="quarter" idx="26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471" y="4077072"/>
            <a:ext cx="3898799" cy="2592287"/>
          </a:xfrm>
        </p:spPr>
      </p:pic>
      <p:pic>
        <p:nvPicPr>
          <p:cNvPr id="7" name="ตัวแทนรูปภาพ 2"/>
          <p:cNvPicPr>
            <a:picLocks noGrp="1" noChangeAspect="1"/>
          </p:cNvPicPr>
          <p:nvPr>
            <p:ph type="pic" sz="quarter" idx="26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7" y="4077072"/>
            <a:ext cx="3898799" cy="2592287"/>
          </a:xfrm>
        </p:spPr>
      </p:pic>
    </p:spTree>
    <p:extLst>
      <p:ext uri="{BB962C8B-B14F-4D97-AF65-F5344CB8AC3E}">
        <p14:creationId xmlns:p14="http://schemas.microsoft.com/office/powerpoint/2010/main" val="536529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ตัวแทนรูปภาพ 2"/>
          <p:cNvPicPr>
            <a:picLocks noGrp="1" noChangeAspect="1"/>
          </p:cNvPicPr>
          <p:nvPr>
            <p:ph type="pic" sz="quarter" idx="26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424" y="3645024"/>
            <a:ext cx="3312943" cy="2202755"/>
          </a:xfrm>
        </p:spPr>
      </p:pic>
      <p:sp>
        <p:nvSpPr>
          <p:cNvPr id="5" name="สี่เหลี่ยมผืนผ้า 4"/>
          <p:cNvSpPr/>
          <p:nvPr/>
        </p:nvSpPr>
        <p:spPr>
          <a:xfrm>
            <a:off x="1043608" y="332656"/>
            <a:ext cx="72728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2400" dirty="0" smtClean="0"/>
              <a:t> 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เมื่อ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แห้งจะเหนียว แข็งและเปลี่ยนเป็นสีน้ำตาลแดง หรือน้ำตาลอม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ม่วง</a:t>
            </a:r>
            <a:endParaRPr lang="en-US" sz="2400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ctr"/>
            <a:r>
              <a:rPr lang="en-US" sz="16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ในธรรมชาติมักพบขึ้นกับไม้เนื้อแข็ง เช่น ไม้เต็ง รัง เหียง ตะเคียน และไม้กระบาก</a:t>
            </a:r>
          </a:p>
        </p:txBody>
      </p:sp>
      <p:pic>
        <p:nvPicPr>
          <p:cNvPr id="4" name="ตัวแทนรูปภาพ 2"/>
          <p:cNvPicPr>
            <a:picLocks noGrp="1" noChangeAspect="1"/>
          </p:cNvPicPr>
          <p:nvPr>
            <p:ph type="pic" sz="quarter" idx="26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340768"/>
            <a:ext cx="3240360" cy="2154494"/>
          </a:xfrm>
        </p:spPr>
      </p:pic>
      <p:pic>
        <p:nvPicPr>
          <p:cNvPr id="6" name="ตัวแทนรูปภาพ 2"/>
          <p:cNvPicPr>
            <a:picLocks noGrp="1" noChangeAspect="1"/>
          </p:cNvPicPr>
          <p:nvPr>
            <p:ph type="pic" sz="quarter" idx="26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35308" y="2084797"/>
            <a:ext cx="4483933" cy="2981338"/>
          </a:xfrm>
        </p:spPr>
      </p:pic>
    </p:spTree>
    <p:extLst>
      <p:ext uri="{BB962C8B-B14F-4D97-AF65-F5344CB8AC3E}">
        <p14:creationId xmlns:p14="http://schemas.microsoft.com/office/powerpoint/2010/main" val="3165078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332656"/>
            <a:ext cx="4678333" cy="3110593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2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3513337"/>
            <a:ext cx="4678333" cy="3110593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7" name="สี่เหลี่ยมผืนผ้า 6"/>
          <p:cNvSpPr/>
          <p:nvPr/>
        </p:nvSpPr>
        <p:spPr>
          <a:xfrm>
            <a:off x="1187624" y="915919"/>
            <a:ext cx="17281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ด้านหน้า</a:t>
            </a:r>
            <a:endParaRPr lang="th-TH" sz="48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5868144" y="4653136"/>
            <a:ext cx="23042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ด้านหลัง</a:t>
            </a:r>
            <a:endParaRPr lang="th-TH" sz="48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75649798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628800"/>
            <a:ext cx="6662180" cy="4429642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8" name="สี่เหลี่ยมผืนผ้า 7"/>
          <p:cNvSpPr/>
          <p:nvPr/>
        </p:nvSpPr>
        <p:spPr>
          <a:xfrm>
            <a:off x="467544" y="476672"/>
            <a:ext cx="799288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2800" dirty="0"/>
              <a:t> 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มักพบบนขอน</a:t>
            </a:r>
            <a:r>
              <a: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ไม้ผุ ใน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ตระกูลเต็งรังหรือไม้ใบ</a:t>
            </a:r>
            <a:r>
              <a: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กว้าง</a:t>
            </a:r>
          </a:p>
          <a:p>
            <a:pPr algn="ctr"/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เป็นอาหาร ใช้ลวก ต้ม หรือนึ่ง กินกับน้ำพริก ใช้ปรุงแกง เช่น แกงเห็ด แกงแค</a:t>
            </a:r>
          </a:p>
        </p:txBody>
      </p:sp>
    </p:spTree>
    <p:extLst>
      <p:ext uri="{BB962C8B-B14F-4D97-AF65-F5344CB8AC3E}">
        <p14:creationId xmlns:p14="http://schemas.microsoft.com/office/powerpoint/2010/main" val="283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สี่เหลี่ยมผืนผ้า 7"/>
          <p:cNvSpPr/>
          <p:nvPr/>
        </p:nvSpPr>
        <p:spPr>
          <a:xfrm>
            <a:off x="683568" y="476672"/>
            <a:ext cx="7632848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800" dirty="0"/>
              <a:t> 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สำหรับคุณสมบัติของ เห็ดบด (</a:t>
            </a:r>
            <a:r>
              <a:rPr lang="en-US" sz="24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Lentinus</a:t>
            </a:r>
            <a:r>
              <a:rPr lang="en-US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24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polychrous</a:t>
            </a:r>
            <a:r>
              <a:rPr lang="en-US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Lev.) 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ในตำรายาแผนไทยโบราณ มีสรรพคุณ เป็นยาบำรุงร่างกาย, บำรุงกำลัง และแก้ไข้พิษ โดยหมอยาแผนไทยจะนำ เห็ดบด ทั้งแบบสดหรือแบบแห้ง ต้มกับน้ำจนเดือดให้ผู้ที่มีร่างกายอ่อนเพลียจากการทำงานหรือไม่แข็งแรงเนื่องจากเพิ่งฟื้นจากไข้ สมรรถภาพทางเพศไม่ค่อยจะดี รับประทานทั้งน้ำและเนื้อเห็ดเป็นประจำจะทำให้ร่างกายแข็งแรง กระชุ่มกระชวย และยังใช้เป็นยาแก้พิษไข้ได้อีกด้วย</a:t>
            </a: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539552" y="6021288"/>
            <a:ext cx="78488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แหล่งที่มา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ข้อมูล</a:t>
            </a:r>
            <a:r>
              <a:rPr lang="en-US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: http://www.manager.co.th/Local/ViewNews.aspx?NewsI</a:t>
            </a:r>
            <a:r>
              <a:rPr lang="en-US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D=9510000082528</a:t>
            </a:r>
            <a:endParaRPr lang="th-TH" sz="20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5724128" y="3356992"/>
            <a:ext cx="2736304" cy="1938992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thaiDist"/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ปัจจุบันมีการศึกษา พบว่า เห็ดบด มี</a:t>
            </a:r>
            <a:r>
              <a:rPr lang="th-TH" sz="20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กรดอะ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มิโนจำเป็น (</a:t>
            </a:r>
            <a:r>
              <a:rPr lang="en-US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Essential amino acid) 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และสารประกอบ </a:t>
            </a:r>
            <a:r>
              <a:rPr lang="en-US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Polysaccharides 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สามารถช่วยกระตุ้นภูมิคุ้มกันในร่างกายได้ </a:t>
            </a:r>
            <a:b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</a:br>
            <a:endParaRPr lang="th-TH" sz="20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12" name="ตัวแทนรูปภาพ 2"/>
          <p:cNvPicPr>
            <a:picLocks noGrp="1" noChangeAspect="1"/>
          </p:cNvPicPr>
          <p:nvPr>
            <p:ph type="pic" sz="quarter" idx="26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727788"/>
            <a:ext cx="4808891" cy="3197400"/>
          </a:xfrm>
        </p:spPr>
      </p:pic>
    </p:spTree>
    <p:extLst>
      <p:ext uri="{BB962C8B-B14F-4D97-AF65-F5344CB8AC3E}">
        <p14:creationId xmlns:p14="http://schemas.microsoft.com/office/powerpoint/2010/main" val="1726838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ตัวแทนข้อความ 4"/>
          <p:cNvSpPr>
            <a:spLocks noGrp="1"/>
          </p:cNvSpPr>
          <p:nvPr>
            <p:ph type="body" sz="quarter" idx="14"/>
          </p:nvPr>
        </p:nvSpPr>
        <p:spPr>
          <a:xfrm>
            <a:off x="755576" y="1124744"/>
            <a:ext cx="7488832" cy="3024336"/>
          </a:xfrm>
        </p:spPr>
        <p:txBody>
          <a:bodyPr>
            <a:noAutofit/>
          </a:bodyPr>
          <a:lstStyle/>
          <a:p>
            <a:pPr algn="thaiDist"/>
            <a:r>
              <a:rPr lang="th-TH" sz="1800" b="1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แหล่งค้นคว้าข้อมูล</a:t>
            </a:r>
          </a:p>
          <a:p>
            <a:pPr algn="thaiDist"/>
            <a:endParaRPr lang="th-TH" sz="1800" b="1" dirty="0" smtClean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en-US" sz="1800" b="1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</a:p>
          <a:p>
            <a:pPr algn="thaiDist"/>
            <a:r>
              <a:rPr lang="en-US" sz="18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https://sites.google.com/site/rujiramushroomfarm/withi-kar-pheaa-hed/hed-bd</a:t>
            </a:r>
            <a:endParaRPr lang="en-US" sz="1800" b="1" dirty="0" smtClean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en-US" sz="18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  <a:hlinkClick r:id="rId2"/>
              </a:rPr>
              <a:t>http://</a:t>
            </a:r>
            <a:r>
              <a:rPr lang="en-US" sz="18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  <a:hlinkClick r:id="rId2"/>
              </a:rPr>
              <a:t>sarunyamaleept10.blogspot.com/2009/09/lentinus-polychrous-lev.html</a:t>
            </a:r>
            <a:endParaRPr lang="en-US" sz="1800" dirty="0" smtClean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en-US" sz="18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https://www.moobanhed.com/14905352/</a:t>
            </a:r>
            <a:r>
              <a:rPr lang="th-TH" sz="18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การเพาะเห็ดบด</a:t>
            </a:r>
          </a:p>
          <a:p>
            <a:pPr algn="thaiDist"/>
            <a:r>
              <a:rPr lang="en-US" sz="18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  <a:hlinkClick r:id="rId3"/>
              </a:rPr>
              <a:t>https://www.baanmaha.com/community/threads/7312-</a:t>
            </a:r>
            <a:r>
              <a:rPr lang="th-TH" sz="18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  <a:hlinkClick r:id="rId3"/>
              </a:rPr>
              <a:t>การเพาะเห็ดกระด้าง-(เห็ดบด</a:t>
            </a:r>
            <a:r>
              <a:rPr lang="th-TH" sz="18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  <a:hlinkClick r:id="rId3"/>
              </a:rPr>
              <a:t>)</a:t>
            </a:r>
            <a:endParaRPr lang="th-TH" sz="1800" dirty="0" smtClean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endParaRPr lang="th-TH" sz="1800" u="sng" dirty="0" smtClean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  <a:hlinkClick r:id="rId4"/>
            </a:endParaRPr>
          </a:p>
          <a:p>
            <a:pPr algn="thaiDist"/>
            <a:r>
              <a:rPr lang="th-TH" sz="1800" u="sng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  <a:hlinkClick r:id="rId4"/>
              </a:rPr>
              <a:t>ทึ่ง</a:t>
            </a:r>
            <a:r>
              <a:rPr lang="th-TH" sz="1800" u="sng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  <a:hlinkClick r:id="rId4"/>
              </a:rPr>
              <a:t>! ผลงานนักวิจัย“ม.</a:t>
            </a:r>
            <a:r>
              <a:rPr lang="th-TH" sz="1800" u="sng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  <a:hlinkClick r:id="rId4"/>
              </a:rPr>
              <a:t>เทค</a:t>
            </a:r>
            <a:r>
              <a:rPr lang="th-TH" sz="1800" u="sng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  <a:hlinkClick r:id="rId4"/>
              </a:rPr>
              <a:t>โนฯอีสาน” “เห็ดกระด้าง”รักษาเบาหวาน - เอดส์ </a:t>
            </a:r>
            <a:r>
              <a:rPr lang="th-TH" sz="1800" u="sng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  <a:hlinkClick r:id="rId4"/>
              </a:rPr>
              <a:t>...</a:t>
            </a:r>
            <a:endParaRPr lang="en-US" sz="1800" dirty="0" smtClean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en-US" sz="18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www.manager.co.th/Local/ViewNews.aspx?NewsID=9510000082528</a:t>
            </a:r>
            <a:endParaRPr lang="th-TH" sz="18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934505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3452" y="765989"/>
            <a:ext cx="8275250" cy="5502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11560" y="836713"/>
            <a:ext cx="7920880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5400" dirty="0" smtClean="0">
                <a:solidFill>
                  <a:schemeClr val="bg1"/>
                </a:solidFill>
              </a:rPr>
              <a:t> </a:t>
            </a:r>
            <a:r>
              <a:rPr lang="th-TH" sz="8000" dirty="0" smtClean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เห็ดลมหรือเห็ดกระด้าง</a:t>
            </a:r>
          </a:p>
          <a:p>
            <a:pPr algn="ctr"/>
            <a:r>
              <a:rPr lang="th-TH" sz="6000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รับประทานได้</a:t>
            </a:r>
          </a:p>
          <a:p>
            <a:pPr algn="ctr"/>
            <a:endParaRPr lang="th-TH" sz="6000" dirty="0">
              <a:solidFill>
                <a:schemeClr val="bg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ctr"/>
            <a:r>
              <a:rPr lang="th-TH" sz="6000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สรรพคุณเป็นยา</a:t>
            </a:r>
            <a:r>
              <a:rPr lang="th-TH" sz="6000" dirty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บำรุงร่างกาย </a:t>
            </a:r>
            <a:endParaRPr lang="th-TH" sz="6000" dirty="0" smtClean="0">
              <a:solidFill>
                <a:schemeClr val="bg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ctr"/>
            <a:r>
              <a:rPr lang="th-TH" sz="6000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บำรุงกำลัง และ </a:t>
            </a:r>
            <a:r>
              <a:rPr lang="th-TH" sz="6000" dirty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แก้ไข้พิษ</a:t>
            </a:r>
            <a:endParaRPr lang="th-TH" sz="6000" dirty="0" smtClean="0">
              <a:solidFill>
                <a:srgbClr val="FFFF0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ctr"/>
            <a:r>
              <a:rPr lang="th-TH" sz="6000" dirty="0" smtClean="0">
                <a:solidFill>
                  <a:schemeClr val="bg1"/>
                </a:solidFill>
              </a:rPr>
              <a:t> </a:t>
            </a:r>
            <a:endParaRPr lang="th-TH" sz="60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sz="96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162129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205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4307" y="803453"/>
            <a:ext cx="8172523" cy="54338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94059" y="3861048"/>
            <a:ext cx="759684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7200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ขอบคุณคะ</a:t>
            </a:r>
          </a:p>
          <a:p>
            <a:pPr algn="ctr"/>
            <a:r>
              <a:rPr lang="th-TH" sz="7200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ไว้ติดตามชมชุดต่อไป</a:t>
            </a:r>
          </a:p>
          <a:p>
            <a:pPr algn="ctr"/>
            <a:r>
              <a:rPr lang="th-TH" dirty="0" smtClean="0"/>
              <a:t> </a:t>
            </a:r>
            <a:endParaRPr lang="th-TH" sz="96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755472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อัลบั้มรูปแบบร่วมสมัย">
  <a:themeElements>
    <a:clrScheme name="เฉลียง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ContemporaryPhotoAlbum</Template>
  <TotalTime>0</TotalTime>
  <Words>633</Words>
  <Application>Microsoft Office PowerPoint</Application>
  <PresentationFormat>นำเสนอทางหน้าจอ (4:3)</PresentationFormat>
  <Paragraphs>67</Paragraphs>
  <Slides>15</Slides>
  <Notes>11</Notes>
  <HiddenSlides>0</HiddenSlides>
  <MMClips>0</MMClips>
  <ScaleCrop>false</ScaleCrop>
  <HeadingPairs>
    <vt:vector size="6" baseType="variant">
      <vt:variant>
        <vt:lpstr>แบบอักษรที่ถูกใช้</vt:lpstr>
      </vt:variant>
      <vt:variant>
        <vt:i4>6</vt:i4>
      </vt:variant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15</vt:i4>
      </vt:variant>
    </vt:vector>
  </HeadingPairs>
  <TitlesOfParts>
    <vt:vector size="22" baseType="lpstr">
      <vt:lpstr>Arial</vt:lpstr>
      <vt:lpstr>Angsana New</vt:lpstr>
      <vt:lpstr>Calibri</vt:lpstr>
      <vt:lpstr>TH Sarabun New</vt:lpstr>
      <vt:lpstr>Dotum</vt:lpstr>
      <vt:lpstr>Cordia New</vt:lpstr>
      <vt:lpstr>อัลบั้มรูปแบบร่วมสมัย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กัลยา กาญจนรุ่ง</dc:creator>
  <cp:lastModifiedBy/>
  <cp:revision>1</cp:revision>
  <dcterms:created xsi:type="dcterms:W3CDTF">2017-07-27T06:10:19Z</dcterms:created>
  <dcterms:modified xsi:type="dcterms:W3CDTF">2017-12-14T08:05:35Z</dcterms:modified>
  <dc:title>เห็ดลม หรือ เห็ดกระด้าง</dc:title>
</cp:coreProperties>
</file>