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70" r:id="rId2"/>
    <p:sldId id="266" r:id="rId3"/>
    <p:sldId id="271" r:id="rId4"/>
    <p:sldId id="291" r:id="rId5"/>
    <p:sldId id="293" r:id="rId6"/>
    <p:sldId id="292" r:id="rId7"/>
    <p:sldId id="283" r:id="rId8"/>
    <p:sldId id="267" r:id="rId9"/>
    <p:sldId id="289" r:id="rId10"/>
    <p:sldId id="278" r:id="rId11"/>
    <p:sldId id="294" r:id="rId12"/>
    <p:sldId id="277" r:id="rId13"/>
    <p:sldId id="288" r:id="rId14"/>
    <p:sldId id="280" r:id="rId15"/>
    <p:sldId id="269" r:id="rId16"/>
    <p:sldId id="295" r:id="rId17"/>
    <p:sldId id="290" r:id="rId18"/>
    <p:sldId id="286" r:id="rId19"/>
    <p:sldId id="273" r:id="rId20"/>
    <p:sldId id="274" r:id="rId21"/>
    <p:sldId id="276" r:id="rId22"/>
  </p:sldIdLst>
  <p:sldSz cx="9144000" cy="6858000" type="screen4x3"/>
  <p:notesSz cx="6858000" cy="9144000"/>
  <p:embeddedFontLst>
    <p:embeddedFont>
      <p:font typeface="Angsana New" panose="02020603050405020304" pitchFamily="18" charset="-34"/>
      <p:regular r:id="rId25"/>
      <p:bold r:id="rId26"/>
      <p:italic r:id="rId27"/>
      <p:boldItalic r:id="rId28"/>
    </p:embeddedFont>
    <p:embeddedFont>
      <p:font typeface="Calibri" panose="020F0502020204030204" pitchFamily="34" charset="0"/>
      <p:regular r:id="rId29"/>
      <p:bold r:id="rId30"/>
      <p:italic r:id="rId31"/>
      <p:boldItalic r:id="rId32"/>
    </p:embeddedFont>
    <p:embeddedFont>
      <p:font typeface="TH Sarabun New" panose="020B0500040200020003" pitchFamily="34" charset="-34"/>
      <p:regular r:id="rId33"/>
      <p:bold r:id="rId34"/>
      <p:italic r:id="rId35"/>
      <p:boldItalic r:id="rId36"/>
    </p:embeddedFont>
    <p:embeddedFont>
      <p:font typeface="Dotum" panose="020B0600000101010101" pitchFamily="34" charset="-127"/>
      <p:regular r:id="rId37"/>
    </p:embeddedFont>
    <p:embeddedFont>
      <p:font typeface="Cordia New" panose="020B0304020202020204" pitchFamily="34" charset="-34"/>
      <p:regular r:id="rId38"/>
      <p:bold r:id="rId39"/>
      <p:italic r:id="rId40"/>
      <p:boldItalic r:id="rId41"/>
    </p:embeddedFont>
  </p:embeddedFontLst>
  <p:defaultTextStyle>
    <a:lvl1pPr marL="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21" autoAdjust="0"/>
    <p:restoredTop sz="94660"/>
  </p:normalViewPr>
  <p:slideViewPr>
    <p:cSldViewPr>
      <p:cViewPr>
        <p:scale>
          <a:sx n="81" d="100"/>
          <a:sy n="81" d="100"/>
        </p:scale>
        <p:origin x="-1098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9" Type="http://schemas.openxmlformats.org/officeDocument/2006/relationships/font" Target="fonts/font15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0.fntdata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font" Target="fonts/font1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41" Type="http://schemas.openxmlformats.org/officeDocument/2006/relationships/font" Target="fonts/font1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32" Type="http://schemas.openxmlformats.org/officeDocument/2006/relationships/font" Target="fonts/font8.fntdata"/><Relationship Id="rId37" Type="http://schemas.openxmlformats.org/officeDocument/2006/relationships/font" Target="fonts/font13.fntdata"/><Relationship Id="rId40" Type="http://schemas.openxmlformats.org/officeDocument/2006/relationships/font" Target="fonts/font16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Relationship Id="rId43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th-TH" sz="1200"/>
            </a:lvl1pPr>
            <a:extLst/>
          </a:lstStyle>
          <a:p>
            <a:endParaRPr lang="th-TH" dirty="0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th-TH" sz="1200"/>
            </a:lvl1pPr>
            <a:extLst/>
          </a:lstStyle>
          <a:p>
            <a:fld id="{6E7D018D-748F-47BF-843A-40349A141CAC}" type="datetimeFigureOut">
              <a:rPr lang="th-TH" smtClean="0"/>
              <a:pPr/>
              <a:t>14/12/60</a:t>
            </a:fld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th-TH" sz="1200"/>
            </a:lvl1pPr>
            <a:extLst/>
          </a:lstStyle>
          <a:p>
            <a:endParaRPr lang="th-TH" dirty="0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th-TH" sz="1200"/>
            </a:lvl1pPr>
            <a:extLst/>
          </a:lstStyle>
          <a:p>
            <a:fld id="{04AC5213-BACC-41AB-9B61-B40CF6C5296E}" type="slidenum">
              <a:rPr lang="th-TH" smtClean="0"/>
              <a:pPr/>
              <a:t>‹#›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1874147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th-TH" sz="1200"/>
            </a:lvl1pPr>
            <a:extLst/>
          </a:lstStyle>
          <a:p>
            <a:endParaRPr lang="th-TH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th-TH" sz="1200"/>
            </a:lvl1pPr>
            <a:extLst/>
          </a:lstStyle>
          <a:p>
            <a:fld id="{23E9B8FB-2ABD-42C9-A6DA-A6789EAF441D}" type="datetimeFigureOut">
              <a:pPr/>
              <a:t>14/12/60</a:t>
            </a:fld>
            <a:endParaRPr lang="th-TH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>
            <a:extLst/>
          </a:lstStyle>
          <a:p>
            <a:endParaRPr lang="th-TH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/>
            <a:r>
              <a:rPr lang="th-TH"/>
              <a:t>คลิกเพื่อแก้ไขลักษณะข้อความต้นแบบ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th-TH" sz="1200"/>
            </a:lvl1pPr>
            <a:extLst/>
          </a:lstStyle>
          <a:p>
            <a:endParaRPr lang="th-TH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th-TH" sz="1200"/>
            </a:lvl1pPr>
            <a:extLst/>
          </a:lstStyle>
          <a:p>
            <a:fld id="{BE2A7042-DEED-4AA1-9E89-4A16B2572577}" type="slidenum"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76079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A7042-DEED-4AA1-9E89-4A16B2572577}" type="slidenum">
              <a:rPr lang="th-TH" smtClean="0"/>
              <a:pPr/>
              <a:t>2</a:t>
            </a:fld>
            <a:endParaRPr lang="th-TH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3</a:t>
            </a:fld>
            <a:endParaRPr lang="th-TH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4</a:t>
            </a:fld>
            <a:endParaRPr lang="th-TH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5</a:t>
            </a:fld>
            <a:endParaRPr lang="th-TH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6</a:t>
            </a:fld>
            <a:endParaRPr lang="th-TH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7</a:t>
            </a:fld>
            <a:endParaRPr lang="th-TH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8</a:t>
            </a:fld>
            <a:endParaRPr lang="th-TH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9</a:t>
            </a:fld>
            <a:endParaRPr lang="th-TH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10</a:t>
            </a:fld>
            <a:endParaRPr lang="th-TH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11</a:t>
            </a:fld>
            <a:endParaRPr lang="th-TH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12</a:t>
            </a:fld>
            <a:endParaRPr lang="th-TH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13</a:t>
            </a:fld>
            <a:endParaRPr lang="th-TH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14</a:t>
            </a:fld>
            <a:endParaRPr lang="th-TH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15</a:t>
            </a:fld>
            <a:endParaRPr lang="th-TH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16</a:t>
            </a:fld>
            <a:endParaRPr lang="th-TH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17</a:t>
            </a:fld>
            <a:endParaRPr lang="th-TH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18</a:t>
            </a:fld>
            <a:endParaRPr lang="th-TH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ปกอัลบั้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7162800" y="137160"/>
            <a:ext cx="228600" cy="525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0" lang="th-TH"/>
          </a:p>
        </p:txBody>
      </p:sp>
      <p:sp>
        <p:nvSpPr>
          <p:cNvPr id="15" name="Rectangle 14"/>
          <p:cNvSpPr/>
          <p:nvPr userDrawn="1"/>
        </p:nvSpPr>
        <p:spPr>
          <a:xfrm>
            <a:off x="7467600" y="133350"/>
            <a:ext cx="1447800" cy="5257800"/>
          </a:xfrm>
          <a:prstGeom prst="rect">
            <a:avLst/>
          </a:prstGeom>
          <a:solidFill>
            <a:schemeClr val="accent3"/>
          </a:soli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5467350"/>
            <a:ext cx="8672946" cy="1238250"/>
          </a:xfrm>
          <a:solidFill>
            <a:schemeClr val="accent1"/>
          </a:solidFill>
        </p:spPr>
        <p:txBody>
          <a:bodyPr vert="horz" anchor="ctr">
            <a:noAutofit/>
          </a:bodyPr>
          <a:lstStyle>
            <a:lvl1pPr marL="0" indent="0" algn="l" eaLnBrk="1" latinLnBrk="0" hangingPunct="1">
              <a:buFontTx/>
              <a:buNone/>
              <a:defRPr kumimoji="0" lang="th-TH" sz="4800" baseline="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คลิกเพื่อเพิ่มชื่ออัลบั้มรูป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1"/>
          </p:nvPr>
        </p:nvSpPr>
        <p:spPr>
          <a:xfrm>
            <a:off x="228600" y="152400"/>
            <a:ext cx="6858000" cy="5239512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1" name="Rectangle 10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13" name="Rectangle 1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chemeClr val="bg1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4" name="Rectangle 13"/>
          <p:cNvSpPr>
            <a:spLocks noGrp="1"/>
          </p:cNvSpPr>
          <p:nvPr>
            <p:ph type="ftr" sz="quarter" idx="14"/>
          </p:nvPr>
        </p:nvSpPr>
        <p:spPr>
          <a:xfrm rot="16200000">
            <a:off x="7296150" y="3698878"/>
            <a:ext cx="2933700" cy="365125"/>
          </a:xfrm>
        </p:spPr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18" name="Rectangle 17"/>
          <p:cNvSpPr>
            <a:spLocks noGrp="1"/>
          </p:cNvSpPr>
          <p:nvPr>
            <p:ph type="body" sz="quarter" idx="15" hasCustomPrompt="1"/>
          </p:nvPr>
        </p:nvSpPr>
        <p:spPr>
          <a:xfrm rot="16200000">
            <a:off x="5372100" y="2247900"/>
            <a:ext cx="5181600" cy="990600"/>
          </a:xfrm>
        </p:spPr>
        <p:txBody>
          <a:bodyPr/>
          <a:lstStyle>
            <a:lvl1pPr marL="0" indent="0" algn="r" eaLnBrk="1" latinLnBrk="0" hangingPunct="1">
              <a:buNone/>
              <a:defRPr kumimoji="0" lang="th-TH" sz="2000">
                <a:solidFill>
                  <a:srgbClr val="FFFFFF"/>
                </a:solidFill>
              </a:defRPr>
            </a:lvl1pPr>
          </a:lstStyle>
          <a:p>
            <a:pPr lvl="0"/>
            <a:r>
              <a:rPr kumimoji="0" lang="th-TH"/>
              <a:t>คลิกเพื่อเพิ่มวันที่หรือรายละเอียด</a:t>
            </a:r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 noChangeAspect="1"/>
          </p:cNvSpPr>
          <p:nvPr>
            <p:ph type="pic" sz="quarter" idx="10"/>
          </p:nvPr>
        </p:nvSpPr>
        <p:spPr>
          <a:xfrm>
            <a:off x="533400" y="218390"/>
            <a:ext cx="7467600" cy="56007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1" hasCustomPrompt="1"/>
          </p:nvPr>
        </p:nvSpPr>
        <p:spPr>
          <a:xfrm>
            <a:off x="533400" y="5943600"/>
            <a:ext cx="7467600" cy="762000"/>
          </a:xfrm>
        </p:spPr>
        <p:txBody>
          <a:bodyPr anchor="t" anchorCtr="0"/>
          <a:lstStyle>
            <a:lvl1pPr marL="0" marR="0" indent="0" algn="r" eaLnBrk="1" latinLnBrk="0" hangingPunct="1">
              <a:buFontTx/>
              <a:buNone/>
              <a:defRPr kumimoji="0" lang="th-TH" sz="2400" i="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0"/>
          </p:nvPr>
        </p:nvSpPr>
        <p:spPr>
          <a:xfrm>
            <a:off x="304800" y="228600"/>
            <a:ext cx="4754880" cy="63246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t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1" hasCustomPrompt="1"/>
          </p:nvPr>
        </p:nvSpPr>
        <p:spPr>
          <a:xfrm>
            <a:off x="5105400" y="228600"/>
            <a:ext cx="3200400" cy="3810000"/>
          </a:xfrm>
        </p:spPr>
        <p:txBody>
          <a:bodyPr tIns="91440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แบบเต็มหน้าจ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</p:spPr>
        <p:txBody>
          <a:bodyPr anchor="t"/>
          <a:lstStyle>
            <a:extLst/>
          </a:lstStyle>
          <a:p>
            <a:pPr marL="0" marR="0" indent="0" algn="ctr">
              <a:buFontTx/>
              <a:buNone/>
            </a:pPr>
            <a:r>
              <a:rPr kumimoji="0" lang="th-TH" i="0"/>
              <a:t>คลิกไอคอนเพื่อเพิ่มรูปภาพแบบเต็มหน้า</a:t>
            </a:r>
            <a:endParaRPr kumimoji="0" lang="th-TH" i="0" baseline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ส่วนอัลบั้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 rot="16200000">
            <a:off x="5315559" y="3268980"/>
            <a:ext cx="6858000" cy="32004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3" name="Rectangle 22"/>
          <p:cNvSpPr/>
          <p:nvPr userDrawn="1"/>
        </p:nvSpPr>
        <p:spPr>
          <a:xfrm rot="16200000">
            <a:off x="5628132" y="3341399"/>
            <a:ext cx="6858000" cy="173736"/>
          </a:xfrm>
          <a:prstGeom prst="rect">
            <a:avLst/>
          </a:prstGeom>
          <a:solidFill>
            <a:schemeClr val="accent3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4" name="Rectangle 23"/>
          <p:cNvSpPr/>
          <p:nvPr userDrawn="1"/>
        </p:nvSpPr>
        <p:spPr>
          <a:xfrm>
            <a:off x="8895749" y="-733"/>
            <a:ext cx="76200" cy="6858000"/>
          </a:xfrm>
          <a:prstGeom prst="rect">
            <a:avLst/>
          </a:prstGeom>
          <a:solidFill>
            <a:schemeClr val="accent6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435429" y="2146300"/>
            <a:ext cx="2362200" cy="21971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7" name="Rectangle 16"/>
          <p:cNvSpPr/>
          <p:nvPr/>
        </p:nvSpPr>
        <p:spPr>
          <a:xfrm rot="10800000" flipV="1">
            <a:off x="435429" y="6172200"/>
            <a:ext cx="7086600" cy="68580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2" name="Rectangle 21"/>
          <p:cNvSpPr/>
          <p:nvPr userDrawn="1"/>
        </p:nvSpPr>
        <p:spPr>
          <a:xfrm>
            <a:off x="435429" y="0"/>
            <a:ext cx="7086600" cy="198120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435429" y="5791200"/>
            <a:ext cx="7086600" cy="381000"/>
          </a:xfrm>
          <a:solidFill>
            <a:schemeClr val="accent3"/>
          </a:solidFill>
        </p:spPr>
        <p:txBody>
          <a:bodyPr vert="horz" anchor="ctr"/>
          <a:lstStyle>
            <a:lvl1pPr marL="0" indent="0" algn="l" eaLnBrk="1" latinLnBrk="0" hangingPunct="1">
              <a:buFontTx/>
              <a:buNone/>
              <a:defRPr kumimoji="0" lang="th-TH" sz="1200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คลิกเพื่อเพิ่มชื่อเรื่องรอง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7" hasCustomPrompt="1"/>
          </p:nvPr>
        </p:nvSpPr>
        <p:spPr>
          <a:xfrm>
            <a:off x="435429" y="4495800"/>
            <a:ext cx="7086600" cy="1295400"/>
          </a:xfrm>
          <a:solidFill>
            <a:schemeClr val="accent6"/>
          </a:solidFill>
        </p:spPr>
        <p:txBody>
          <a:bodyPr vert="horz" anchor="ctr"/>
          <a:lstStyle>
            <a:lvl1pPr marL="0" indent="0" algn="l" eaLnBrk="1" latinLnBrk="0" hangingPunct="1">
              <a:buFontTx/>
              <a:buNone/>
              <a:defRPr kumimoji="0" lang="th-TH" sz="3200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คลิกเพื่อเพิ่มชื่อส่วน</a:t>
            </a:r>
          </a:p>
        </p:txBody>
      </p:sp>
      <p:sp>
        <p:nvSpPr>
          <p:cNvPr id="29" name="Picture Placeholder 28"/>
          <p:cNvSpPr>
            <a:spLocks noGrp="1"/>
          </p:cNvSpPr>
          <p:nvPr>
            <p:ph type="pic" sz="quarter" idx="18"/>
          </p:nvPr>
        </p:nvSpPr>
        <p:spPr>
          <a:xfrm>
            <a:off x="2950029" y="2133600"/>
            <a:ext cx="2209800" cy="22098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0" indent="0" algn="ctr" rtl="0" eaLnBrk="1" latinLnBrk="0" hangingPunct="1">
              <a:spcBef>
                <a:spcPct val="20000"/>
              </a:spcBef>
              <a:buFontTx/>
              <a:buNone/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9"/>
          </p:nvPr>
        </p:nvSpPr>
        <p:spPr>
          <a:xfrm>
            <a:off x="5312229" y="2133600"/>
            <a:ext cx="2209800" cy="22098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0" indent="0" algn="ctr" rtl="0" eaLnBrk="1" latinLnBrk="0" hangingPunct="1">
              <a:spcBef>
                <a:spcPct val="20000"/>
              </a:spcBef>
              <a:buFontTx/>
              <a:buNone/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8" name="Rectangle 17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20" name="Rectangle 19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21" name="Rectangle 20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icture Placeholder 27"/>
          <p:cNvSpPr>
            <a:spLocks noGrp="1" noChangeAspect="1"/>
          </p:cNvSpPr>
          <p:nvPr>
            <p:ph type="pic" sz="quarter" idx="10"/>
          </p:nvPr>
        </p:nvSpPr>
        <p:spPr>
          <a:xfrm>
            <a:off x="4341047" y="533400"/>
            <a:ext cx="3431353" cy="4575141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Picture Placeholder 30"/>
          <p:cNvSpPr>
            <a:spLocks noGrp="1" noChangeAspect="1"/>
          </p:cNvSpPr>
          <p:nvPr>
            <p:ph type="pic" sz="quarter" idx="11"/>
          </p:nvPr>
        </p:nvSpPr>
        <p:spPr>
          <a:xfrm>
            <a:off x="685800" y="533400"/>
            <a:ext cx="3429000" cy="45720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685800" y="5257800"/>
            <a:ext cx="3429000" cy="12192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4343400" y="5257800"/>
            <a:ext cx="3429000" cy="12192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icture Placeholder 30"/>
          <p:cNvSpPr>
            <a:spLocks noGrp="1" noChangeAspect="1"/>
          </p:cNvSpPr>
          <p:nvPr>
            <p:ph type="pic" sz="quarter" idx="13"/>
          </p:nvPr>
        </p:nvSpPr>
        <p:spPr>
          <a:xfrm>
            <a:off x="4343400" y="1085850"/>
            <a:ext cx="4038600" cy="3028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Picture Placeholder 7"/>
          <p:cNvSpPr>
            <a:spLocks noGrp="1" noChangeAspect="1"/>
          </p:cNvSpPr>
          <p:nvPr>
            <p:ph type="pic" sz="quarter" idx="14"/>
          </p:nvPr>
        </p:nvSpPr>
        <p:spPr>
          <a:xfrm>
            <a:off x="152400" y="1085850"/>
            <a:ext cx="4038600" cy="3028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16" hasCustomPrompt="1"/>
          </p:nvPr>
        </p:nvSpPr>
        <p:spPr>
          <a:xfrm>
            <a:off x="152400" y="4267200"/>
            <a:ext cx="4038600" cy="10668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7" hasCustomPrompt="1"/>
          </p:nvPr>
        </p:nvSpPr>
        <p:spPr>
          <a:xfrm>
            <a:off x="4343400" y="4267200"/>
            <a:ext cx="4038600" cy="10668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ผสม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 noChangeAspect="1"/>
          </p:cNvSpPr>
          <p:nvPr>
            <p:ph type="pic" sz="quarter" idx="11"/>
          </p:nvPr>
        </p:nvSpPr>
        <p:spPr>
          <a:xfrm>
            <a:off x="4724401" y="225552"/>
            <a:ext cx="3694176" cy="2770632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1" name="Picture Placeholder 20"/>
          <p:cNvSpPr>
            <a:spLocks noGrp="1" noChangeAspect="1"/>
          </p:cNvSpPr>
          <p:nvPr>
            <p:ph type="pic" sz="quarter" idx="12"/>
          </p:nvPr>
        </p:nvSpPr>
        <p:spPr>
          <a:xfrm>
            <a:off x="152400" y="222504"/>
            <a:ext cx="4368557" cy="5824743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724400" y="3124200"/>
            <a:ext cx="3694177" cy="2983987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3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/>
          <p:cNvSpPr>
            <a:spLocks noGrp="1" noChangeAspect="1"/>
          </p:cNvSpPr>
          <p:nvPr>
            <p:ph type="pic" sz="quarter" idx="10"/>
          </p:nvPr>
        </p:nvSpPr>
        <p:spPr>
          <a:xfrm>
            <a:off x="2286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9" name="Picture Placeholder 28"/>
          <p:cNvSpPr>
            <a:spLocks noGrp="1" noChangeAspect="1"/>
          </p:cNvSpPr>
          <p:nvPr>
            <p:ph type="pic" sz="quarter" idx="11"/>
          </p:nvPr>
        </p:nvSpPr>
        <p:spPr>
          <a:xfrm>
            <a:off x="30480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0" name="Picture Placeholder 9"/>
          <p:cNvSpPr>
            <a:spLocks noGrp="1" noChangeAspect="1"/>
          </p:cNvSpPr>
          <p:nvPr>
            <p:ph type="pic" sz="quarter" idx="12"/>
          </p:nvPr>
        </p:nvSpPr>
        <p:spPr>
          <a:xfrm>
            <a:off x="58674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3" hasCustomPrompt="1"/>
          </p:nvPr>
        </p:nvSpPr>
        <p:spPr>
          <a:xfrm>
            <a:off x="2286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30480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58674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889273" y="0"/>
            <a:ext cx="76200" cy="6858000"/>
          </a:xfrm>
          <a:prstGeom prst="rect">
            <a:avLst/>
          </a:prstGeom>
          <a:solidFill>
            <a:schemeClr val="accent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3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 noChangeAspect="1"/>
          </p:cNvSpPr>
          <p:nvPr>
            <p:ph type="pic" sz="quarter" idx="11"/>
          </p:nvPr>
        </p:nvSpPr>
        <p:spPr>
          <a:xfrm>
            <a:off x="43434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6" name="Picture Placeholder 25"/>
          <p:cNvSpPr>
            <a:spLocks noGrp="1" noChangeAspect="1"/>
          </p:cNvSpPr>
          <p:nvPr>
            <p:ph type="pic" sz="quarter" idx="12"/>
          </p:nvPr>
        </p:nvSpPr>
        <p:spPr>
          <a:xfrm>
            <a:off x="2286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3" name="Picture Placeholder 12"/>
          <p:cNvSpPr>
            <a:spLocks noGrp="1" noChangeAspect="1"/>
          </p:cNvSpPr>
          <p:nvPr>
            <p:ph type="pic" sz="quarter" idx="13"/>
          </p:nvPr>
        </p:nvSpPr>
        <p:spPr>
          <a:xfrm>
            <a:off x="4343400" y="2286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228600" y="228600"/>
            <a:ext cx="3947160" cy="2960370"/>
          </a:xfrm>
        </p:spPr>
        <p:txBody>
          <a:bodyPr anchor="b" anchorCtr="0"/>
          <a:lstStyle>
            <a:lvl1pPr marL="0" marR="0" indent="0" algn="r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ผสม 3 ภาพขึ้นไ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 noChangeAspect="1"/>
          </p:cNvSpPr>
          <p:nvPr>
            <p:ph type="pic" sz="quarter" idx="11"/>
          </p:nvPr>
        </p:nvSpPr>
        <p:spPr>
          <a:xfrm>
            <a:off x="4648200" y="3124962"/>
            <a:ext cx="3697224" cy="2772918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5" name="Picture Placeholder 24"/>
          <p:cNvSpPr>
            <a:spLocks noGrp="1" noChangeAspect="1"/>
          </p:cNvSpPr>
          <p:nvPr>
            <p:ph type="pic" sz="quarter" idx="12"/>
          </p:nvPr>
        </p:nvSpPr>
        <p:spPr>
          <a:xfrm>
            <a:off x="228600" y="228600"/>
            <a:ext cx="4251960" cy="566928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4648200" y="228600"/>
            <a:ext cx="3672840" cy="275463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4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/>
          <p:cNvSpPr>
            <a:spLocks noGrp="1"/>
          </p:cNvSpPr>
          <p:nvPr>
            <p:ph type="pic" sz="quarter" idx="14"/>
          </p:nvPr>
        </p:nvSpPr>
        <p:spPr>
          <a:xfrm>
            <a:off x="1866900" y="228600"/>
            <a:ext cx="2286000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6"/>
          </p:nvPr>
        </p:nvSpPr>
        <p:spPr>
          <a:xfrm>
            <a:off x="1866900" y="3505200"/>
            <a:ext cx="228521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5"/>
          </p:nvPr>
        </p:nvSpPr>
        <p:spPr>
          <a:xfrm>
            <a:off x="4305300" y="228600"/>
            <a:ext cx="2286000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27"/>
          </p:nvPr>
        </p:nvSpPr>
        <p:spPr>
          <a:xfrm>
            <a:off x="4306086" y="3505200"/>
            <a:ext cx="228521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152400" y="228600"/>
            <a:ext cx="1676400" cy="2743200"/>
          </a:xfrm>
        </p:spPr>
        <p:txBody>
          <a:bodyPr anchor="t" anchorCtr="0"/>
          <a:lstStyle>
            <a:lvl1pPr marL="0" marR="0" indent="0" algn="r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9" hasCustomPrompt="1"/>
          </p:nvPr>
        </p:nvSpPr>
        <p:spPr>
          <a:xfrm>
            <a:off x="6629400" y="228600"/>
            <a:ext cx="1676400" cy="19050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28" hasCustomPrompt="1"/>
          </p:nvPr>
        </p:nvSpPr>
        <p:spPr>
          <a:xfrm>
            <a:off x="152400" y="4724400"/>
            <a:ext cx="1676400" cy="1905000"/>
          </a:xfrm>
        </p:spPr>
        <p:txBody>
          <a:bodyPr anchor="b" anchorCtr="0"/>
          <a:lstStyle>
            <a:lvl1pPr marL="0" marR="0" indent="0" algn="r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30" hasCustomPrompt="1"/>
          </p:nvPr>
        </p:nvSpPr>
        <p:spPr>
          <a:xfrm>
            <a:off x="6629400" y="4724400"/>
            <a:ext cx="1676400" cy="1905000"/>
          </a:xfrm>
        </p:spPr>
        <p:txBody>
          <a:bodyPr anchor="b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4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4"/>
          </p:nvPr>
        </p:nvSpPr>
        <p:spPr>
          <a:xfrm>
            <a:off x="533400" y="685800"/>
            <a:ext cx="3653297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6" hasCustomPrompt="1"/>
          </p:nvPr>
        </p:nvSpPr>
        <p:spPr>
          <a:xfrm>
            <a:off x="533400" y="63246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4267200" y="6858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8"/>
          </p:nvPr>
        </p:nvSpPr>
        <p:spPr>
          <a:xfrm>
            <a:off x="533400" y="35052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9"/>
          </p:nvPr>
        </p:nvSpPr>
        <p:spPr>
          <a:xfrm>
            <a:off x="4267200" y="35052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22" hasCustomPrompt="1"/>
          </p:nvPr>
        </p:nvSpPr>
        <p:spPr>
          <a:xfrm>
            <a:off x="533400" y="3048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267200" y="63246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4" hasCustomPrompt="1"/>
          </p:nvPr>
        </p:nvSpPr>
        <p:spPr>
          <a:xfrm>
            <a:off x="4267200" y="3048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27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4 ภาพขึ้นไปที่มีคำอธิบายภาพขนาดใหญ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/>
          <p:cNvSpPr>
            <a:spLocks noGrp="1" noChangeAspect="1"/>
          </p:cNvSpPr>
          <p:nvPr>
            <p:ph type="pic" sz="quarter" idx="14"/>
          </p:nvPr>
        </p:nvSpPr>
        <p:spPr>
          <a:xfrm>
            <a:off x="2286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8" name="Picture Placeholder 27"/>
          <p:cNvSpPr>
            <a:spLocks noGrp="1" noChangeAspect="1"/>
          </p:cNvSpPr>
          <p:nvPr>
            <p:ph type="pic" sz="quarter" idx="31"/>
          </p:nvPr>
        </p:nvSpPr>
        <p:spPr>
          <a:xfrm>
            <a:off x="43434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4" name="Picture Placeholder 3"/>
          <p:cNvSpPr>
            <a:spLocks noGrp="1" noChangeAspect="1"/>
          </p:cNvSpPr>
          <p:nvPr>
            <p:ph type="pic" sz="quarter" idx="30"/>
          </p:nvPr>
        </p:nvSpPr>
        <p:spPr>
          <a:xfrm>
            <a:off x="22860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32"/>
          </p:nvPr>
        </p:nvSpPr>
        <p:spPr>
          <a:xfrm>
            <a:off x="64008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29" hasCustomPrompt="1"/>
          </p:nvPr>
        </p:nvSpPr>
        <p:spPr>
          <a:xfrm>
            <a:off x="228600" y="3352800"/>
            <a:ext cx="8153400" cy="30480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2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33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4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5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ภาพขึ้นไป คือ ภาพแนวตั้ง 1 ภาพพร้อมภาพแนวนอน 3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43292" y="257665"/>
            <a:ext cx="4764388" cy="63525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18"/>
          </p:nvPr>
        </p:nvSpPr>
        <p:spPr>
          <a:xfrm>
            <a:off x="5446340" y="257665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2"/>
          </p:nvPr>
        </p:nvSpPr>
        <p:spPr>
          <a:xfrm>
            <a:off x="5446340" y="2432657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23"/>
          </p:nvPr>
        </p:nvSpPr>
        <p:spPr>
          <a:xfrm>
            <a:off x="5446340" y="4607649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Rectangle 5"/>
          <p:cNvSpPr>
            <a:spLocks noGrp="1"/>
          </p:cNvSpPr>
          <p:nvPr>
            <p:ph type="dt" sz="half" idx="2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ภาพขึ้นไป คือ ภาพแนวนอน 3 ภาพพร้อมภาพแนวตั้ง 2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228600" y="3429000"/>
            <a:ext cx="207015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7"/>
          </p:nvPr>
        </p:nvSpPr>
        <p:spPr>
          <a:xfrm>
            <a:off x="2438400" y="228600"/>
            <a:ext cx="5562600" cy="4171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26"/>
          </p:nvPr>
        </p:nvSpPr>
        <p:spPr>
          <a:xfrm>
            <a:off x="228600" y="228600"/>
            <a:ext cx="207015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Picture Placeholder 30"/>
          <p:cNvSpPr>
            <a:spLocks noGrp="1"/>
          </p:cNvSpPr>
          <p:nvPr>
            <p:ph type="pic" sz="quarter" idx="27"/>
          </p:nvPr>
        </p:nvSpPr>
        <p:spPr>
          <a:xfrm>
            <a:off x="5257800" y="4495800"/>
            <a:ext cx="2743200" cy="2057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28"/>
          </p:nvPr>
        </p:nvSpPr>
        <p:spPr>
          <a:xfrm>
            <a:off x="2438400" y="4495800"/>
            <a:ext cx="2743200" cy="2057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Rectangle 6"/>
          <p:cNvSpPr>
            <a:spLocks noGrp="1"/>
          </p:cNvSpPr>
          <p:nvPr>
            <p:ph type="dt" sz="half" idx="29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0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ภาพขึ้นไป คือ ภาพแนวนอน 2 ภาพพร้อมภาพแนวตั้ง 3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2286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29"/>
          </p:nvPr>
        </p:nvSpPr>
        <p:spPr>
          <a:xfrm>
            <a:off x="228600" y="3867150"/>
            <a:ext cx="39624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7" name="Picture Placeholder 26"/>
          <p:cNvSpPr>
            <a:spLocks noGrp="1"/>
          </p:cNvSpPr>
          <p:nvPr>
            <p:ph type="pic" sz="quarter" idx="30"/>
          </p:nvPr>
        </p:nvSpPr>
        <p:spPr>
          <a:xfrm>
            <a:off x="4419600" y="3867150"/>
            <a:ext cx="39624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7"/>
          </p:nvPr>
        </p:nvSpPr>
        <p:spPr>
          <a:xfrm>
            <a:off x="30099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28"/>
          </p:nvPr>
        </p:nvSpPr>
        <p:spPr>
          <a:xfrm>
            <a:off x="57912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Rectangle 7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สี่เหลี่ยมจัตุรัส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2133600" y="762000"/>
            <a:ext cx="4873334" cy="48768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2133600" y="5715000"/>
            <a:ext cx="4876800" cy="8382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สี่เหลี่ยมจัตุรัส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4955273" y="1371600"/>
            <a:ext cx="3198127" cy="3200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th-TH" sz="24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Picture Placeholder 6"/>
          <p:cNvSpPr>
            <a:spLocks noGrp="1" noChangeAspect="1"/>
          </p:cNvSpPr>
          <p:nvPr>
            <p:ph type="pic" sz="quarter" idx="14"/>
          </p:nvPr>
        </p:nvSpPr>
        <p:spPr>
          <a:xfrm>
            <a:off x="1145273" y="1371600"/>
            <a:ext cx="3198127" cy="3200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4953000" y="4648200"/>
            <a:ext cx="3200400" cy="12954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1143000" y="4648200"/>
            <a:ext cx="3200400" cy="12954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 Panorama 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30"/>
          </p:nvPr>
        </p:nvSpPr>
        <p:spPr>
          <a:xfrm>
            <a:off x="228600" y="1524000"/>
            <a:ext cx="8229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1" hasCustomPrompt="1"/>
          </p:nvPr>
        </p:nvSpPr>
        <p:spPr>
          <a:xfrm>
            <a:off x="228600" y="4343400"/>
            <a:ext cx="8229600" cy="1676400"/>
          </a:xfrm>
        </p:spPr>
        <p:txBody>
          <a:bodyPr tIns="91440" rIns="9144" bIns="91440" anchor="t"/>
          <a:lstStyle>
            <a:lvl1pPr marL="0" marR="0" indent="0" algn="r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3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3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pPr eaLnBrk="1" latinLnBrk="0" hangingPunct="1"/>
            <a:r>
              <a:rPr lang="th-TH" smtClean="0"/>
              <a:t>คลิกเพื่อแก้ไขลักษณะชื่อเรื่องต้นแบบ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68B50E-0B48-4566-8609-C51CF752A7DF}" type="datetimeFigureOut">
              <a:pPr/>
              <a:t>14/12/60</a:t>
            </a:fld>
            <a:endParaRPr kumimoji="0"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pPr/>
              <a:t>‹#›</a:t>
            </a:fld>
            <a:endParaRPr kumimoji="0" lang="th-TH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68B50E-0B48-4566-8609-C51CF752A7DF}" type="datetimeFigureOut">
              <a:pPr/>
              <a:t>14/12/60</a:t>
            </a:fld>
            <a:endParaRPr kumimoji="0"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pPr/>
              <a:t>‹#›</a:t>
            </a:fld>
            <a:endParaRPr kumimoji="0"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rot="16200000">
            <a:off x="5315559" y="3268980"/>
            <a:ext cx="6858000" cy="320040"/>
          </a:xfrm>
          <a:prstGeom prst="rect">
            <a:avLst/>
          </a:prstGeom>
          <a:solidFill>
            <a:schemeClr val="accent6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8" name="Rectangle 7"/>
          <p:cNvSpPr/>
          <p:nvPr/>
        </p:nvSpPr>
        <p:spPr>
          <a:xfrm rot="16200000">
            <a:off x="5628132" y="3341399"/>
            <a:ext cx="6858000" cy="173736"/>
          </a:xfrm>
          <a:prstGeom prst="rect">
            <a:avLst/>
          </a:prstGeom>
          <a:solidFill>
            <a:schemeClr val="accent3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848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>
            <a:extLst/>
          </a:lstStyle>
          <a:p>
            <a:pPr eaLnBrk="1" latinLnBrk="0" hangingPunct="1"/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7848600" cy="4525963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696200" y="1012825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162800" y="3832226"/>
            <a:ext cx="3200400" cy="365125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pPr algn="l"/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5400000">
            <a:off x="8278813" y="5962650"/>
            <a:ext cx="968375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fld id="{8A4431D5-1B33-458B-8AFD-CECCB0FA18CB}" type="slidenum">
              <a:rPr kumimoji="0" lang="th-TH">
                <a:solidFill>
                  <a:schemeClr val="bg1"/>
                </a:solidFill>
              </a:rPr>
              <a:pPr/>
              <a:t>‹#›</a:t>
            </a:fld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895749" y="-733"/>
            <a:ext cx="76200" cy="6858000"/>
          </a:xfrm>
          <a:prstGeom prst="rect">
            <a:avLst/>
          </a:prstGeom>
          <a:solidFill>
            <a:schemeClr val="accent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lang="th-TH" sz="4400" kern="1200">
          <a:solidFill>
            <a:schemeClr val="tx2"/>
          </a:solidFill>
          <a:latin typeface="+mj-lt"/>
          <a:ea typeface="+mj-ea"/>
          <a:cs typeface="+mj-cs"/>
        </a:defRPr>
      </a:lvl1pPr>
      <a:extLst/>
    </p:titleStyle>
    <p:bodyStyle>
      <a:lvl1pPr marL="342900" indent="-342900" algn="l" rtl="0" eaLnBrk="1" latinLnBrk="0" hangingPunct="1">
        <a:spcBef>
          <a:spcPct val="20000"/>
        </a:spcBef>
        <a:buFont typeface="Arial"/>
        <a:buChar char="•"/>
        <a:defRPr kumimoji="0" lang="th-TH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Font typeface="Arial"/>
        <a:buChar char="–"/>
        <a:defRPr kumimoji="0" lang="th-TH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Font typeface="Arial"/>
        <a:buChar char="•"/>
        <a:defRPr kumimoji="0" lang="th-TH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Font typeface="Arial"/>
        <a:buChar char="–"/>
        <a:defRPr kumimoji="0" lang="th-TH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Font typeface="Arial"/>
        <a:buChar char="»"/>
        <a:defRPr kumimoji="0" lang="th-TH"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jpeg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1.jpg"/><Relationship Id="rId5" Type="http://schemas.openxmlformats.org/officeDocument/2006/relationships/image" Target="../media/image5.jp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.jpg"/><Relationship Id="rId5" Type="http://schemas.openxmlformats.org/officeDocument/2006/relationships/image" Target="../media/image2.jpg"/><Relationship Id="rId4" Type="http://schemas.openxmlformats.org/officeDocument/2006/relationships/image" Target="../media/image9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.jpg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7.jpg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9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0.jp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21.jpg"/><Relationship Id="rId7" Type="http://schemas.openxmlformats.org/officeDocument/2006/relationships/image" Target="../media/image2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4.jpg"/><Relationship Id="rId5" Type="http://schemas.openxmlformats.org/officeDocument/2006/relationships/image" Target="../media/image22.jpg"/><Relationship Id="rId4" Type="http://schemas.openxmlformats.org/officeDocument/2006/relationships/image" Target="../media/image11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7.jpeg"/><Relationship Id="rId4" Type="http://schemas.openxmlformats.org/officeDocument/2006/relationships/image" Target="../media/image26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th.wikipedia.org/wiki/&#3648;&#3627;&#3655;&#3604;&#3627;&#3621;&#3636;&#3609;&#3592;&#3639;&#3629;" TargetMode="External"/><Relationship Id="rId2" Type="http://schemas.openxmlformats.org/officeDocument/2006/relationships/hyperlink" Target="http://indi.dtam.moph.go.th/index.php?option=com_content&amp;view=article&amp;id=36:2013-04-04-03-28-15&amp;catid=20:2013-04-04-03-07-31&amp;Itemid=139" TargetMode="External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6336" y="693974"/>
            <a:ext cx="8124370" cy="539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187623" y="597432"/>
            <a:ext cx="66247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7200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มาทำความรู้จักกับ</a:t>
            </a:r>
          </a:p>
          <a:p>
            <a:pPr algn="ctr"/>
            <a:r>
              <a:rPr lang="th-TH" dirty="0" smtClean="0"/>
              <a:t> </a:t>
            </a:r>
            <a:endParaRPr lang="th-TH" sz="96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dirty="0"/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971600" y="1635188"/>
            <a:ext cx="7128791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th-TH" sz="8800" dirty="0" smtClean="0">
              <a:solidFill>
                <a:srgbClr val="FFFF00"/>
              </a:solidFill>
              <a:latin typeface="2006_iannnnnBKK" pitchFamily="2" charset="0"/>
              <a:ea typeface="Dotum" pitchFamily="34" charset="-127"/>
              <a:cs typeface="DS-Ampun" pitchFamily="18" charset="-34"/>
            </a:endParaRPr>
          </a:p>
          <a:p>
            <a:pPr algn="ctr"/>
            <a:r>
              <a:rPr lang="th-TH" sz="8800" dirty="0" smtClean="0">
                <a:solidFill>
                  <a:srgbClr val="FFFF00"/>
                </a:solidFill>
                <a:latin typeface="TH Sarabun New" panose="020B0500040200020003" pitchFamily="34" charset="-34"/>
                <a:ea typeface="Dotum" pitchFamily="34" charset="-127"/>
                <a:cs typeface="TH Sarabun New" panose="020B0500040200020003" pitchFamily="34" charset="-34"/>
              </a:rPr>
              <a:t>เห็ด</a:t>
            </a:r>
            <a:r>
              <a:rPr lang="th-TH" sz="8800" dirty="0" err="1" smtClean="0">
                <a:solidFill>
                  <a:srgbClr val="FFFF00"/>
                </a:solidFill>
                <a:latin typeface="TH Sarabun New" panose="020B0500040200020003" pitchFamily="34" charset="-34"/>
                <a:ea typeface="Dotum" pitchFamily="34" charset="-127"/>
                <a:cs typeface="TH Sarabun New" panose="020B0500040200020003" pitchFamily="34" charset="-34"/>
              </a:rPr>
              <a:t>หลินจือ</a:t>
            </a:r>
            <a:endParaRPr lang="th-TH" sz="8800" dirty="0" smtClean="0">
              <a:solidFill>
                <a:srgbClr val="FFFF00"/>
              </a:solidFill>
              <a:latin typeface="TH Sarabun New" panose="020B0500040200020003" pitchFamily="34" charset="-34"/>
              <a:ea typeface="Dotum" pitchFamily="34" charset="-127"/>
              <a:cs typeface="TH Sarabun New" panose="020B0500040200020003" pitchFamily="34" charset="-34"/>
            </a:endParaRPr>
          </a:p>
          <a:p>
            <a:pPr algn="ctr"/>
            <a:r>
              <a:rPr lang="th-TH" sz="6600" dirty="0" smtClean="0">
                <a:solidFill>
                  <a:srgbClr val="FF0000"/>
                </a:solidFill>
                <a:latin typeface="TH Sarabun New" panose="020B0500040200020003" pitchFamily="34" charset="-34"/>
                <a:ea typeface="Dotum" pitchFamily="34" charset="-127"/>
                <a:cs typeface="TH Sarabun New" panose="020B0500040200020003" pitchFamily="34" charset="-34"/>
              </a:rPr>
              <a:t>อีกสายพันธุ์ที่มีดอกขนาดใหญ่</a:t>
            </a:r>
          </a:p>
          <a:p>
            <a:pPr algn="ctr"/>
            <a:r>
              <a:rPr lang="th-TH" sz="6600" dirty="0" smtClean="0">
                <a:solidFill>
                  <a:srgbClr val="FFFF00"/>
                </a:solidFill>
                <a:latin typeface="2006_iannnnnBKK" pitchFamily="2" charset="0"/>
                <a:ea typeface="Dotum" pitchFamily="34" charset="-127"/>
                <a:cs typeface="DS-Ampun" pitchFamily="18" charset="-34"/>
              </a:rPr>
              <a:t> </a:t>
            </a:r>
            <a:endParaRPr lang="th-TH" sz="6600" dirty="0">
              <a:solidFill>
                <a:srgbClr val="FFFF00"/>
              </a:solidFill>
              <a:latin typeface="2006_iannnnnBKK" pitchFamily="2" charset="0"/>
              <a:ea typeface="Dotum" pitchFamily="34" charset="-127"/>
              <a:cs typeface="DS-Ampun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401910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28600" y="4663337"/>
            <a:ext cx="8672946" cy="2042263"/>
          </a:xfrm>
        </p:spPr>
        <p:txBody>
          <a:bodyPr/>
          <a:lstStyle/>
          <a:p>
            <a:r>
              <a:rPr lang="th-TH" sz="44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</a:t>
            </a:r>
            <a:r>
              <a:rPr lang="th-TH" sz="4400" dirty="0" err="1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หลินจือ</a:t>
            </a:r>
            <a:r>
              <a:rPr lang="th-TH" sz="44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สายพันธุ์ </a:t>
            </a:r>
            <a:r>
              <a:rPr lang="en-US" sz="3600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applanatum</a:t>
            </a:r>
            <a:endParaRPr lang="th-TH" sz="36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ชื่อวิทยาศาสตร์: </a:t>
            </a:r>
            <a:r>
              <a:rPr lang="en-US" sz="20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  </a:t>
            </a:r>
            <a:r>
              <a:rPr lang="en-US" sz="3200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Ganoderma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applanatum</a:t>
            </a:r>
            <a:r>
              <a:rPr lang="en-US" sz="32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(</a:t>
            </a:r>
            <a:r>
              <a:rPr lang="en-US" sz="3200" dirty="0" err="1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Pers.ex</a:t>
            </a:r>
            <a:r>
              <a:rPr lang="en-US" sz="32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Wallr</a:t>
            </a:r>
            <a:r>
              <a:rPr lang="en-US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.) </a:t>
            </a:r>
            <a:r>
              <a:rPr lang="en-US" sz="3200" dirty="0" err="1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Patouillard</a:t>
            </a:r>
            <a:endParaRPr lang="th-TH" sz="3200" dirty="0" smtClean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ชื่ออื่น    </a:t>
            </a:r>
            <a:r>
              <a:rPr lang="en-US" sz="20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:   </a:t>
            </a:r>
            <a:r>
              <a:rPr lang="th-TH" sz="20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 </a:t>
            </a:r>
            <a:r>
              <a:rPr lang="th-TH" sz="24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</a:t>
            </a:r>
            <a:r>
              <a:rPr lang="th-TH" sz="2400" dirty="0" err="1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หลินจือ</a:t>
            </a:r>
            <a:r>
              <a:rPr lang="en-US" sz="24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, </a:t>
            </a:r>
            <a:r>
              <a:rPr lang="th-TH" sz="24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เห็ดหมื่นปี</a:t>
            </a:r>
          </a:p>
          <a:p>
            <a:r>
              <a:rPr lang="th-TH" sz="20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การ</a:t>
            </a:r>
            <a:r>
              <a:rPr lang="th-TH" sz="20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ใช้ประโยชน์</a:t>
            </a:r>
            <a:r>
              <a:rPr lang="th-TH" sz="20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:     </a:t>
            </a:r>
            <a:r>
              <a:rPr lang="th-TH" sz="24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ปรับสมดุลร่างกาย และ ล้างสารพิษ</a:t>
            </a:r>
            <a:endParaRPr lang="th-TH" sz="24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7544" y="260648"/>
            <a:ext cx="6624736" cy="44026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มายเลขภาพนิ่ง 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ตัวแทนหมายเลขภาพนิ่ง 2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755576" y="332657"/>
            <a:ext cx="756084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400" b="1" cap="small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คุณลักษณะของเห็ด</a:t>
            </a:r>
            <a:r>
              <a:rPr lang="th-TH" sz="2400" b="1" cap="small" dirty="0" err="1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หลินจือ</a:t>
            </a:r>
            <a:r>
              <a:rPr lang="th-TH" sz="2000" b="1" cap="small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th-TH" sz="20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endParaRPr lang="th-TH" sz="20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  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</a:t>
            </a:r>
            <a:r>
              <a:rPr lang="th-TH" sz="2000" dirty="0" err="1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หลินจือ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จัดเป็นราขนาดใหญ่ชนิดหนึ่ง เป็นสิ่งมีชีวิตที่จัดอยู่ในอาณาจักรของรา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มี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ขึ้นอยู่ตามธรรมชาติมาก กว่า 100 สายพันธุ์ 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</a:t>
            </a:r>
            <a:r>
              <a:rPr lang="th-TH" sz="2000" dirty="0" err="1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หลินจือ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เป็น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ประเภทของเห็ด </a:t>
            </a:r>
            <a:r>
              <a:rPr lang="th-TH" sz="20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polypore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ที่เติบโตบน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ไม้  ชอบ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ขึ้นตามขอนไม้ผุ โดยเฉพาะ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ต้นไม้เนื้อ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แข็ง</a:t>
            </a:r>
            <a:endParaRPr lang="th-TH" sz="2400" b="1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endParaRPr lang="th-TH" sz="2400" b="1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รูปร่าง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/ลักษณะ</a:t>
            </a:r>
          </a:p>
          <a:p>
            <a:r>
              <a:rPr lang="th-TH" sz="2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หมวก</a:t>
            </a:r>
            <a:r>
              <a:rPr lang="th-TH" sz="20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 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มี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ลักษณะรูปร่างเป็นแผ่นครึ่ง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วงกลมคล้าย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พัด ผิวหมวกเห็ดแข็งนูนขรุขระเป็นแถบคลื่น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หรือรอย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ย่นซ้อนกันเป็นร่องวงกลม ผิวดอกมีลักษณะด้านไม่เป็นมัน มีสีเทาถึงน้ำตาลหม่นหรือน้ำตาล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อมเทา 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บางครั้งสีดำอมเทา แต่ที่พบบ่อยจะปกคลุมด้วยผงละเอียดสีน้ำตาลแดงถึงสีน้ำตาลโกโก้ เนื้อ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เห็ดเหมือน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ไม้ก๊อก สีน้ำตาลถึงน้ำตาลอบเชย เป็นเส้นใยและเหนียวมาก ใต้หมวกเห็ดมีรู ในระยะอ่อนจะ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มีสี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ขาวถึงครีม เมื่อแก่หรือสัมผัสจะกลายเป็นสีน้ำตาลหรือสีเหลืองอ่อนอมน้ำตาลดำ ขอบหมวกเห็ด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สีเทา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หรือขาวอมเทา ไม่มีก้าน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ดอก</a:t>
            </a:r>
          </a:p>
          <a:p>
            <a:endParaRPr lang="th-TH" sz="2400" b="1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ที่พบ</a:t>
            </a:r>
          </a:p>
          <a:p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พบขึ้นเป็นดอกเดี่ยวหรือซ้อนกันเป็นหิ้งหลายๆ ชั้นบนท่อนไม้หรือตอไม้เนื้อแข็งหรือบน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โคนต้นไม้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ที่มี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ชีวิต</a:t>
            </a:r>
          </a:p>
          <a:p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อยู่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ตามป่าโคกหรือป่าเบญจพรรณ พบได้ตลอดปี</a:t>
            </a:r>
          </a:p>
          <a:p>
            <a:pPr algn="thaiDist"/>
            <a:r>
              <a:rPr lang="th-TH" sz="20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endParaRPr lang="th-TH" sz="20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971600" y="5576636"/>
            <a:ext cx="72728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แหล่งที่มาของข้อมูล </a:t>
            </a:r>
          </a:p>
          <a:p>
            <a:pPr algn="r"/>
            <a:r>
              <a:rPr lang="en-US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http://</a:t>
            </a:r>
            <a:r>
              <a:rPr lang="en-US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indi.dtam.moph.go.th/index.php?option=com_content&amp;view=article&amp;id=36%3A2013-04-04-03-28-15&amp;catid=20&amp;Itemid=139</a:t>
            </a:r>
            <a:endParaRPr lang="en-US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r"/>
            <a:r>
              <a:rPr lang="th-TH" dirty="0" smtClean="0"/>
              <a:t> 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855726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988840"/>
            <a:ext cx="6542019" cy="4349748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2" name="ตัวแทนหมายเลขภาพนิ่ง 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1115617" y="404664"/>
            <a:ext cx="6768751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8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รูปร่างลักษณะ</a:t>
            </a:r>
          </a:p>
          <a:p>
            <a:pPr algn="thaiDist"/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หมวก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เห็ดมีลักษณะรูปร่างเป็นแผ่นครึ่งวงกลมคล้ายพัด ผิวหมวกเห็ดแข็งนูนขรุขระเป็นแถบคลื่น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หรือรอย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ย่นซ้อนกันเป็นร่องวงกลม ผิวดอกมีลักษณะด้านไม่เป็นมัน มีสีเทาถึงน้ำตาลหม่นหรือน้ำตาล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อมเทาบางครั้ง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สีดำอมเทา 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endParaRPr lang="th-TH" sz="24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140164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7856" y="1268760"/>
            <a:ext cx="3600399" cy="239276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2" name="ตัวแทนหมายเลขภาพนิ่ง 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683568" y="260648"/>
            <a:ext cx="734481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400" dirty="0"/>
              <a:t>เห็ดชนิด </a:t>
            </a:r>
            <a:r>
              <a:rPr lang="en-US" sz="2400" dirty="0"/>
              <a:t>wood conk: polypore </a:t>
            </a:r>
            <a:r>
              <a:rPr lang="th-TH" sz="2400" dirty="0"/>
              <a:t>คือเห็ดเกิดบนต้นไม้ เนื้อในคล้ายเนื้อไม้ ดอกเห็ดมีรูเล็กๆจำนวนมากอยู่บริเวณใต้</a:t>
            </a:r>
            <a:r>
              <a:rPr lang="th-TH" sz="2400" dirty="0" smtClean="0"/>
              <a:t>ดอก</a:t>
            </a:r>
            <a:endParaRPr lang="th-TH" sz="24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1475656" y="6287254"/>
            <a:ext cx="66967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dirty="0"/>
              <a:t>(แหล่งที่มาข้อมูล </a:t>
            </a:r>
            <a:r>
              <a:rPr lang="en-US" dirty="0"/>
              <a:t>https://anonbiotec.net/</a:t>
            </a:r>
            <a:r>
              <a:rPr lang="th-TH" dirty="0"/>
              <a:t>เห็ดเป็นยา-</a:t>
            </a:r>
            <a:r>
              <a:rPr lang="th-TH" dirty="0" err="1"/>
              <a:t>เห็ดอ</a:t>
            </a:r>
            <a:r>
              <a:rPr lang="th-TH" dirty="0"/>
              <a:t>การิคอ)</a:t>
            </a:r>
            <a:endParaRPr lang="th-TH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6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6510" y="3789040"/>
            <a:ext cx="3636742" cy="2416919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8" name="j0321097.jpg"/>
          <p:cNvPicPr>
            <a:picLocks noGrp="1" noChangeAspect="1"/>
          </p:cNvPicPr>
          <p:nvPr>
            <p:ph type="pic" sz="quarter" idx="4294967295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5" y="1340768"/>
            <a:ext cx="3143839" cy="4728335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7807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มายเลขภาพนิ่ง 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5400000">
            <a:off x="3412384" y="1660695"/>
            <a:ext cx="5631599" cy="3744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สี่เหลี่ยมผืนผ้า 2"/>
          <p:cNvSpPr/>
          <p:nvPr/>
        </p:nvSpPr>
        <p:spPr>
          <a:xfrm>
            <a:off x="683569" y="404664"/>
            <a:ext cx="3384376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8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แหล่งที่พบ</a:t>
            </a:r>
          </a:p>
          <a:p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พบขึ้นเป็นดอกเดี่ยวหรือซ้อนกันเป็นหิ้งหลายๆ ชั้นบนท่อนไม้หรือตอไม้เนื้อแข็งหรือบน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โคนต้นไม้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ที่มีชีวิตอยู่ตามป่าโคกหรือป่าเบญจพรรณ พบได้ตลอดปี</a:t>
            </a:r>
          </a:p>
          <a:p>
            <a:endParaRPr lang="th-TH" sz="2800" b="1" dirty="0" smtClean="0"/>
          </a:p>
          <a:p>
            <a:pPr algn="thaiDist"/>
            <a:r>
              <a:rPr lang="th-TH" sz="2000" dirty="0" smtClean="0"/>
              <a:t>	</a:t>
            </a:r>
            <a:endParaRPr lang="th-TH" sz="2000" dirty="0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9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366" y="2112824"/>
            <a:ext cx="2824781" cy="4248472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08097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836712"/>
            <a:ext cx="3864429" cy="2898322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8" name="สี่เหลี่ยมผืนผ้า 7"/>
          <p:cNvSpPr/>
          <p:nvPr/>
        </p:nvSpPr>
        <p:spPr>
          <a:xfrm>
            <a:off x="539552" y="189711"/>
            <a:ext cx="7920880" cy="523220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algn="thaiDist"/>
            <a:r>
              <a:rPr lang="th-TH" sz="2800" b="1" dirty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เนื้อเห็ด</a:t>
            </a:r>
            <a:r>
              <a:rPr lang="th-TH" sz="2800" dirty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ที่เจริญออกมาจากดอกเดิมในฤดูกาลใหม่จะมีสีขาวอมเหลืองหรือสีครีม</a:t>
            </a:r>
          </a:p>
        </p:txBody>
      </p:sp>
      <p:pic>
        <p:nvPicPr>
          <p:cNvPr id="7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861049"/>
            <a:ext cx="3960440" cy="2633272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9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3861048"/>
            <a:ext cx="3997460" cy="2656645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1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818710"/>
            <a:ext cx="3888432" cy="291632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00439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9592" y="1628800"/>
            <a:ext cx="6949788" cy="4618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สี่เหลี่ยมผืนผ้า 2"/>
          <p:cNvSpPr/>
          <p:nvPr/>
        </p:nvSpPr>
        <p:spPr>
          <a:xfrm>
            <a:off x="899592" y="404664"/>
            <a:ext cx="691276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เมื่อ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แก่ กลายเป็น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สีน้ำตาลหรือสีเหลืองอ่อนอมน้ำตาล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ดำไม่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มีก้าน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ดอก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จะปกคลุมด้วยผงละเอียดสีน้ำตาลแดงถึงสีน้ำตาลโกโก้ เนื้อเห็ดเหมือนไม้ก๊อก สีน้ำตาลถึงน้ำตาลอบเชย เป็นเส้นใยและเหนียวมาก </a:t>
            </a:r>
          </a:p>
          <a:p>
            <a:pPr algn="thaiDist"/>
            <a:endParaRPr lang="th-TH" sz="2400" dirty="0"/>
          </a:p>
        </p:txBody>
      </p:sp>
    </p:spTree>
    <p:extLst>
      <p:ext uri="{BB962C8B-B14F-4D97-AF65-F5344CB8AC3E}">
        <p14:creationId xmlns:p14="http://schemas.microsoft.com/office/powerpoint/2010/main" val="4219302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j0321101.jpg"/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2132856"/>
            <a:ext cx="6624736" cy="440269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9" name="สี่เหลี่ยมผืนผ้า 8"/>
          <p:cNvSpPr/>
          <p:nvPr/>
        </p:nvSpPr>
        <p:spPr>
          <a:xfrm>
            <a:off x="899592" y="548680"/>
            <a:ext cx="662473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800" b="1" u="sng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ดอกแก่ </a:t>
            </a:r>
            <a:r>
              <a:rPr lang="th-TH" sz="28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จะ</a:t>
            </a:r>
            <a:r>
              <a:rPr lang="th-TH" sz="28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ทำการปล่อยสปอร์สีน้ำตาลเพื่อขยายพันธุ์เป็นผง</a:t>
            </a:r>
            <a:r>
              <a:rPr lang="th-TH" sz="2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ละเอียดสีน้ำตาลแดงถึงสีน้ำตาล</a:t>
            </a:r>
            <a:r>
              <a:rPr lang="th-TH" sz="28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โกโก้ปกคลุมดอก</a:t>
            </a:r>
            <a:r>
              <a:rPr lang="th-TH" sz="2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 </a:t>
            </a:r>
            <a:r>
              <a:rPr lang="th-TH" sz="28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endParaRPr lang="th-TH" sz="28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52469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514" y="836712"/>
            <a:ext cx="7508923" cy="49926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5" name="สี่เหลี่ยมผืนผ้า 4"/>
          <p:cNvSpPr/>
          <p:nvPr/>
        </p:nvSpPr>
        <p:spPr>
          <a:xfrm>
            <a:off x="1187624" y="5646204"/>
            <a:ext cx="6336704" cy="584775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algn="thaiDist"/>
            <a:r>
              <a:rPr lang="th-TH" sz="3200" b="1" u="sng" dirty="0" smtClean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ใต้ดอกอ่อน </a:t>
            </a:r>
            <a:r>
              <a:rPr lang="th-TH" sz="3200" b="1" dirty="0" smtClean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ด้านล่างมีสี</a:t>
            </a:r>
            <a:r>
              <a:rPr lang="th-TH" sz="3200" b="1" dirty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ขาวอม</a:t>
            </a:r>
            <a:r>
              <a:rPr lang="th-TH" sz="3200" b="1" dirty="0" smtClean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เหลืองและมี</a:t>
            </a:r>
            <a:r>
              <a:rPr lang="th-TH" sz="3200" b="1" dirty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รูขนาดเล็ก </a:t>
            </a:r>
          </a:p>
        </p:txBody>
      </p:sp>
    </p:spTree>
    <p:extLst>
      <p:ext uri="{BB962C8B-B14F-4D97-AF65-F5344CB8AC3E}">
        <p14:creationId xmlns:p14="http://schemas.microsoft.com/office/powerpoint/2010/main" val="2424609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6334" y="1412776"/>
            <a:ext cx="3792271" cy="252028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8" name="สี่เหลี่ยมผืนผ้า 7"/>
          <p:cNvSpPr/>
          <p:nvPr/>
        </p:nvSpPr>
        <p:spPr>
          <a:xfrm>
            <a:off x="1043608" y="188640"/>
            <a:ext cx="7128792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th-TH" sz="36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พัฒนาการเกิดดอกเห็ดใน หนึ่งปี</a:t>
            </a:r>
            <a:endParaRPr lang="th-TH" sz="36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9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268760"/>
            <a:ext cx="3627001" cy="2720251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7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4172782"/>
            <a:ext cx="3650198" cy="2425861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1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8003" y="4149080"/>
            <a:ext cx="3683919" cy="2448271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81647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3" y="620688"/>
            <a:ext cx="4224580" cy="280758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2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390781" y="2546942"/>
            <a:ext cx="4519660" cy="300509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5" name="สี่เหลี่ยมผืนผ้า 4"/>
          <p:cNvSpPr/>
          <p:nvPr/>
        </p:nvSpPr>
        <p:spPr>
          <a:xfrm>
            <a:off x="5172191" y="692696"/>
            <a:ext cx="294948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เมื่อ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อายุมากขึ้นจะเปลี่ยนเป็นสีน้ำตาล</a:t>
            </a:r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เข้ม </a:t>
            </a:r>
            <a:endParaRPr lang="th-TH" sz="28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7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573016"/>
            <a:ext cx="4140798" cy="275190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53913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466" y="3501008"/>
            <a:ext cx="4586966" cy="30484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23928" y="362282"/>
            <a:ext cx="4536503" cy="3016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สี่เหลี่ยมผืนผ้า 4"/>
          <p:cNvSpPr/>
          <p:nvPr/>
        </p:nvSpPr>
        <p:spPr>
          <a:xfrm>
            <a:off x="539552" y="5157192"/>
            <a:ext cx="307264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800" b="1" u="sng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ใต้ดอกแก่ </a:t>
            </a:r>
            <a:r>
              <a:rPr lang="th-TH" sz="28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ด้านล่างมีสีน้ำตาลแก่ และมี</a:t>
            </a:r>
            <a:r>
              <a:rPr lang="th-TH" sz="2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รูขนาดเล็ก 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9552" y="336826"/>
            <a:ext cx="3107824" cy="46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28907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05689"/>
            <a:ext cx="4244041" cy="2821835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2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3501712"/>
            <a:ext cx="4536504" cy="301488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13" name="สี่เหลี่ยมผืนผ้า 12"/>
          <p:cNvSpPr/>
          <p:nvPr/>
        </p:nvSpPr>
        <p:spPr>
          <a:xfrm>
            <a:off x="179512" y="4935198"/>
            <a:ext cx="3574148" cy="52322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th-TH" sz="2800" dirty="0" smtClean="0">
                <a:solidFill>
                  <a:srgbClr val="FF0000"/>
                </a:solidFill>
              </a:rPr>
              <a:t> </a:t>
            </a:r>
            <a:r>
              <a:rPr lang="th-TH" sz="2800" dirty="0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เมื่อดอกแก่</a:t>
            </a:r>
            <a:r>
              <a:rPr lang="th-TH" sz="2800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มี</a:t>
            </a:r>
            <a:r>
              <a:rPr lang="th-TH" sz="2800" dirty="0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เนื้อแข็งและเหนียว</a:t>
            </a:r>
            <a:endParaRPr lang="th-TH" sz="2800" dirty="0">
              <a:solidFill>
                <a:srgbClr val="FF000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4788024" y="620688"/>
            <a:ext cx="3672408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thaiDist"/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ตระกูลเดียวกับ</a:t>
            </a:r>
            <a:r>
              <a:rPr lang="th-TH" sz="28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หลินจือ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ที่</a:t>
            </a:r>
            <a:r>
              <a:rPr lang="th-TH" sz="28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ทางอิ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สานเรียกว่า เห็ดซิ่น(ชิ้น = เนื้อ) เพราะสามารถเอาส่วนอ่อนๆมาทำลาบ ทำแกงได้ เหมือนเนื้อ</a:t>
            </a:r>
          </a:p>
        </p:txBody>
      </p:sp>
    </p:spTree>
    <p:extLst>
      <p:ext uri="{BB962C8B-B14F-4D97-AF65-F5344CB8AC3E}">
        <p14:creationId xmlns:p14="http://schemas.microsoft.com/office/powerpoint/2010/main" val="2307163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738252"/>
            <a:ext cx="2952328" cy="4440303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3" name="ตัวแทนรูปภาพ 2"/>
          <p:cNvPicPr>
            <a:picLocks noGrp="1" noChangeAspect="1"/>
          </p:cNvPicPr>
          <p:nvPr>
            <p:ph type="pic" sz="quarter" idx="26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846856"/>
            <a:ext cx="2880320" cy="4334023"/>
          </a:xfrm>
        </p:spPr>
      </p:pic>
      <p:sp>
        <p:nvSpPr>
          <p:cNvPr id="5" name="สี่เหลี่ยมผืนผ้า 4"/>
          <p:cNvSpPr/>
          <p:nvPr/>
        </p:nvSpPr>
        <p:spPr>
          <a:xfrm>
            <a:off x="621940" y="404664"/>
            <a:ext cx="747845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800" u="sng" dirty="0" smtClean="0"/>
              <a:t>แหล่งที่พบ</a:t>
            </a:r>
            <a:r>
              <a:rPr lang="th-TH" sz="2800" dirty="0" smtClean="0"/>
              <a:t>  </a:t>
            </a:r>
            <a:r>
              <a:rPr lang="th-TH" sz="2800" dirty="0"/>
              <a:t>พบขึ้นเป็นดอกเดี่ยวหรือซ้อนกันเป็นหิ้งหลายๆ ชั้นบนท่อนไม้หรือตอไม้เนื้อแข็งหรือบน</a:t>
            </a:r>
            <a:r>
              <a:rPr lang="th-TH" sz="2800" dirty="0" smtClean="0"/>
              <a:t>โคนต้นไม้</a:t>
            </a:r>
            <a:r>
              <a:rPr lang="th-TH" sz="2800" dirty="0"/>
              <a:t>ที่มีชีวิตอยู่ตามป่าโคกหรือป่า</a:t>
            </a:r>
            <a:r>
              <a:rPr lang="th-TH" sz="2800" dirty="0" smtClean="0"/>
              <a:t>เบญจพรรณ </a:t>
            </a:r>
          </a:p>
          <a:p>
            <a:r>
              <a:rPr lang="th-TH" sz="2800" dirty="0" smtClean="0"/>
              <a:t>พบ</a:t>
            </a:r>
            <a:r>
              <a:rPr lang="th-TH" sz="2800" dirty="0"/>
              <a:t>ได้ตลอดปี</a:t>
            </a:r>
          </a:p>
        </p:txBody>
      </p:sp>
    </p:spTree>
    <p:extLst>
      <p:ext uri="{BB962C8B-B14F-4D97-AF65-F5344CB8AC3E}">
        <p14:creationId xmlns:p14="http://schemas.microsoft.com/office/powerpoint/2010/main" val="2511529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037856"/>
            <a:ext cx="1800200" cy="2708765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8" name="สี่เหลี่ยมผืนผ้า 7"/>
          <p:cNvSpPr/>
          <p:nvPr/>
        </p:nvSpPr>
        <p:spPr>
          <a:xfrm>
            <a:off x="683568" y="188640"/>
            <a:ext cx="7632848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th-TH" sz="36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พัฒนาการเกิดดอกเห็ด </a:t>
            </a:r>
            <a:endParaRPr lang="th-TH" sz="36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9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052736"/>
            <a:ext cx="3627001" cy="27202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7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4503" y="980052"/>
            <a:ext cx="1851913" cy="2786578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1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933056"/>
            <a:ext cx="4008970" cy="266429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0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8003" y="3933056"/>
            <a:ext cx="1770647" cy="2664295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3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3933056"/>
            <a:ext cx="1801350" cy="2709231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58613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124744"/>
            <a:ext cx="3557732" cy="5350831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8" name="สี่เหลี่ยมผืนผ้า 7"/>
          <p:cNvSpPr/>
          <p:nvPr/>
        </p:nvSpPr>
        <p:spPr>
          <a:xfrm>
            <a:off x="1043608" y="332656"/>
            <a:ext cx="7128792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th-TH" sz="36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ดอกแก่พอเก็บ  เนื้อจะแข็ง</a:t>
            </a:r>
            <a:endParaRPr lang="th-TH" sz="36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9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3" y="1140797"/>
            <a:ext cx="3960440" cy="2632042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0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3" y="3861048"/>
            <a:ext cx="3888432" cy="258539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06452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4992" y="548680"/>
            <a:ext cx="5757951" cy="3828425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8" name="สี่เหลี่ยมผืนผ้า 7"/>
          <p:cNvSpPr/>
          <p:nvPr/>
        </p:nvSpPr>
        <p:spPr>
          <a:xfrm>
            <a:off x="952319" y="4509120"/>
            <a:ext cx="686004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800" b="1" u="sng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ดอกอ่อนรับประทาน</a:t>
            </a:r>
            <a:r>
              <a:rPr lang="th-TH" sz="2800" b="1" u="sng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ได้</a:t>
            </a:r>
            <a:r>
              <a:rPr lang="th-TH" sz="2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 </a:t>
            </a:r>
            <a:r>
              <a:rPr lang="th-TH" sz="28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 </a:t>
            </a:r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ทางภาคอีสาน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ใช้บริโภคแทนเนื้อสัตว์ เช่น ทำ</a:t>
            </a:r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ลาบเวลาย่างไฟอ่อนๆจะมีกลิ่นหอมคล้ายเนื้อ ซึ่ง </a:t>
            </a:r>
            <a:r>
              <a:rPr lang="th-TH" sz="28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คนอีสานเรียกเนื้อ </a:t>
            </a:r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ว่า </a:t>
            </a:r>
            <a:r>
              <a:rPr lang="th-TH" sz="28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ซิ่นต้องใช้ดอกอ่อนซึ่งจะมีสีขาว หากใช้ดอกแก่จะเหนียวกินยาก</a:t>
            </a:r>
          </a:p>
        </p:txBody>
      </p:sp>
    </p:spTree>
    <p:extLst>
      <p:ext uri="{BB962C8B-B14F-4D97-AF65-F5344CB8AC3E}">
        <p14:creationId xmlns:p14="http://schemas.microsoft.com/office/powerpoint/2010/main" val="790393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ตัวแทนข้อความ 4"/>
          <p:cNvSpPr>
            <a:spLocks noGrp="1"/>
          </p:cNvSpPr>
          <p:nvPr>
            <p:ph type="body" sz="quarter" idx="14"/>
          </p:nvPr>
        </p:nvSpPr>
        <p:spPr>
          <a:xfrm>
            <a:off x="899592" y="908720"/>
            <a:ext cx="7344816" cy="4608512"/>
          </a:xfrm>
        </p:spPr>
        <p:txBody>
          <a:bodyPr>
            <a:normAutofit/>
          </a:bodyPr>
          <a:lstStyle/>
          <a:p>
            <a:pPr algn="thaiDist"/>
            <a:r>
              <a:rPr lang="th-TH" sz="3600" b="1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แหล่งค้นคว้าข้อมูล</a:t>
            </a:r>
          </a:p>
          <a:p>
            <a:pPr algn="thaiDist"/>
            <a:endParaRPr lang="th-TH" sz="3600" b="1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  <a:hlinkClick r:id="rId2"/>
            </a:endParaRPr>
          </a:p>
          <a:p>
            <a:pPr algn="thaiDist"/>
            <a:r>
              <a:rPr lang="th-TH" sz="2400" i="1" u="sng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  <a:hlinkClick r:id="rId2"/>
              </a:rPr>
              <a:t>คู่มือ</a:t>
            </a:r>
            <a:r>
              <a:rPr lang="th-TH" sz="2400" i="1" u="sng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  <a:hlinkClick r:id="rId2"/>
              </a:rPr>
              <a:t>เห็ดเป็นยาเพื่อสุขภาพตามภูมิ</a:t>
            </a:r>
            <a:r>
              <a:rPr lang="th-TH" sz="2400" i="1" u="sng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  <a:hlinkClick r:id="rId2"/>
              </a:rPr>
              <a:t>ปัญญ</a:t>
            </a:r>
            <a:r>
              <a:rPr lang="th-TH" sz="2400" i="1" u="sng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  <a:hlinkClick r:id="rId2"/>
              </a:rPr>
              <a:t>ของหมอพื้นบ้าน</a:t>
            </a:r>
            <a:endParaRPr lang="th-TH" sz="24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en-US" b="1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http</a:t>
            </a:r>
            <a:r>
              <a:rPr lang="en-US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://indi.dtam.moph.go.th/index.php?option=com_content&amp;view=article&amp;id=36%3A2013-04-04-03-28-15&amp;catid=20&amp;Itemid=139</a:t>
            </a:r>
          </a:p>
          <a:p>
            <a:pPr algn="l"/>
            <a:r>
              <a:rPr lang="en-US" sz="18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http</a:t>
            </a:r>
            <a:r>
              <a:rPr lang="en-US" sz="18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://www.thinentry.com/ganoderma/attribute.html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  <a:hlinkClick r:id="rId3"/>
              </a:rPr>
              <a:t>https://th.wikipedia.org/wiki/</a:t>
            </a:r>
            <a:r>
              <a:rPr lang="th-TH" sz="18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  <a:hlinkClick r:id="rId3"/>
              </a:rPr>
              <a:t>เห็ด</a:t>
            </a:r>
            <a:r>
              <a:rPr lang="th-TH" sz="1800" dirty="0" err="1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  <a:hlinkClick r:id="rId3"/>
              </a:rPr>
              <a:t>หลินจือ</a:t>
            </a:r>
            <a:endParaRPr lang="th-TH" sz="1800" dirty="0" smtClean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http://www.biogang.net/plant_view.php?uid=32396&amp;id=161378</a:t>
            </a:r>
            <a:endParaRPr lang="th-TH" sz="18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https://anonbiotec.net/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เห็ดเป็นยา-</a:t>
            </a:r>
            <a:r>
              <a:rPr lang="th-TH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เห็ดอ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การิคอ</a:t>
            </a:r>
            <a:endParaRPr lang="th-TH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395035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1520" y="637281"/>
            <a:ext cx="8136685" cy="54100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259632" y="637281"/>
            <a:ext cx="6336704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5400" dirty="0" smtClean="0">
                <a:solidFill>
                  <a:schemeClr val="bg1"/>
                </a:solidFill>
              </a:rPr>
              <a:t> </a:t>
            </a:r>
            <a:r>
              <a:rPr lang="th-TH" sz="7200" dirty="0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เห็ดตระกูลเห็ดหิ้ง</a:t>
            </a:r>
          </a:p>
          <a:p>
            <a:pPr algn="ctr"/>
            <a:r>
              <a:rPr lang="th-TH" sz="6000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</a:t>
            </a:r>
            <a:r>
              <a:rPr lang="th-TH" sz="6000" dirty="0" err="1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หลินจือสาย</a:t>
            </a:r>
            <a:r>
              <a:rPr lang="th-TH" sz="6000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พันธุ์หนึ่ง</a:t>
            </a:r>
          </a:p>
          <a:p>
            <a:pPr algn="ctr"/>
            <a:endParaRPr lang="th-TH" sz="6000" dirty="0" smtClean="0">
              <a:solidFill>
                <a:schemeClr val="bg1"/>
              </a:solidFill>
            </a:endParaRPr>
          </a:p>
          <a:p>
            <a:pPr algn="ctr"/>
            <a:endParaRPr lang="th-TH" sz="6000" dirty="0" smtClean="0">
              <a:solidFill>
                <a:schemeClr val="bg1"/>
              </a:solidFill>
            </a:endParaRPr>
          </a:p>
          <a:p>
            <a:pPr algn="ctr"/>
            <a:r>
              <a:rPr lang="th-TH" sz="6000" dirty="0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ปรับสมดุลร่างกาย </a:t>
            </a:r>
          </a:p>
          <a:p>
            <a:pPr algn="ctr"/>
            <a:r>
              <a:rPr lang="th-TH" sz="6000" dirty="0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และล้างสารพิษ</a:t>
            </a:r>
          </a:p>
          <a:p>
            <a:pPr algn="ctr"/>
            <a:r>
              <a:rPr lang="th-TH" sz="6000" dirty="0" smtClean="0">
                <a:solidFill>
                  <a:schemeClr val="bg1"/>
                </a:solidFill>
              </a:rPr>
              <a:t> </a:t>
            </a:r>
            <a:endParaRPr lang="th-TH" sz="60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sz="96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752256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205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9088" y="744384"/>
            <a:ext cx="8028633" cy="5090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27584" y="3789040"/>
            <a:ext cx="759684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7200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ขอบคุณคะ</a:t>
            </a:r>
          </a:p>
          <a:p>
            <a:pPr algn="ctr"/>
            <a:r>
              <a:rPr lang="th-TH" sz="7200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ไว้ติดตามชมชุดต่อไป</a:t>
            </a:r>
          </a:p>
          <a:p>
            <a:pPr algn="ctr"/>
            <a:r>
              <a:rPr lang="th-TH" dirty="0" smtClean="0"/>
              <a:t> </a:t>
            </a:r>
            <a:endParaRPr lang="th-TH" sz="96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473823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205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อัลบั้มรูปแบบร่วมสมัย">
  <a:themeElements>
    <a:clrScheme name="ทางเดิน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ContemporaryPhotoAlbum</Template>
  <TotalTime>0</TotalTime>
  <Words>503</Words>
  <Application>Microsoft Office PowerPoint</Application>
  <PresentationFormat>นำเสนอทางหน้าจอ (4:3)</PresentationFormat>
  <Paragraphs>84</Paragraphs>
  <Slides>21</Slides>
  <Notes>17</Notes>
  <HiddenSlides>0</HiddenSlides>
  <MMClips>0</MMClips>
  <ScaleCrop>false</ScaleCrop>
  <HeadingPairs>
    <vt:vector size="6" baseType="variant">
      <vt:variant>
        <vt:lpstr>แบบอักษรที่ถูกใช้</vt:lpstr>
      </vt:variant>
      <vt:variant>
        <vt:i4>8</vt:i4>
      </vt:variant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21</vt:i4>
      </vt:variant>
    </vt:vector>
  </HeadingPairs>
  <TitlesOfParts>
    <vt:vector size="30" baseType="lpstr">
      <vt:lpstr>Arial</vt:lpstr>
      <vt:lpstr>Angsana New</vt:lpstr>
      <vt:lpstr>Calibri</vt:lpstr>
      <vt:lpstr>2006_iannnnnBKK</vt:lpstr>
      <vt:lpstr>TH Sarabun New</vt:lpstr>
      <vt:lpstr>Dotum</vt:lpstr>
      <vt:lpstr>DS-Ampun</vt:lpstr>
      <vt:lpstr>Cordia New</vt:lpstr>
      <vt:lpstr>อัลบั้มรูปแบบร่วมสมัย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กัลยา กาญจนรุ่ง</dc:creator>
  <cp:lastModifiedBy/>
  <cp:revision>1</cp:revision>
  <dcterms:created xsi:type="dcterms:W3CDTF">2017-07-27T06:10:19Z</dcterms:created>
  <dcterms:modified xsi:type="dcterms:W3CDTF">2017-12-14T09:19:58Z</dcterms:modified>
  <dc:title>เห็ดหลินจือดอกใหญ่</dc:title>
</cp:coreProperties>
</file>