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2" r:id="rId2"/>
    <p:sldId id="266" r:id="rId3"/>
    <p:sldId id="268" r:id="rId4"/>
    <p:sldId id="294" r:id="rId5"/>
    <p:sldId id="300" r:id="rId6"/>
    <p:sldId id="301" r:id="rId7"/>
    <p:sldId id="293" r:id="rId8"/>
    <p:sldId id="286" r:id="rId9"/>
    <p:sldId id="290" r:id="rId10"/>
    <p:sldId id="291" r:id="rId11"/>
    <p:sldId id="292" r:id="rId12"/>
    <p:sldId id="271" r:id="rId13"/>
    <p:sldId id="299" r:id="rId14"/>
    <p:sldId id="298" r:id="rId15"/>
    <p:sldId id="281" r:id="rId16"/>
    <p:sldId id="270" r:id="rId17"/>
    <p:sldId id="282" r:id="rId18"/>
    <p:sldId id="283" r:id="rId19"/>
    <p:sldId id="284" r:id="rId20"/>
    <p:sldId id="287" r:id="rId21"/>
    <p:sldId id="289" r:id="rId22"/>
    <p:sldId id="296" r:id="rId23"/>
    <p:sldId id="285" r:id="rId24"/>
    <p:sldId id="288" r:id="rId25"/>
    <p:sldId id="295" r:id="rId26"/>
    <p:sldId id="297" r:id="rId27"/>
    <p:sldId id="273" r:id="rId28"/>
    <p:sldId id="274" r:id="rId29"/>
    <p:sldId id="275" r:id="rId30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33"/>
      <p:bold r:id="rId34"/>
      <p:italic r:id="rId35"/>
      <p:boldItalic r:id="rId36"/>
    </p:embeddedFont>
    <p:embeddedFont>
      <p:font typeface="Cordia New" panose="020B0304020202020204" pitchFamily="34" charset="-34"/>
      <p:regular r:id="rId37"/>
      <p:bold r:id="rId38"/>
      <p:italic r:id="rId39"/>
      <p:boldItalic r:id="rId40"/>
    </p:embeddedFont>
    <p:embeddedFont>
      <p:font typeface="TH Sarabun New" panose="020B0500040200020003" pitchFamily="34" charset="-34"/>
      <p:regular r:id="rId41"/>
      <p:bold r:id="rId42"/>
      <p:italic r:id="rId43"/>
      <p:boldItalic r:id="rId44"/>
    </p:embeddedFon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Dotum" panose="020B0600000101010101" pitchFamily="34" charset="-127"/>
      <p:regular r:id="rId49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15/12/60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15/12/60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14</a:t>
            </a:fld>
            <a:endParaRPr lang="th-TH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15</a:t>
            </a:fld>
            <a:endParaRPr lang="th-TH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16</a:t>
            </a:fld>
            <a:endParaRPr lang="th-TH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17</a:t>
            </a:fld>
            <a:endParaRPr lang="th-TH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18</a:t>
            </a:fld>
            <a:endParaRPr lang="th-TH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19</a:t>
            </a:fld>
            <a:endParaRPr lang="th-TH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20</a:t>
            </a:fld>
            <a:endParaRPr lang="th-TH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21</a:t>
            </a:fld>
            <a:endParaRPr lang="th-TH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22</a:t>
            </a:fld>
            <a:endParaRPr lang="th-TH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23</a:t>
            </a:fld>
            <a:endParaRPr lang="th-TH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24</a:t>
            </a:fld>
            <a:endParaRPr lang="th-TH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25</a:t>
            </a:fld>
            <a:endParaRPr lang="th-TH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26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4.jpeg"/><Relationship Id="rId4" Type="http://schemas.openxmlformats.org/officeDocument/2006/relationships/image" Target="../media/image6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indi.dtam.moph.go.th/index.php?option=com_content&amp;view=article&amp;id=36:2013-04-04-03-28-15&amp;catid=20:2013-04-04-03-07-31&amp;Itemid=139" TargetMode="Externa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477" y="597432"/>
            <a:ext cx="7911026" cy="525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22375" y="1700808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เห็ดตอจิก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หรือ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 </a:t>
            </a:r>
          </a:p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เห็ดพิมาน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0966"/>
            <a:ext cx="6336703" cy="4213234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11560" y="4509120"/>
            <a:ext cx="8361994" cy="2016224"/>
          </a:xfrm>
        </p:spPr>
        <p:txBody>
          <a:bodyPr/>
          <a:lstStyle/>
          <a:p>
            <a:r>
              <a:rPr lang="th-TH" sz="4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เห็ดตอจิก</a:t>
            </a:r>
            <a:endParaRPr lang="th-TH" sz="4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Phellinus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gilvus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Schwein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</a:t>
            </a:r>
            <a:r>
              <a:rPr lang="en-US" sz="24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Patouillard</a:t>
            </a:r>
            <a:endParaRPr lang="en-US" sz="24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 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เห็ดหิ้งขอบเหลือง</a:t>
            </a:r>
            <a:r>
              <a:rPr lang="th-TH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มัสตาร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ด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ยาฟื้นฟู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ผู้ป่วยมะเร็งต่างๆ เช่น มะเร็งปอด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ตับ และไต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89" y="595298"/>
            <a:ext cx="4183043" cy="27812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395536" y="400888"/>
            <a:ext cx="38164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000" dirty="0"/>
              <a:t> </a:t>
            </a:r>
            <a:r>
              <a:rPr lang="th-TH" sz="2000" dirty="0" smtClean="0"/>
              <a:t>      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เห็ดพิมานในธรรมชาติ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หลากหลายสายพันธุ์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เห็ดพิมาน มักจะเกิดกับตอไม้ตาย หรือต้นไม้ตาย หรือต้นไม้ที่ยังมีชีวิตที่มีเปลือกหนาแห้ง แต่ไม่เกาะกินเนื้อไม้ยืนต้นเพราะต้นไม้ที่ยังมีชีวิตจะมีท่อน้ำเลี้ยงซึ่งจะทำลายเชื้อเห็ดราได้เป็นการป้องกันตนเองของต้นไม้</a:t>
            </a: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และสามารถเจริญเติบโต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ได้กับต้นไม้ที่มีเนื้อแข็ง เช่นต้นแดง ต้นจิก ต้น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เค็ง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เป็นต้น เพราะมีเปลือกหนาซึ่งเปลือกไม้ด้านนอกจะตายแล้วเวลาสปอร์ปลิวไปเกาะที่เปลือกไม้ ความชื้นเหมาะสมก็จะเติบโตได้ 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96743"/>
            <a:ext cx="4320484" cy="287266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860032" y="3501008"/>
            <a:ext cx="36004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สปอร์เห็ด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พิมาน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ไปเจริญเติบโตกับ</a:t>
            </a:r>
            <a:r>
              <a:rPr lang="th-TH" sz="20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ตอไม้ที่ตายแล้ว หรือเปลือกไม้ด้านนอกที่ตายแล้ว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จะทำการย่อยสลายเนื้อไม้หรือเปลือกไม้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เพื่อสร้างเยื่อเจริญ  แล้วมาสร้าง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ชั้นเห็ดซึ่งจะอาศัยระยะเวลานานกว่าจะสร้างดอกให้มีขนาดใหญ่ได้ หากความชื้นไม่พอก็จะหยุดการเจริญเติบโต เห็ด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พิมานได้ชื่อว่าเป็นเห็ดที่ไม่มีวันตาย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เพราะเมื่อได้รับความชื้นก็จะทำการสร้างชั้นเห็ดออกมาใหม่ได้ทุกปี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และแต่ละปีก็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สามารถสร้างได้หลายครั้งตามความชื้นและแหล่งอาหาร 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9980" y="3193475"/>
            <a:ext cx="3751464" cy="24943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755576" y="415410"/>
            <a:ext cx="748883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ที่พบ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ขึ้นบนไม้ใหญ่ที่ตายแล้ว โดยเฉพาะบนตอจิกหรือ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เต็ง ไม้แดงใน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ป่าโคกหรือป่าเบญจพรรณหรือป่าดิบแล้งในฤดูฝนที่ชุ่มชื้นป่าเบญจพรรณที่แห้ง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แล้งอย่าง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ในประเทศ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ไทยจะพบ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มากในภาคตะวันออกเฉียงเหนือ 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เห็ดพิมานมัก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ชอบขึ้นในแหล่งที่มี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ต้นไม้ ป่าที่มีความชื้นสูง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เยื่อไม้ กากไม้ ไม่ใช่เห็ดที่ขึ้นบนดินเหมือนเห็ดเปราะ เห็ดโคน และเห็ดพื้นบ้านทั่วไป รวมทั้งคุณสมบัติ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ของเห็ดพิมานยัง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ขึ้นได้ดีในประเทศที่มีภูมิอากาศร้อนอย่างโซนประเทศไทย กัมพูชา และลาว</a:t>
            </a:r>
          </a:p>
          <a:p>
            <a:pPr algn="thaiDist"/>
            <a:endParaRPr lang="th-TH" sz="2000" dirty="0"/>
          </a:p>
          <a:p>
            <a:pPr algn="thaiDist"/>
            <a:endParaRPr lang="th-TH" sz="2000" dirty="0"/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006" y="3193473"/>
            <a:ext cx="3751464" cy="24943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56371" y="2536531"/>
            <a:ext cx="2513189" cy="377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66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743191" y="764704"/>
            <a:ext cx="454888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</a:t>
            </a:r>
            <a:r>
              <a:rPr lang="th-TH" sz="28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ที่พบ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ขึ้นตามต้นไม้วงศ์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Leguminosae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Dipterocarpaceae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และ  ตอไม้ที่ตายแล้ว</a:t>
            </a:r>
          </a:p>
          <a:p>
            <a:pPr algn="thaiDist"/>
            <a:endParaRPr lang="th-TH" sz="22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@@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ต้นไม้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ในวงศ์ถั่ว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Leguminosae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thaiDist"/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พันธุ์ไม้วงศ์นี้มีทั้งไม้ต้น  ไม้พุ่ม  ไม้เถาเลื้อย  และพืชล้มลุก  มีการแพร่กระจายพันธุ์อยู่ทั่วโลกซึ่งส่วนใหญ่เป็นพืชเศรษฐกิจ </a:t>
            </a:r>
          </a:p>
          <a:p>
            <a:pPr algn="thaiDist"/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พันธุ์ไม้ในวงศ์นี้  แบ่งออกเป็น  3  อนุวงศ์  คือ  อนุวงศ์สะตอ  (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Mimosoideae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อนุวงศ์ราชพฤกษ์  (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Caesalpinioideae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และอนุวงศ์ประดู่  (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Papilionoideae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</a:p>
          <a:p>
            <a:pPr algn="thaiDist"/>
            <a:endParaRPr lang="en-US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@@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ต้นไม้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วงศ์ไม้ยาง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</a:t>
            </a:r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2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Dipterocarpaceae</a:t>
            </a:r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3632" y="764705"/>
            <a:ext cx="2659670" cy="400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1187624" y="5843017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 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http://www.dnp.go.th/Pattani_botany </a:t>
            </a:r>
          </a:p>
        </p:txBody>
      </p:sp>
    </p:spTree>
    <p:extLst>
      <p:ext uri="{BB962C8B-B14F-4D97-AF65-F5344CB8AC3E}">
        <p14:creationId xmlns:p14="http://schemas.microsoft.com/office/powerpoint/2010/main" val="69542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11560" y="415410"/>
            <a:ext cx="388843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รูปร่าง/ลักษณะ</a:t>
            </a:r>
          </a:p>
          <a:p>
            <a:pPr algn="thaiDist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ใหญ่เกิดเป็นหิ้งเรียงตัวเหลื่อมซ้อน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กันมี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ลักษณะรูปร่างโค้งนูนเป็นแผ่นครึ่ง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วงกลมสี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น้ำตาลเหลืองถึงเหลืองสนิมสดใส แล้ว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กลายเป็นน้ำตาล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สนิมเข้มหรือน้ำตาลอมดำในชั้นใน โดยขอบด้านนอกมีสีเหลืองมัสตาร์ด มีขนละเอียดถึงเส้น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ใยเล็กๆ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บนผิวหมวกเห็ดขณะอ่อน เมื่อแก่ผิวจะเรียบ เนื้อหนา เหนียวเหมือนไม้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คอร์ก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สีน้ำตาลอม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เหลืองจะเป็นสีดำเมื่อทำปฏิกิริยากับ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โพแตสเซียมไฮด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รอกไซด์ ใต้หมวกเห็ดมีรูกลม สีน้ำตาลอมเทาถึงน้ำตาล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อมแดงหรือน้ำตาลเข้ม ไม่มีก้าน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</a:p>
          <a:p>
            <a:pPr algn="thaiDist"/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</a:t>
            </a: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พบขึ้นบนไม้ใหญ่ที่ตายแล้ว โดยเฉพาะบนตอจิกหรือเต็งในป่าโคกหรือป่าเบญจพรรณหรือ</a:t>
            </a: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ป่าดิบแล้งในฤดูฝนที่ชุ่มชื้น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706" y="415410"/>
            <a:ext cx="3774339" cy="2509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8960"/>
            <a:ext cx="3790500" cy="2520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432484" y="5661248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คู่มือเห็ดเป็นยาเพื่อสุขภาพตามภูมิ</a:t>
            </a:r>
            <a:r>
              <a:rPr lang="th-TH" sz="1600" b="1" i="1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ปัญญ</a:t>
            </a:r>
            <a:r>
              <a:rPr lang="th-TH" sz="1600" b="1" i="1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ของหมอพื้นบ้าน</a:t>
            </a:r>
            <a:endParaRPr lang="th-TH" sz="1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http://indi.dtam.moph.go.th/index.php?option=com_content&amp;view=article&amp;id=36%3A2013-04-04-03-28-15&amp;catid=20&amp;Itemid=139</a:t>
            </a:r>
          </a:p>
        </p:txBody>
      </p:sp>
    </p:spTree>
    <p:extLst>
      <p:ext uri="{BB962C8B-B14F-4D97-AF65-F5344CB8AC3E}">
        <p14:creationId xmlns:p14="http://schemas.microsoft.com/office/powerpoint/2010/main" val="377066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27584" y="415410"/>
            <a:ext cx="3168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/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ส่วน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ใหญ่เกิดเป็นหิ้งเรียงตัวเหลื่อมซ้อนกัน  มีลักษณะรูปร่างโค้งนูนเป็นแผ่นครึ่งวงกลมสีน้ำตาลเหลืองถึงเหลืองสนิมสดใส แล้วกลายเป็นน้ำตาลสนิมเข้มหรือน้ำตาลอมดำในชั้นใน 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44" y="415410"/>
            <a:ext cx="4223701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429000"/>
            <a:ext cx="4356772" cy="289679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453" y="3330896"/>
            <a:ext cx="3623709" cy="240938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79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971600" y="415410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ใต้หมวกดอก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รูกลม สีน้ำตาลอมเทาถึงน้ำตาลอมแดงหรือน้ำตาลเข้ม ไม่มีก้านดอก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02548"/>
            <a:ext cx="7128792" cy="473988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99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62" y="836712"/>
            <a:ext cx="7884943" cy="52426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1187624" y="4581128"/>
            <a:ext cx="648072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 smtClean="0"/>
              <a:t> </a:t>
            </a:r>
            <a:endParaRPr lang="th-TH" sz="2800" b="1" dirty="0"/>
          </a:p>
          <a:p>
            <a:pPr algn="thaiDist"/>
            <a:r>
              <a:rPr lang="th-TH" sz="32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ดอกเห็ดเกิด</a:t>
            </a:r>
            <a:r>
              <a:rPr lang="th-TH" sz="32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เป็นหิ้งเรียงตัวเหลื่อมซ้อนกัน  </a:t>
            </a:r>
            <a:r>
              <a:rPr lang="th-TH" sz="32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ลักษณะรูปร่าง  โค้ง</a:t>
            </a:r>
            <a:r>
              <a:rPr lang="th-TH" sz="3200" b="1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นูนเป็นแผ่นครึ่ง</a:t>
            </a:r>
            <a:r>
              <a:rPr lang="th-TH" sz="32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วงกลม </a:t>
            </a:r>
            <a:endParaRPr lang="th-TH" sz="3200" b="1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9571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99592" y="620688"/>
            <a:ext cx="72728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รูปร่าง/ลักษณะ</a:t>
            </a:r>
          </a:p>
          <a:p>
            <a:pPr algn="thaiDist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ด้านนอกมีสีเหลืองมัสตาร์ด มีขนละเอียดถึงเส้นใย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เล็กๆบนผิวหมวกเห็ดขณะอ่อน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6984776" cy="464413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002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292080" y="1196752"/>
            <a:ext cx="316835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รูปร่าง/ลักษณะ</a:t>
            </a:r>
          </a:p>
          <a:p>
            <a:pPr algn="thaiDist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แก่ผิวจะเรียบ เนื้อหนา เหนียวเหมือนไม้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สีน้ำตาลอมเหลืองจะเป็นสีดำเมื่อทำปฏิกิริยากับ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โพแตสเซียมไฮด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รอกไซด์</a:t>
            </a:r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73016"/>
            <a:ext cx="4220744" cy="280634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92653"/>
            <a:ext cx="4220744" cy="280634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832" y="3933056"/>
            <a:ext cx="3465600" cy="23042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904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32656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01008"/>
            <a:ext cx="4678333" cy="31105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915919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899592" y="450912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01008"/>
            <a:ext cx="3898802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66484"/>
            <a:ext cx="4229820" cy="28123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778342" y="764704"/>
            <a:ext cx="31683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พิมาน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ได้ชื่อว่าเป็นเห็ดที่ไม่มีวันตาย หรือ “เห็ด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เนเวอร์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ดาย” (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never die)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เพราะ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เมื่อได้รับความชื้นก็จะทำการสร้างชั้นเห็ดออกมาใหม่ได้ทุกปี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และหนึ่งปีก็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สามารถสร้างได้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หลายชั้นตามค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วามชื้นและแหล่งอาหาร</a:t>
            </a:r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01008"/>
            <a:ext cx="3904919" cy="25963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611560" y="6211669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b="1" dirty="0" smtClean="0"/>
              <a:t>แหล่งที่มาข้อมูล </a:t>
            </a:r>
            <a:r>
              <a:rPr lang="en-US" b="1" dirty="0" smtClean="0"/>
              <a:t> </a:t>
            </a: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https://www.technologychaoban.com/featured/article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_12969</a:t>
            </a:r>
            <a:endParaRPr lang="en-US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01807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113412" y="908720"/>
            <a:ext cx="8424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solidFill>
                  <a:srgbClr val="FF0000"/>
                </a:solidFill>
              </a:rPr>
              <a:t>ภาพเห็ดพิมานที่เก็บได้</a:t>
            </a:r>
          </a:p>
          <a:p>
            <a:pPr algn="ctr"/>
            <a:r>
              <a:rPr lang="th-TH" sz="4800" dirty="0" smtClean="0"/>
              <a:t>จากป่าที่ บ้านปะอาว</a:t>
            </a:r>
          </a:p>
          <a:p>
            <a:pPr algn="ctr"/>
            <a:r>
              <a:rPr lang="th-TH" sz="4800" dirty="0" smtClean="0"/>
              <a:t>และป่าบ้านหนองไหล</a:t>
            </a:r>
          </a:p>
          <a:p>
            <a:pPr algn="ctr"/>
            <a:r>
              <a:rPr lang="th-TH" sz="4800" dirty="0" smtClean="0"/>
              <a:t> จ</a:t>
            </a:r>
            <a:r>
              <a:rPr lang="en-US" sz="4800" dirty="0" smtClean="0"/>
              <a:t>.</a:t>
            </a:r>
            <a:r>
              <a:rPr lang="th-TH" sz="4800" dirty="0" smtClean="0"/>
              <a:t>อุบลราชธานี</a:t>
            </a:r>
          </a:p>
          <a:p>
            <a:pPr algn="ctr"/>
            <a:r>
              <a:rPr lang="th-TH" sz="4800" dirty="0" smtClean="0"/>
              <a:t> 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97919331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7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2279"/>
            <a:ext cx="3742786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6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6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250775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364088" y="252289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27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7" cy="24885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2279"/>
            <a:ext cx="3742787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7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7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5364088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1187624" y="26973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6" cy="24885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2279"/>
            <a:ext cx="3742786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6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6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148064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6973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324293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6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2279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306245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6973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374599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5" cy="2488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22279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364088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6973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31071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927884"/>
            <a:ext cx="3742783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922279"/>
            <a:ext cx="3742783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73016"/>
            <a:ext cx="3742783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573016"/>
            <a:ext cx="3742783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364088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69730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7573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927884"/>
            <a:ext cx="3742782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922279"/>
            <a:ext cx="3742782" cy="24885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73016"/>
            <a:ext cx="3742782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573016"/>
            <a:ext cx="3742782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220072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331640" y="256851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4878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44709"/>
            <a:ext cx="3987331" cy="26511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5" y="3717032"/>
            <a:ext cx="3957634" cy="26314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69" y="3789040"/>
            <a:ext cx="3790501" cy="2520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889424" y="1614321"/>
            <a:ext cx="3384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เห็ดพิมานจากฝั่งกัมพูชา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 smtClean="0"/>
              <a:t>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318829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7884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922279"/>
            <a:ext cx="3742783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573016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73016"/>
            <a:ext cx="3742785" cy="24885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416890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16213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927884"/>
            <a:ext cx="3742783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922279"/>
            <a:ext cx="3742782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73016"/>
            <a:ext cx="3742783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573016"/>
            <a:ext cx="3742783" cy="24885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220072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ด้านหลัง</a:t>
            </a:r>
            <a:endParaRPr lang="th-TH" sz="4800" dirty="0"/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187624" y="250775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/>
              <a:t>ด้านหน้า</a:t>
            </a:r>
            <a:endParaRPr lang="th-TH" sz="4800" dirty="0"/>
          </a:p>
        </p:txBody>
      </p:sp>
    </p:spTree>
    <p:extLst>
      <p:ext uri="{BB962C8B-B14F-4D97-AF65-F5344CB8AC3E}">
        <p14:creationId xmlns:p14="http://schemas.microsoft.com/office/powerpoint/2010/main" val="321581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928465"/>
            <a:ext cx="3742782" cy="248739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1048"/>
            <a:ext cx="3742782" cy="248739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17032"/>
            <a:ext cx="3742782" cy="248739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447414" y="1556792"/>
            <a:ext cx="40324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/>
              <a:t> </a:t>
            </a:r>
            <a:r>
              <a:rPr lang="th-TH" sz="4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เห็ดพิมานจากลาว(ช่องเม็ก)</a:t>
            </a:r>
            <a:endParaRPr lang="th-TH" sz="4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400" dirty="0" smtClean="0"/>
              <a:t>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65385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36713"/>
            <a:ext cx="3999358" cy="26591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404664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/>
              <a:t> </a:t>
            </a:r>
            <a:endParaRPr lang="th-TH" sz="2800" dirty="0"/>
          </a:p>
        </p:txBody>
      </p:sp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553906"/>
            <a:ext cx="3726042" cy="279453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69" y="3789040"/>
            <a:ext cx="3790501" cy="25202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860032" y="666274"/>
            <a:ext cx="37444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800" b="1" dirty="0"/>
              <a:t> </a:t>
            </a:r>
            <a:r>
              <a:rPr lang="th-TH" sz="2800" b="1" dirty="0" smtClean="0"/>
              <a:t>  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เห็ดพิมาน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ชื่อในเรื่องสรรพคุณในการต้านมะเร็งได้หลายชนิด เนื่องจากมีสารต้านมะเร็ง อย่าง </a:t>
            </a:r>
            <a:r>
              <a:rPr lang="th-TH" sz="2800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โพลี</a:t>
            </a:r>
            <a:r>
              <a:rPr lang="th-TH" sz="2800" dirty="0" err="1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แซคคาร์ไรด์</a:t>
            </a:r>
            <a:r>
              <a:rPr lang="th-TH" sz="2800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err="1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เนเชอรัลสเตอรอยด์</a:t>
            </a:r>
            <a:r>
              <a:rPr lang="th-TH" sz="2800" dirty="0">
                <a:solidFill>
                  <a:srgbClr val="0070C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ซึ่งมีส่วนช่วยยับยั้งมะเร็งปอด มะเร็งต่อมลูกหมาก และมะเร็งตับได้ </a:t>
            </a:r>
          </a:p>
          <a:p>
            <a:pPr algn="thaiDist"/>
            <a:r>
              <a:rPr lang="th-TH" sz="2400" dirty="0" smtClean="0"/>
              <a:t>  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91464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99592" y="1052736"/>
            <a:ext cx="7488832" cy="3888432"/>
          </a:xfrm>
        </p:spPr>
        <p:txBody>
          <a:bodyPr>
            <a:normAutofit fontScale="92500" lnSpcReduction="10000"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http</a:t>
            </a:r>
            <a:r>
              <a:rPr lang="en-US" sz="1800" b="1" dirty="0">
                <a:solidFill>
                  <a:schemeClr val="tx1"/>
                </a:solidFill>
              </a:rPr>
              <a:t>://www.thaibiodiversity.org/Life/LifeDetail.aspx?LifeID=48404</a:t>
            </a:r>
          </a:p>
          <a:p>
            <a:pPr algn="thaiDist"/>
            <a:r>
              <a:rPr lang="en-US" b="1" dirty="0" smtClean="0">
                <a:solidFill>
                  <a:schemeClr val="tx1"/>
                </a:solidFill>
              </a:rPr>
              <a:t>https</a:t>
            </a:r>
            <a:r>
              <a:rPr lang="en-US" b="1" dirty="0">
                <a:solidFill>
                  <a:schemeClr val="tx1"/>
                </a:solidFill>
              </a:rPr>
              <a:t>://</a:t>
            </a:r>
            <a:r>
              <a:rPr lang="en-US" b="1" dirty="0" smtClean="0">
                <a:solidFill>
                  <a:schemeClr val="tx1"/>
                </a:solidFill>
              </a:rPr>
              <a:t>www.technologychaoban.com/featured/article_12969</a:t>
            </a:r>
            <a:endParaRPr lang="en-US" b="1" dirty="0">
              <a:solidFill>
                <a:schemeClr val="tx1"/>
              </a:solidFill>
            </a:endParaRPr>
          </a:p>
          <a:p>
            <a:pPr algn="thaiDist"/>
            <a:r>
              <a:rPr lang="th-TH" sz="2200" b="1" dirty="0" smtClean="0">
                <a:solidFill>
                  <a:schemeClr val="tx1"/>
                </a:solidFill>
              </a:rPr>
              <a:t>ลุง</a:t>
            </a:r>
            <a:r>
              <a:rPr lang="th-TH" sz="2200" b="1" dirty="0" smtClean="0">
                <a:solidFill>
                  <a:schemeClr val="tx1"/>
                </a:solidFill>
              </a:rPr>
              <a:t>หนวดเห็ดปลวก กลุ่มเพาะเลี้ยงเห็ดปลวก</a:t>
            </a:r>
            <a:endParaRPr lang="en-US" sz="2200" b="1" dirty="0" smtClean="0">
              <a:solidFill>
                <a:schemeClr val="tx1"/>
              </a:solidFill>
            </a:endParaRPr>
          </a:p>
          <a:p>
            <a:pPr algn="thaiDist"/>
            <a:r>
              <a:rPr lang="th-TH" sz="1900" b="1" i="1" u="sng" dirty="0">
                <a:hlinkClick r:id="rId2"/>
              </a:rPr>
              <a:t>คู่มือเห็ดเป็นยาเพื่อสุขภาพตามภูมิ</a:t>
            </a:r>
            <a:r>
              <a:rPr lang="th-TH" sz="1900" b="1" i="1" u="sng" dirty="0" err="1">
                <a:hlinkClick r:id="rId2"/>
              </a:rPr>
              <a:t>ปัญญ</a:t>
            </a:r>
            <a:r>
              <a:rPr lang="th-TH" sz="1900" b="1" i="1" u="sng" dirty="0">
                <a:hlinkClick r:id="rId2"/>
              </a:rPr>
              <a:t>ของหมอพื้นบ้าน</a:t>
            </a:r>
            <a:endParaRPr lang="th-TH" sz="1900" b="1" dirty="0"/>
          </a:p>
          <a:p>
            <a:pPr algn="thaiDist"/>
            <a:r>
              <a:rPr lang="en-US" sz="1900" b="1" dirty="0">
                <a:solidFill>
                  <a:schemeClr val="tx1"/>
                </a:solidFill>
              </a:rPr>
              <a:t>http://indi.dtam.moph.go.th/index.php?option=com_content&amp;view=article&amp;id=36%3A2013-04-04-03-28-15&amp;catid=20&amp;Itemid=139</a:t>
            </a:r>
          </a:p>
          <a:p>
            <a:pPr algn="thaiDist"/>
            <a:r>
              <a:rPr lang="en-US" sz="2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https://sites.google.com/site/hedchoothai/-hed/-hed-pen-ya-medicinal-mushrooms/-krathin-phiman</a:t>
            </a:r>
            <a:endParaRPr lang="th-TH" sz="2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0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287244"/>
            <a:ext cx="83529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00B0F0"/>
                </a:solidFill>
              </a:rPr>
              <a:t>เห็ดพิมาน</a:t>
            </a:r>
          </a:p>
          <a:p>
            <a:pPr algn="ctr"/>
            <a:r>
              <a:rPr lang="th-TH" sz="6000" dirty="0">
                <a:solidFill>
                  <a:schemeClr val="bg1"/>
                </a:solidFill>
              </a:rPr>
              <a:t>สรรพคุณในการต้าน</a:t>
            </a:r>
            <a:r>
              <a:rPr lang="th-TH" sz="6000" dirty="0" smtClean="0">
                <a:solidFill>
                  <a:schemeClr val="bg1"/>
                </a:solidFill>
              </a:rPr>
              <a:t>มะเร็ง</a:t>
            </a:r>
          </a:p>
          <a:p>
            <a:pPr algn="ctr"/>
            <a:r>
              <a:rPr lang="th-TH" sz="6000" dirty="0">
                <a:solidFill>
                  <a:srgbClr val="FFFF00"/>
                </a:solidFill>
              </a:rPr>
              <a:t>เนื่องจากมีสารต้านมะเร็ง </a:t>
            </a:r>
            <a:r>
              <a:rPr lang="th-TH" sz="6000" dirty="0" smtClean="0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</a:rPr>
              <a:t>โพ</a:t>
            </a:r>
            <a:r>
              <a:rPr lang="th-TH" sz="6000" dirty="0">
                <a:solidFill>
                  <a:srgbClr val="FFFF00"/>
                </a:solidFill>
              </a:rPr>
              <a:t>ลี</a:t>
            </a:r>
            <a:r>
              <a:rPr lang="th-TH" sz="6000" dirty="0" err="1">
                <a:solidFill>
                  <a:srgbClr val="FFFF00"/>
                </a:solidFill>
              </a:rPr>
              <a:t>แซคคาร์ไรด์</a:t>
            </a:r>
            <a:r>
              <a:rPr lang="th-TH" sz="6000" dirty="0">
                <a:solidFill>
                  <a:srgbClr val="FFFF00"/>
                </a:solidFill>
              </a:rPr>
              <a:t> </a:t>
            </a:r>
            <a:r>
              <a:rPr lang="th-TH" sz="6000" dirty="0" err="1">
                <a:solidFill>
                  <a:srgbClr val="FFFF00"/>
                </a:solidFill>
              </a:rPr>
              <a:t>เนเชอรัลสเตอรอยด์</a:t>
            </a:r>
            <a:r>
              <a:rPr lang="th-TH" sz="6000" dirty="0">
                <a:solidFill>
                  <a:srgbClr val="FFFF00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458" y="332656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อยู่ติดกัน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588</Words>
  <Application>Microsoft Office PowerPoint</Application>
  <PresentationFormat>นำเสนอทางหน้าจอ (4:3)</PresentationFormat>
  <Paragraphs>128</Paragraphs>
  <Slides>29</Slides>
  <Notes>25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29</vt:i4>
      </vt:variant>
    </vt:vector>
  </HeadingPairs>
  <TitlesOfParts>
    <vt:vector size="36" baseType="lpstr">
      <vt:lpstr>Arial</vt:lpstr>
      <vt:lpstr>Angsana New</vt:lpstr>
      <vt:lpstr>Cordia New</vt:lpstr>
      <vt:lpstr>TH Sarabun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2017-12-15T04:24:55Z</dcterms:modified>
  <dc:title>เห็ดตอจิก หรือ  เห็ดพิมาน</dc:title>
</cp:coreProperties>
</file>