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0" r:id="rId2"/>
    <p:sldId id="266" r:id="rId3"/>
    <p:sldId id="271" r:id="rId4"/>
    <p:sldId id="272" r:id="rId5"/>
    <p:sldId id="278" r:id="rId6"/>
    <p:sldId id="262" r:id="rId7"/>
    <p:sldId id="279" r:id="rId8"/>
    <p:sldId id="280" r:id="rId9"/>
    <p:sldId id="274" r:id="rId10"/>
    <p:sldId id="276" r:id="rId11"/>
  </p:sldIdLst>
  <p:sldSz cx="9144000" cy="6858000" type="screen4x3"/>
  <p:notesSz cx="6858000" cy="9144000"/>
  <p:embeddedFontLst>
    <p:embeddedFont>
      <p:font typeface="Cordia New" panose="020B0304020202020204" pitchFamily="34" charset="-34"/>
      <p:regular r:id="rId14"/>
      <p:bold r:id="rId15"/>
      <p:italic r:id="rId16"/>
      <p:boldItalic r:id="rId17"/>
    </p:embeddedFont>
    <p:embeddedFont>
      <p:font typeface="TH Sarabun New" panose="020B0500040200020003" pitchFamily="34" charset="-34"/>
      <p:regular r:id="rId18"/>
      <p:bold r:id="rId19"/>
      <p:italic r:id="rId20"/>
      <p:boldItalic r:id="rId21"/>
    </p:embeddedFont>
    <p:embeddedFont>
      <p:font typeface="Angsana New" panose="02020603050405020304" pitchFamily="18" charset="-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otum" panose="020B0600000101010101" pitchFamily="34" charset="-127"/>
      <p:regular r:id="rId30"/>
    </p:embeddedFont>
  </p:embeddedFontLst>
  <p:defaultTextStyle>
    <a:lvl1pPr marL="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76" d="100"/>
          <a:sy n="76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6E7D018D-748F-47BF-843A-40349A141CAC}" type="datetimeFigureOut">
              <a:rPr lang="th-TH" smtClean="0"/>
              <a:pPr/>
              <a:t>29/12/60</a:t>
            </a:fld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endParaRPr lang="th-TH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04AC5213-BACC-41AB-9B61-B40CF6C5296E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7414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23E9B8FB-2ABD-42C9-A6DA-A6789EAF441D}" type="datetimeFigureOut">
              <a:pPr/>
              <a:t>12/29/2017</a:t>
            </a:fld>
            <a:endParaRPr lang="th-TH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th-TH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th-TH"/>
              <a:t>คลิกเพื่อแก้ไขลักษณะข้อความต้นแบบ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607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652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525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063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194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584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353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ปกอัลบั้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h-TH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th-TH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คลิกเพื่อเพิ่มชื่ออัลบั้มรูป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chemeClr val="bg1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th-TH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th-TH"/>
              <a:t>คลิกเพื่อเพิ่มวันที่หรือรายละเอียด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3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ผสม 3 ภาพ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4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4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4 ภาพขึ้นไปที่มีคำอธิบายภาพขนาดใหญ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2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ภาพขึ้นไป คือ ภาพแนวตั้ง 1 ภาพพร้อมภาพแนวนอน 3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ภาพขึ้นไป คือ ภาพแนวนอน 3 ภาพพร้อมภาพแนวตั้ง 2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ภาพขึ้นไป คือ ภาพแนวนอน 2 ภาพพร้อมภาพแนวตั้ง 3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สี่เหลี่ยมจัตุรัส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สี่เหลี่ยมจัตุรัส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th-TH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h-TH" sz="2400" i="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 Panorama 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12/29/2017</a:t>
            </a:fld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12/29/2017</a:t>
            </a:fld>
            <a:endParaRPr kumimoji="0"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แบบเต็มหน้าจ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th-TH" i="0"/>
              <a:t>คลิกไอคอนเพื่อเพิ่มรูปภาพแบบเต็มหน้า</a:t>
            </a:r>
            <a:endParaRPr kumimoji="0" lang="th-TH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ส่วนอัลบั้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h-TH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คลิกเพื่อเพิ่มชื่อเรื่องรอง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h-TH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คลิกเพื่อเพิ่มชื่อส่วน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ผสม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3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29/12/60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th-TH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th-TH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th-TH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th-TH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th-TH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th-TH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th-TH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thaikasetsart.com/&#3648;&#3627;&#3655;&#3604;&#3629;&#3634;&#3627;&#3634;&#3619;&#3607;&#3637;&#3656;&#3648;&#3611;&#3655;&#3609;&#3618;&#3634;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aikasetsart.com/&#3648;&#3627;&#3655;&#3604;&#3629;&#3634;&#3627;&#3634;&#3619;&#3607;&#3637;&#3656;&#3648;&#3611;&#3655;&#3609;&#3618;&#3634;&#3626;&#3619;&#3619;&#3614;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659" y="693973"/>
            <a:ext cx="7297112" cy="547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3" y="59743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มาทำความรู้จักกับ</a:t>
            </a:r>
          </a:p>
          <a:p>
            <a:pPr algn="ctr"/>
            <a:r>
              <a:rPr lang="th-TH" dirty="0" smtClean="0"/>
              <a:t> </a:t>
            </a:r>
            <a:endParaRPr lang="th-TH" sz="96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9592" y="4293096"/>
            <a:ext cx="6912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800" dirty="0" smtClean="0">
                <a:solidFill>
                  <a:srgbClr val="FFFF00"/>
                </a:solidFill>
                <a:latin typeface="TH Sarabun New" panose="020B0500040200020003" pitchFamily="34" charset="-34"/>
                <a:ea typeface="Dotum" pitchFamily="34" charset="-127"/>
                <a:cs typeface="TH Sarabun New" panose="020B0500040200020003" pitchFamily="34" charset="-34"/>
              </a:rPr>
              <a:t>เห็ดน้ำหมาก</a:t>
            </a:r>
            <a:endParaRPr lang="th-TH" sz="8800" dirty="0">
              <a:solidFill>
                <a:srgbClr val="FFFF00"/>
              </a:solidFill>
              <a:latin typeface="TH Sarabun New" panose="020B0500040200020003" pitchFamily="34" charset="-34"/>
              <a:ea typeface="Dotum" pitchFamily="34" charset="-127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19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774" y="620688"/>
            <a:ext cx="8339100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995678"/>
            <a:ext cx="7596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ขอบคุณคะ</a:t>
            </a:r>
          </a:p>
          <a:p>
            <a:pPr algn="ctr"/>
            <a:r>
              <a:rPr lang="th-TH" sz="7200" dirty="0" smtClean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ไว้ติดตามชมชุดต่อไป</a:t>
            </a:r>
          </a:p>
          <a:p>
            <a:pPr algn="ctr"/>
            <a:r>
              <a:rPr lang="th-TH" dirty="0" smtClean="0"/>
              <a:t> </a:t>
            </a:r>
            <a:endParaRPr lang="th-TH" sz="96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38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773361" cy="45035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4941168"/>
            <a:ext cx="8672946" cy="1764432"/>
          </a:xfrm>
        </p:spPr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เห็ดน้ำหมาก หรือ เห็ดแดง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เห็ดก่อ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ชื่อวิทยาศาสตร์: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Russula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emetica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Schaeff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Ex Fr.) Pers. </a:t>
            </a:r>
            <a:r>
              <a:rPr lang="en-US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S.f.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Gray</a:t>
            </a:r>
            <a:endParaRPr lang="th-TH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ใช้ประโยชน์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    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รับประทานได้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1447" y="3505617"/>
            <a:ext cx="3465602" cy="230425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14" name="Rectangle 8"/>
          <p:cNvSpPr>
            <a:spLocks noGrp="1"/>
          </p:cNvSpPr>
          <p:nvPr>
            <p:ph type="body" sz="quarter" idx="13"/>
          </p:nvPr>
        </p:nvSpPr>
        <p:spPr>
          <a:xfrm>
            <a:off x="755576" y="620688"/>
            <a:ext cx="7416824" cy="2304256"/>
          </a:xfrm>
        </p:spPr>
        <p:txBody>
          <a:bodyPr/>
          <a:lstStyle>
            <a:extLst/>
          </a:lstStyle>
          <a:p>
            <a:pPr algn="thaiDist"/>
            <a:r>
              <a:rPr lang="th-TH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หมวกดอก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Cap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2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Pileus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 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หมวก ดอกมีสีแดงสดหรือสีแดงอมชมพู  บริเวณกลางหมวกดอกบุ๋มเว้าลงเล็กน้อย   ผิวหมวกดอกแห้ง สากมือ บางบริเวณมีลักษณะเป็นคลื่นเว้านูนสลับกัน   ดอกอ่อนหมวกดอกม้วนงอเกือบติดก้าน ดอกแก่หมวกดอกบานแผ่กางออกเป็นทรงร่ม ขอบหมวกดอกเรียบแต่มีลักษณะหยักเป็นคลื่นและงอลงเล็กน้อย   ดอกแก่มากๆ หมวกดอกมีลักษณะงอขึ้นเป็นรูปทรงกรวย  บางดอกขอบหมวกดอกฉีกขาด เนื้อภายในหมวกดอกมีสีขาว นวล นุ่ม มีรอยกัดแทะของสัตว์  </a:t>
            </a:r>
            <a:r>
              <a:rPr lang="th-TH" sz="24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8" y="3068960"/>
            <a:ext cx="4416490" cy="331236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7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648737" cy="498655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683568" y="548680"/>
            <a:ext cx="7416824" cy="864096"/>
          </a:xfrm>
        </p:spPr>
        <p:txBody>
          <a:bodyPr/>
          <a:lstStyle>
            <a:extLst/>
          </a:lstStyle>
          <a:p>
            <a:pPr algn="thaiDist"/>
            <a:r>
              <a:rPr lang="th-TH" sz="2800" b="1" u="sng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</a:t>
            </a:r>
            <a:r>
              <a:rPr lang="th-TH" sz="2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ครีบดอก (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Gill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Lamella) 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ครีบดอกมีสีขาวนวลหรือขาวอมครีม  เป็นแผ่นหนา  ลักษณะเป็นครีบยาวเท่ากันตลอดไม่มีครีบสั้นสับ</a:t>
            </a:r>
            <a:r>
              <a:rPr lang="th-TH" sz="2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หว่าง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4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84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3573016"/>
            <a:ext cx="4320480" cy="287131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539552" y="548680"/>
            <a:ext cx="3096344" cy="5688632"/>
          </a:xfrm>
        </p:spPr>
        <p:txBody>
          <a:bodyPr/>
          <a:lstStyle>
            <a:extLst/>
          </a:lstStyle>
          <a:p>
            <a:pPr algn="thaiDist"/>
            <a:r>
              <a:rPr lang="th-TH" sz="2800" b="1" u="sng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</a:t>
            </a:r>
            <a:r>
              <a:rPr lang="th-TH" sz="2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ก้านดอก (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Stalk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Stipe)  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ก้าน ดอกมีสีขาวอมชมพูแดง  ผิวก้านดอกเรียบแห้ง  ลักษณะก้านดอกแข็งแต่เปราะ เนื้อภายในก้านดอกมีสีขาวและมีลักษณะ</a:t>
            </a:r>
            <a:r>
              <a:rPr lang="th-TH" sz="2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เป็นขุย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ผงนุ่ม  ซึ่งอาจเกิดจากการกัดแทะของสัตว์  ขนาดก้านดอกกว้าง 1.3-2.0 เซนติเมตร ยาว 2.5-5.0 เซนติเมตร   ก้านดอกด้านที่ติดกับครีบมีขนาดกว้างน้อยกว่าบริเวณโคนก้านดอกเล็กน้อย แต่ในบางดอกก้านดอกด้านที่อยู่ติดกับครีบมีความกว้างมากกว่าบริเวณโคนก้าน ดอก</a:t>
            </a:r>
          </a:p>
        </p:txBody>
      </p:sp>
      <p:pic>
        <p:nvPicPr>
          <p:cNvPr id="6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6" y="548680"/>
            <a:ext cx="3935416" cy="295156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5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4248472" cy="318635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4716016" y="404664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แหล่งที่พบ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พบในเขตป่าเต็งรัง ป่าเบญจพรรณ ป่าดิบแล้ง มักเกิดเป็นดอกเดี่ยวๆ แต่อยู่เป็นกลุ่มกลุ่มละ 2-5 ดอก เกิดบนพื้นดิน ลักษณะดินเป็นร่วนปน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ทราย 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 </a:t>
            </a:r>
            <a:r>
              <a:rPr lang="th-TH" sz="24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เอค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โตไม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คอร์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ไร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ซา คือ </a:t>
            </a:r>
            <a:r>
              <a:rPr lang="th-TH" sz="2400" dirty="0" smtClean="0"/>
              <a:t>เป็น</a:t>
            </a:r>
            <a:r>
              <a:rPr lang="th-TH" sz="2400" dirty="0"/>
              <a:t>การอยู่ร่วมกันระหว่างฟังไจและรากพืช ...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2676"/>
            <a:ext cx="3528392" cy="264629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6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7740" y="3757356"/>
            <a:ext cx="3249000" cy="21602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624" y="1584880"/>
            <a:ext cx="4890487" cy="32501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3995936" y="908720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ประโยชน์ทางยา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ยับยั้ง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เนื้อร้าย บรรเทาอาการปวดขา ปวดเอ็นและกระดูก</a:t>
            </a:r>
          </a:p>
        </p:txBody>
      </p:sp>
      <p:pic>
        <p:nvPicPr>
          <p:cNvPr id="16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6" y="2636912"/>
            <a:ext cx="4032448" cy="30243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3" name="สี่เหลี่ยมผืนผ้า 2"/>
          <p:cNvSpPr/>
          <p:nvPr/>
        </p:nvSpPr>
        <p:spPr>
          <a:xfrm>
            <a:off x="3347865" y="5980638"/>
            <a:ext cx="5112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dirty="0" smtClean="0"/>
              <a:t>แหล่งข้อมูล </a:t>
            </a:r>
            <a:r>
              <a:rPr lang="en-US" dirty="0" smtClean="0">
                <a:hlinkClick r:id="rId5"/>
              </a:rPr>
              <a:t>www.thaikasetsart.com/</a:t>
            </a:r>
            <a:r>
              <a:rPr lang="th-TH" dirty="0">
                <a:hlinkClick r:id="rId5"/>
              </a:rPr>
              <a:t>เห็ดอาหารที่เป็น</a:t>
            </a:r>
            <a:r>
              <a:rPr lang="th-TH" dirty="0" smtClean="0">
                <a:hlinkClick r:id="rId5"/>
              </a:rPr>
              <a:t>ยา</a:t>
            </a:r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12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11560" y="404664"/>
            <a:ext cx="78488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แหล่งค้นคว้าข้อมูล</a:t>
            </a:r>
          </a:p>
          <a:p>
            <a:endParaRPr lang="th-TH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ผู้แต่ง      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ฐานข้อมูลทรัพยากรชีวภาพและภูมิปัญญาท้องถิ่นของ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ชุมชน</a:t>
            </a: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      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เห็ดน้ำหมาก ข้อมูลทรัพยากรชีวภาพท้องถิ่น</a:t>
            </a: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แหล่งที่มา 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http://www.bedo.or.th/lcdb/biodiversity/view3.aspx?id=10390</a:t>
            </a: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ปี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ที่พิมพ์      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17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ธ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2553</a:t>
            </a:r>
            <a:endParaRPr lang="th-TH" sz="1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ชื่อผู้แต่ง       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ศูนย์รวมฐานข้อมูลและสิ่งมีชีวิตในประเทศไทย</a:t>
            </a: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       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เห็ดน้ำหมาก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Thai Biodiversity</a:t>
            </a: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แหล่งที่มา 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www.thaibiodiversity.org/Life/LifeDetail.aspx?LifeID=24704</a:t>
            </a:r>
            <a:endParaRPr lang="en-US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ปีที่ค้น        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27/11/2017</a:t>
            </a:r>
          </a:p>
          <a:p>
            <a:endParaRPr lang="th-TH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ชื่อผู้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แต่ง        ธรรมชาติ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บำบัด สาธิต </a:t>
            </a:r>
            <a:r>
              <a:rPr lang="th-TH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ไทยทัต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กุล ศูนย์รวมสวนเห็ดบ้านอรัญญิก.</a:t>
            </a:r>
            <a:endParaRPr lang="th-TH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ชื่อเรื่อง        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อาหารที่เป็นยา:สรรพคุณทางยาของเห็ดชนิดต่าง ๆ – ไทย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เกษตรศาสตร์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แหล่งที่มา   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www.thaikasetsart.com/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เห็ดอาหารที่เป็นยาสรรพ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/</a:t>
            </a:r>
            <a:endParaRPr lang="en-US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ที่พิมพ์        31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ส.ค. 255</a:t>
            </a:r>
          </a:p>
          <a:p>
            <a:r>
              <a:rPr lang="th-TH" dirty="0" smtClean="0"/>
              <a:t> 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21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767273"/>
            <a:ext cx="8275251" cy="54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3951" y="1772816"/>
            <a:ext cx="57606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chemeClr val="bg1"/>
                </a:solidFill>
              </a:rPr>
              <a:t> </a:t>
            </a:r>
            <a:r>
              <a:rPr lang="th-TH" sz="7200" dirty="0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เห็ดน้ำหมาก</a:t>
            </a:r>
          </a:p>
          <a:p>
            <a:pPr algn="ctr"/>
            <a:r>
              <a:rPr lang="th-TH" sz="6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th-TH" sz="6000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หลินจือสาย</a:t>
            </a:r>
            <a:r>
              <a:rPr lang="th-TH" sz="6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พันธุ์หนึ่ง</a:t>
            </a:r>
          </a:p>
          <a:p>
            <a:pPr algn="ctr"/>
            <a:r>
              <a:rPr lang="th-TH" sz="6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ที่มีคุณสมบัติทางยา</a:t>
            </a:r>
          </a:p>
          <a:p>
            <a:pPr algn="ctr"/>
            <a:endParaRPr lang="th-TH" sz="6000" dirty="0" smtClean="0">
              <a:solidFill>
                <a:schemeClr val="bg1"/>
              </a:solidFill>
            </a:endParaRPr>
          </a:p>
          <a:p>
            <a:pPr algn="ctr"/>
            <a:endParaRPr lang="th-TH" sz="6000" dirty="0" smtClean="0">
              <a:solidFill>
                <a:srgbClr val="FFFF00"/>
              </a:solidFill>
            </a:endParaRPr>
          </a:p>
          <a:p>
            <a:pPr algn="ctr"/>
            <a:r>
              <a:rPr lang="th-TH" sz="6000" dirty="0" smtClean="0">
                <a:solidFill>
                  <a:schemeClr val="bg1"/>
                </a:solidFill>
              </a:rPr>
              <a:t> </a:t>
            </a:r>
            <a:endParaRPr lang="th-TH" sz="60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sz="96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22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อัลบั้มรูปแบบร่วมสมั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495</Words>
  <Application>Microsoft Office PowerPoint</Application>
  <PresentationFormat>On-screen Show (4:3)</PresentationFormat>
  <Paragraphs>48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Cordia New</vt:lpstr>
      <vt:lpstr>TH Sarabun New</vt:lpstr>
      <vt:lpstr>Angsana New</vt:lpstr>
      <vt:lpstr>Calibri</vt:lpstr>
      <vt:lpstr>Dotum</vt:lpstr>
      <vt:lpstr>Arial</vt:lpstr>
      <vt:lpstr>อัลบั้มรูปแบบร่วมสมัย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กัลยา กาญจนรุ่ง</dc:creator>
  <cp:lastModifiedBy/>
  <cp:revision>1</cp:revision>
  <dcterms:created xsi:type="dcterms:W3CDTF">2017-07-27T06:10:19Z</dcterms:created>
  <dcterms:modified xsi:type="dcterms:W3CDTF">2017-12-28T18:07:55Z</dcterms:modified>
  <dc:title>เห็ดน้ำหมาก</dc:title>
</cp:coreProperties>
</file>