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2" r:id="rId2"/>
    <p:sldId id="266" r:id="rId3"/>
    <p:sldId id="283" r:id="rId4"/>
    <p:sldId id="269" r:id="rId5"/>
    <p:sldId id="282" r:id="rId6"/>
    <p:sldId id="281" r:id="rId7"/>
    <p:sldId id="268" r:id="rId8"/>
    <p:sldId id="277" r:id="rId9"/>
    <p:sldId id="271" r:id="rId10"/>
    <p:sldId id="284" r:id="rId11"/>
    <p:sldId id="285" r:id="rId12"/>
    <p:sldId id="280" r:id="rId13"/>
    <p:sldId id="274" r:id="rId14"/>
    <p:sldId id="275" r:id="rId15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8"/>
      <p:bold r:id="rId19"/>
      <p:italic r:id="rId20"/>
      <p:boldItalic r:id="rId21"/>
    </p:embeddedFont>
    <p:embeddedFont>
      <p:font typeface="Cordia New" panose="020B0304020202020204" pitchFamily="34" charset="-34"/>
      <p:regular r:id="rId22"/>
      <p:bold r:id="rId23"/>
      <p:italic r:id="rId24"/>
      <p:boldItalic r:id="rId25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TH Sarabun New" panose="020B0500040200020003" pitchFamily="34" charset="-34"/>
      <p:regular r:id="rId30"/>
      <p:bold r:id="rId31"/>
      <p:italic r:id="rId32"/>
      <p:boldItalic r:id="rId33"/>
    </p:embeddedFont>
    <p:embeddedFont>
      <p:font typeface="Dotum" panose="020B0600000101010101" pitchFamily="34" charset="-127"/>
      <p:regular r:id="rId34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9.jpe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sarunyamaleept10.blogspot.com/2009/09/straw-mushroom-volvariella-vovaceabull.html" TargetMode="Externa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2394" y="597432"/>
            <a:ext cx="8231139" cy="547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87623" y="597432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395536" y="4293096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เห็ดฟาง</a:t>
            </a:r>
            <a:endParaRPr lang="th-TH" sz="72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07555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260648"/>
            <a:ext cx="6549527" cy="4352705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653136"/>
            <a:ext cx="8672946" cy="2052464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th-TH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เห็ดฟาง</a:t>
            </a:r>
            <a:endParaRPr lang="th-TH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วิทยาศาสตร์: </a:t>
            </a:r>
            <a:r>
              <a:rPr lang="en-US" sz="2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Volvariella</a:t>
            </a:r>
            <a:r>
              <a:rPr lang="en-US" sz="20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vovacea</a:t>
            </a:r>
            <a:r>
              <a:rPr lang="en-US" sz="20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(Bull. </a:t>
            </a:r>
            <a:r>
              <a:rPr lang="en-US" sz="20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Ex.Fr</a:t>
            </a:r>
            <a:r>
              <a:rPr lang="en-US" sz="20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.) Sing</a:t>
            </a:r>
            <a:endParaRPr lang="en-US" sz="20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</a:t>
            </a:r>
            <a:r>
              <a:rPr lang="en-US" sz="2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    เห็ด</a:t>
            </a:r>
            <a:r>
              <a:rPr lang="th-TH" sz="20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บัว ภาคอีสานเรียกว่า เห็ด</a:t>
            </a:r>
            <a:r>
              <a:rPr lang="th-TH" sz="2000" b="1" dirty="0" err="1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เฟียง</a:t>
            </a:r>
            <a:endParaRPr lang="th-TH" sz="2000" b="1" dirty="0" smtClean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b="1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:     </a:t>
            </a:r>
            <a:r>
              <a:rPr lang="th-TH" sz="2400" b="1" dirty="0" smtClean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รับประทานได้ </a:t>
            </a:r>
            <a:endParaRPr lang="th-TH" sz="2400" b="1" dirty="0">
              <a:solidFill>
                <a:schemeClr val="tx1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19" y="3356992"/>
            <a:ext cx="4007100" cy="266305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467544" y="476672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ถิ่นกำเนิด ประเทศจีน</a:t>
            </a:r>
          </a:p>
          <a:p>
            <a:pPr algn="thaiDist"/>
            <a:r>
              <a:rPr lang="th-TH" sz="2400" u="sng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ลักษณะทางพฤกษศาสตร์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เห็ด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ฟางเป็นเห็ดที่ขึ้นตามกองฟาง ดอกตูมมีลักษณะเป็นก้อนกลมสีขาว มีเยื่อหุ้มกระเปาะคล้ายถ้วย รองรับ ฐานเห็ดเรียกว่า ผ้าอ้อมเห็ด เมื่อหมวกเห็ดเจริญเติบโตเต็มที่จะกางออก คล้ายร่ม ด้านบนของหมวกเห็ดจะสีเทาอ่อน หรือเทาเข้ม ผิวเรียบและอาจมีขนละเอียดคลุมอยู่บางๆคล้ายเส้นไหม ด้านล่างมีครีบดอกบางๆ ก้านดอกสีขาว เนื้อในแน่น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ละเอียด  เกิดตามฤดูกาล สามารถเพาะได้ตลอด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ปี</a:t>
            </a:r>
          </a:p>
        </p:txBody>
      </p:sp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245" y="3356992"/>
            <a:ext cx="3900621" cy="25922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2314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04864"/>
            <a:ext cx="2664296" cy="4008972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827584" y="489705"/>
            <a:ext cx="73448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ลักษณะดอกเห็ดอ่อน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เป็นรูปไข่หรือรูปสามเหลี่ยมมุมป้านดอกตูมมีลักษณะเป็นก้อนกลมสีขาว มีเยื่อหุ้มกระเปาะคล้ายถ้วย รองรับ ฐานเห็ดเรียกว่า ผ้าอ้อมเห็ด </a:t>
            </a:r>
          </a:p>
        </p:txBody>
      </p:sp>
      <p:pic>
        <p:nvPicPr>
          <p:cNvPr id="5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636912"/>
            <a:ext cx="5284914" cy="351226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0966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827584" y="489705"/>
            <a:ext cx="71287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เมื่อเจริญขึ้นจะปริแตกคงเหลือเยื่อหุ้มรูปถ้วยอยู่ที่โคน ผิวนอกของเยื่อหุ้มส่วนมากจะเปลี่ยนเป็นสีขาวหม่นหรือสีเนื้อ </a:t>
            </a:r>
          </a:p>
        </p:txBody>
      </p:sp>
      <p:pic>
        <p:nvPicPr>
          <p:cNvPr id="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43812"/>
            <a:ext cx="7278378" cy="4839347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678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2" y="326101"/>
            <a:ext cx="4714954" cy="313348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467544" y="489705"/>
            <a:ext cx="29523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หมวกเห็ด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รูปไข่ เมื่อบานเต็มที่เส้นผ่านศูนย์กลาง 4–10 เซนติเมตร กลางหมวกมีขนละเอียดสีน้ำตาลดำหรือสีน้ำตาลแดง ครีบสีขาวแล้วเปลี่ยนเป็นสีชมพูอ่อน ไม่ยึดติด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กับก้าน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3592106"/>
            <a:ext cx="4680520" cy="311204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5397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3861048"/>
            <a:ext cx="3960439" cy="263327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006" y="3861048"/>
            <a:ext cx="3898803" cy="25910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4" name="สี่เหลี่ยมผืนผ้า 3"/>
          <p:cNvSpPr/>
          <p:nvPr/>
        </p:nvSpPr>
        <p:spPr>
          <a:xfrm>
            <a:off x="4860032" y="476673"/>
            <a:ext cx="36724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/>
              <a:t> </a:t>
            </a:r>
            <a:r>
              <a:rPr lang="th-TH" sz="3200" u="sng" dirty="0" smtClean="0"/>
              <a:t>สรรพคุณ</a:t>
            </a:r>
            <a:r>
              <a:rPr lang="th-TH" sz="3200" u="sng" dirty="0"/>
              <a:t>ทางยา</a:t>
            </a:r>
            <a:r>
              <a:rPr lang="th-TH" sz="3200" dirty="0"/>
              <a:t> </a:t>
            </a:r>
            <a:r>
              <a:rPr lang="th-TH" sz="3200" dirty="0" smtClean="0"/>
              <a:t>   เห็ด</a:t>
            </a:r>
            <a:r>
              <a:rPr lang="th-TH" sz="3200" dirty="0"/>
              <a:t>ฟางมีสาร </a:t>
            </a:r>
            <a:r>
              <a:rPr lang="en-US" sz="3200" dirty="0" err="1"/>
              <a:t>vovatoxin</a:t>
            </a:r>
            <a:r>
              <a:rPr lang="en-US" sz="3200" dirty="0"/>
              <a:t> </a:t>
            </a:r>
            <a:r>
              <a:rPr lang="th-TH" sz="3200" dirty="0"/>
              <a:t>ช่วยป้องกันการเติบโตของ</a:t>
            </a:r>
            <a:r>
              <a:rPr lang="th-TH" sz="3200" dirty="0" err="1"/>
              <a:t>ไวรัส</a:t>
            </a:r>
            <a:r>
              <a:rPr lang="th-TH" sz="3200" dirty="0"/>
              <a:t> ที่ทำให้เกิดไข้หวัดใหญ่ ช่วย</a:t>
            </a:r>
            <a:r>
              <a:rPr lang="th-TH" sz="3200" dirty="0" smtClean="0"/>
              <a:t>ลดปัญหา</a:t>
            </a:r>
            <a:r>
              <a:rPr lang="th-TH" sz="3200" dirty="0"/>
              <a:t>เกี่ยวกับไขมันในเส้นเลือดและโรคหัวใจได้</a:t>
            </a:r>
          </a:p>
        </p:txBody>
      </p:sp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83531"/>
            <a:ext cx="4271555" cy="284012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780928"/>
            <a:ext cx="4007100" cy="26642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8" name="สี่เหลี่ยมผืนผ้า 7"/>
          <p:cNvSpPr/>
          <p:nvPr/>
        </p:nvSpPr>
        <p:spPr>
          <a:xfrm>
            <a:off x="899592" y="476672"/>
            <a:ext cx="70567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/>
              <a:t>เห็ดฟางมีลักษณะคล้ายกับเห็ดอีกชนิดหนึ่งมากคือ เห็ดระโงกหิน (ชื่อวิทยาศาสตร์: </a:t>
            </a:r>
            <a:r>
              <a:rPr lang="en-US" sz="2400" dirty="0"/>
              <a:t>Amanita </a:t>
            </a:r>
            <a:r>
              <a:rPr lang="en-US" sz="2400" dirty="0" err="1"/>
              <a:t>phalloides</a:t>
            </a:r>
            <a:r>
              <a:rPr lang="en-US" sz="2400" dirty="0"/>
              <a:t>, death cap) </a:t>
            </a:r>
            <a:r>
              <a:rPr lang="th-TH" sz="2400" dirty="0"/>
              <a:t>ซึ่งเป็นเห็ดพิษ สามารถจำแนกได้ด้วยสีสปอร์ของมัน สปอร์ของเห็ดฟางเป็นสีชมพูอ่อน แต่สปอร์ของเห็ดระโงกหินเป็นสีขาว คนจำนวนมากไม่ทราบถึงข้อเท็จจริงนี้ เก็บเห็ดระโงกหินที่ขึ้นอยู่</a:t>
            </a:r>
            <a:r>
              <a:rPr lang="th-TH" sz="2400" dirty="0" smtClean="0"/>
              <a:t>ทั่วไป รับประทาน </a:t>
            </a:r>
            <a:r>
              <a:rPr lang="th-TH" sz="2400" dirty="0"/>
              <a:t>โดยเข้าใจว่าเป็นเห็ดฟาง ทำให้เสียชีวิตเป็นอันมาก </a:t>
            </a:r>
          </a:p>
        </p:txBody>
      </p:sp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780928"/>
            <a:ext cx="3528392" cy="264629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1475656" y="5589240"/>
            <a:ext cx="17281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dirty="0" smtClean="0"/>
              <a:t>เห็ดฟาง</a:t>
            </a:r>
            <a:endParaRPr lang="th-TH" sz="3600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5796136" y="5589239"/>
            <a:ext cx="2016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dirty="0" smtClean="0"/>
              <a:t>เห็ดระโงกหิน</a:t>
            </a:r>
            <a:endParaRPr lang="th-TH" sz="3600" dirty="0"/>
          </a:p>
        </p:txBody>
      </p:sp>
    </p:spTree>
    <p:extLst>
      <p:ext uri="{BB962C8B-B14F-4D97-AF65-F5344CB8AC3E}">
        <p14:creationId xmlns:p14="http://schemas.microsoft.com/office/powerpoint/2010/main" val="283982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8978" y="332656"/>
            <a:ext cx="4678331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3" y="3513337"/>
            <a:ext cx="4678331" cy="311059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7" name="สี่เหลี่ยมผืนผ้า 6"/>
          <p:cNvSpPr/>
          <p:nvPr/>
        </p:nvSpPr>
        <p:spPr>
          <a:xfrm>
            <a:off x="827584" y="915919"/>
            <a:ext cx="237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ด้านบนของหมวกเห็ดจะสีเทาอ่อน หรือเทาเข้ม ผิวเรียบ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5652120" y="4653136"/>
            <a:ext cx="28803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ด้านล่างมีครีบดอกบางๆ </a:t>
            </a:r>
          </a:p>
        </p:txBody>
      </p:sp>
    </p:spTree>
    <p:extLst>
      <p:ext uri="{BB962C8B-B14F-4D97-AF65-F5344CB8AC3E}">
        <p14:creationId xmlns:p14="http://schemas.microsoft.com/office/powerpoint/2010/main" val="756497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8720"/>
            <a:ext cx="3896982" cy="2591079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21248" y="3719713"/>
            <a:ext cx="3024336" cy="201086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476672"/>
            <a:ext cx="3896982" cy="25910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645024"/>
            <a:ext cx="3896981" cy="259107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09479" y="3719713"/>
            <a:ext cx="3024336" cy="201086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539552" y="330152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การทำเห็ดฟางไว้กินเอง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943642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30" y="1484784"/>
            <a:ext cx="3460659" cy="229989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9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564904"/>
            <a:ext cx="3024336" cy="200992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0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07539"/>
            <a:ext cx="3168352" cy="21056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1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005064"/>
            <a:ext cx="3600400" cy="239276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12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4653136"/>
            <a:ext cx="3024336" cy="201086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13" name="สี่เหลี่ยมผืนผ้า 12"/>
          <p:cNvSpPr/>
          <p:nvPr/>
        </p:nvSpPr>
        <p:spPr>
          <a:xfrm>
            <a:off x="539552" y="330152"/>
            <a:ext cx="37444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ผลผลิตที่ได้เห็ดฟาง เป็นอาหารที่สะอาด</a:t>
            </a:r>
          </a:p>
          <a:p>
            <a:pPr algn="ctr"/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และปลอดภัยเพราะไม่มีสารเคมี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154519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สี่เหลี่ยมผืนผ้า 5"/>
          <p:cNvSpPr/>
          <p:nvPr/>
        </p:nvSpPr>
        <p:spPr>
          <a:xfrm>
            <a:off x="611560" y="404664"/>
            <a:ext cx="7848872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</a:p>
          <a:p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ผู้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แต่ง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วิ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กิพี</a:t>
            </a:r>
            <a:r>
              <a:rPr lang="th-TH" sz="20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เดีย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  เห็ด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ฟาง 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 https://th.wikipedia.org/wiki/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เห็ดฟาง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ปีที่ค้น 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27/11/2017</a:t>
            </a:r>
            <a:endParaRPr lang="th-TH" sz="16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ชื่อผู้แต่ง      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sarunyamaleept10.blogspot.com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เรื่อง        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เห็ดฟาง</a:t>
            </a:r>
            <a:endParaRPr lang="en-US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 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http://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sarunyamaleept10.blogspot.com/2009/09/straw-mushroom-volvariella-vovaceabull.html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ปีที่พิมพ์         8 ก.ย. 2552</a:t>
            </a:r>
          </a:p>
          <a:p>
            <a:endParaRPr lang="th-TH" sz="2000" dirty="0" smtClean="0">
              <a:cs typeface="+mj-cs"/>
            </a:endParaRPr>
          </a:p>
          <a:p>
            <a:r>
              <a:rPr lang="th-TH" sz="2000" dirty="0" smtClean="0">
                <a:cs typeface="+mj-cs"/>
              </a:rPr>
              <a:t> </a:t>
            </a:r>
            <a:endParaRPr lang="th-TH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945016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2341" y="549964"/>
            <a:ext cx="8275250" cy="5499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68983" y="1124744"/>
            <a:ext cx="792088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96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เห็ดฟาง</a:t>
            </a:r>
          </a:p>
          <a:p>
            <a:pPr algn="ctr"/>
            <a:endParaRPr lang="th-TH" sz="8000" dirty="0">
              <a:solidFill>
                <a:srgbClr val="FFFF00"/>
              </a:solidFill>
            </a:endParaRPr>
          </a:p>
          <a:p>
            <a:pPr algn="ctr"/>
            <a:r>
              <a:rPr lang="th-TH" sz="60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ช่วย</a:t>
            </a:r>
            <a:r>
              <a:rPr lang="th-TH" sz="60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ลดปัญหา</a:t>
            </a:r>
            <a:r>
              <a:rPr lang="th-TH" sz="60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เกี่ยวกับไขมันในเส้นเลือดและโรคหัวใจได้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16212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214" y="804721"/>
            <a:ext cx="8168708" cy="5431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28148" y="2996952"/>
            <a:ext cx="75968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h-TH" sz="7200" dirty="0" smtClean="0">
              <a:solidFill>
                <a:srgbClr val="FFFF00"/>
              </a:solidFill>
            </a:endParaRP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755472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ใบจาก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462</Words>
  <Application>Microsoft Office PowerPoint</Application>
  <PresentationFormat>นำเสนอทางหน้าจอ (4:3)</PresentationFormat>
  <Paragraphs>56</Paragraphs>
  <Slides>14</Slides>
  <Notes>10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21" baseType="lpstr">
      <vt:lpstr>Arial</vt:lpstr>
      <vt:lpstr>Angsana New</vt:lpstr>
      <vt:lpstr>Cordia New</vt:lpstr>
      <vt:lpstr>Calibri</vt:lpstr>
      <vt:lpstr>TH Sarabun New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2017-12-15T22:46:49Z</dcterms:modified>
  <dc:title>เห็ดฟาง</dc:title>
</cp:coreProperties>
</file>