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3" r:id="rId1"/>
  </p:sldMasterIdLst>
  <p:notesMasterIdLst>
    <p:notesMasterId r:id="rId22"/>
  </p:notesMasterIdLst>
  <p:sldIdLst>
    <p:sldId id="287" r:id="rId2"/>
    <p:sldId id="288" r:id="rId3"/>
    <p:sldId id="289" r:id="rId4"/>
    <p:sldId id="292" r:id="rId5"/>
    <p:sldId id="286" r:id="rId6"/>
    <p:sldId id="295" r:id="rId7"/>
    <p:sldId id="291" r:id="rId8"/>
    <p:sldId id="290" r:id="rId9"/>
    <p:sldId id="285" r:id="rId10"/>
    <p:sldId id="293" r:id="rId11"/>
    <p:sldId id="276" r:id="rId12"/>
    <p:sldId id="272" r:id="rId13"/>
    <p:sldId id="273" r:id="rId14"/>
    <p:sldId id="274" r:id="rId15"/>
    <p:sldId id="275" r:id="rId16"/>
    <p:sldId id="279" r:id="rId17"/>
    <p:sldId id="280" r:id="rId18"/>
    <p:sldId id="278" r:id="rId19"/>
    <p:sldId id="294" r:id="rId20"/>
    <p:sldId id="282" r:id="rId21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23"/>
      <p:bold r:id="rId24"/>
      <p:italic r:id="rId25"/>
      <p:boldItalic r:id="rId26"/>
    </p:embeddedFont>
    <p:embeddedFont>
      <p:font typeface="IrisUPC" panose="020B0604020202020204" pitchFamily="34" charset="-34"/>
      <p:regular r:id="rId27"/>
      <p:bold r:id="rId28"/>
      <p:italic r:id="rId29"/>
      <p:boldItalic r:id="rId30"/>
    </p:embeddedFont>
    <p:embeddedFont>
      <p:font typeface="Cordia New" panose="020B0304020202020204" pitchFamily="34" charset="-34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H Sarabun New" panose="020B0500040200020003" pitchFamily="34" charset="-34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Dotum" panose="020B0600000101010101" pitchFamily="34" charset="-127"/>
      <p:regular r:id="rId5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(ส่วนที่ไม่มีชื่อ)" id="{08218669-CADB-4C4A-835C-A85FEDEFBD0A}">
          <p14:sldIdLst>
            <p14:sldId id="287"/>
            <p14:sldId id="288"/>
            <p14:sldId id="289"/>
            <p14:sldId id="292"/>
            <p14:sldId id="286"/>
            <p14:sldId id="295"/>
            <p14:sldId id="291"/>
            <p14:sldId id="290"/>
            <p14:sldId id="285"/>
            <p14:sldId id="293"/>
            <p14:sldId id="276"/>
            <p14:sldId id="272"/>
            <p14:sldId id="273"/>
            <p14:sldId id="274"/>
            <p14:sldId id="275"/>
            <p14:sldId id="279"/>
            <p14:sldId id="280"/>
            <p14:sldId id="278"/>
            <p14:sldId id="294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7" d="100"/>
          <a:sy n="77" d="100"/>
        </p:scale>
        <p:origin x="-11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F740F-4CF5-447E-9DC6-6536516B2616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1A712-DE66-4DF1-9755-7D4C6CAC52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019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th-TH" smtClean="0"/>
              <a:pPr/>
              <a:t>2</a:t>
            </a:fld>
            <a:endParaRPr lang="th-T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5</a:t>
            </a:fld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6</a:t>
            </a:fld>
            <a:endParaRPr lang="th-T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7</a:t>
            </a:fld>
            <a:endParaRPr lang="th-TH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8</a:t>
            </a:fld>
            <a:endParaRPr lang="th-TH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9</a:t>
            </a:fld>
            <a:endParaRPr lang="th-TH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10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ปก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th-TH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คลิกเพื่อเพิ่มชื่ออัลบั้มรูป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th-TH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th-TH"/>
              <a:t>คลิกเพื่อเพิ่มวันที่หรือรายละเอียด</a:t>
            </a:r>
          </a:p>
        </p:txBody>
      </p:sp>
    </p:spTree>
    <p:extLst>
      <p:ext uri="{BB962C8B-B14F-4D97-AF65-F5344CB8AC3E}">
        <p14:creationId xmlns:p14="http://schemas.microsoft.com/office/powerpoint/2010/main" val="24796439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ภาพขึ้นไป คือ ภาพแนวนอน 3 ภาพพร้อมภาพแนวตั้ง 2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  <p:extLst>
      <p:ext uri="{BB962C8B-B14F-4D97-AF65-F5344CB8AC3E}">
        <p14:creationId xmlns:p14="http://schemas.microsoft.com/office/powerpoint/2010/main" val="32497364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ภาพแนวตั้ง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  <p:extLst>
      <p:ext uri="{BB962C8B-B14F-4D97-AF65-F5344CB8AC3E}">
        <p14:creationId xmlns:p14="http://schemas.microsoft.com/office/powerpoint/2010/main" val="18352117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ภาพแนวนอน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  <p:extLst>
      <p:ext uri="{BB962C8B-B14F-4D97-AF65-F5344CB8AC3E}">
        <p14:creationId xmlns:p14="http://schemas.microsoft.com/office/powerpoint/2010/main" val="36601754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9D42C9-CF09-4757-A254-27007D126028}" type="datetimeFigureOut">
              <a:rPr lang="th-TH" smtClean="0"/>
              <a:t>16/12/60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D1C992-9C18-4B90-8722-C5443392C033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15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do.or.th/lcdb/biodiversity/view3.aspx?id=9620" TargetMode="External"/><Relationship Id="rId2" Type="http://schemas.openxmlformats.org/officeDocument/2006/relationships/hyperlink" Target="https://www.google.co.th/url?sa=t&amp;rct=j&amp;q=&amp;esrc=s&amp;source=web&amp;cd=4&amp;cad=rja&amp;uact=8&amp;ved=0ahUKEwjOic7jwYHYAhUHwI8KHUMgAoQQFgg4MAM&amp;url=http://www.bedo.or.th/lcdb/biodiversity/view3.aspx?id%3D9620&amp;usg=AOvVaw0HtZTWbymVDaLDEOA8tyGj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google.co.th/url?sa=t&amp;rct=j&amp;q=&amp;esrc=s&amp;source=web&amp;cd=3&amp;cad=rja&amp;uact=8&amp;ved=0ahUKEwjOic7jwYHYAhUHwI8KHUMgAoQQFggyMAI&amp;url=https://www.bloggang.com/viewdiary.php?id%3Dmittliv%26month%3D11-2010%26date%3D13%26group%3D26%26gblog%3D1&amp;usg=AOvVaw1dTNvjuJq9okA5gdA0BAV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52" y="606560"/>
            <a:ext cx="8688077" cy="577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3" y="597432"/>
            <a:ext cx="6624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มาทำความรู้จักกับ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4293096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9600" dirty="0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เห็ดนกยูง</a:t>
            </a:r>
            <a:endParaRPr lang="th-TH" sz="9600" dirty="0">
              <a:solidFill>
                <a:srgbClr val="FFFF00"/>
              </a:solidFill>
              <a:latin typeface="TH Sarabun New" panose="020B0500040200020003" pitchFamily="34" charset="-34"/>
              <a:ea typeface="Dotum" pitchFamily="34" charset="-127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917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แทนรูปภาพ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6" y="2924944"/>
            <a:ext cx="2125943" cy="3198911"/>
          </a:xfrm>
        </p:spPr>
      </p:pic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416104" y="1196752"/>
            <a:ext cx="4104456" cy="1152128"/>
          </a:xfrm>
        </p:spPr>
        <p:txBody>
          <a:bodyPr/>
          <a:lstStyle>
            <a:extLst/>
          </a:lstStyle>
          <a:p>
            <a:pPr algn="thaiDist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เมื่อกรีดลงไปบนก้านจะ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เปลี่ยนเป็น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สีแดง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6556" y="2888351"/>
            <a:ext cx="2160240" cy="32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9" y="374126"/>
            <a:ext cx="3744413" cy="2488475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179512" y="625379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https://www.bloggang.com/viewdiary.php?id</a:t>
            </a:r>
            <a:r>
              <a:rPr lang="en-US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=mittliv&amp;month=11-2010&amp;date=13&amp;group=26&amp;gblog=1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9552" y="3140968"/>
            <a:ext cx="3006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โคนกลม  </a:t>
            </a:r>
            <a:b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3600" b="1" dirty="0">
              <a:solidFill>
                <a:srgbClr val="FF0000"/>
              </a:solidFill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70580"/>
            <a:ext cx="3697906" cy="24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8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8" y="3137748"/>
            <a:ext cx="4155565" cy="2763009"/>
          </a:xfr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63" y="188640"/>
            <a:ext cx="4320730" cy="2872826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694291" y="6165304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ที่มาแหล่งข้อมูล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en-US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http://www.bedo.or.th/lcdb/biodiversity/view3.aspx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?id=9620</a:t>
            </a:r>
            <a:endParaRPr lang="th-TH" sz="1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11560" y="1004563"/>
            <a:ext cx="3744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หมวกเห็ดมีรูปทรงโค้งคล้ายกระจกนูนผิวปกคลุมไปด้วยสะเก็ด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ตุ่มนูนเล็กๆ สีน้ำตาล 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37748"/>
            <a:ext cx="4149137" cy="27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47" y="188640"/>
            <a:ext cx="4442374" cy="2952328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56992"/>
            <a:ext cx="4598852" cy="305632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683568" y="260648"/>
            <a:ext cx="33920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เนื้อเยื่อภายในสีขาว เมื่อผ่าออกจะเปลี่ยนเป็นสีน้ำตาล ปลายครีบไม่แตะกับก้าน </a:t>
            </a:r>
          </a:p>
        </p:txBody>
      </p:sp>
      <p:pic>
        <p:nvPicPr>
          <p:cNvPr id="7" name="ตัวแทนเนื้อหา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3586"/>
            <a:ext cx="3096344" cy="46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0689"/>
            <a:ext cx="3229575" cy="4859550"/>
          </a:xfr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51270"/>
            <a:ext cx="3888431" cy="258418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16942"/>
            <a:ext cx="4856972" cy="3227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6021288"/>
            <a:ext cx="388843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เมื่อผ่าออกจะเปลี่ยนเป็นสีน้ำตาล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4162888"/>
            <a:ext cx="158417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โคนกลม </a:t>
            </a:r>
          </a:p>
        </p:txBody>
      </p:sp>
    </p:spTree>
    <p:extLst>
      <p:ext uri="{BB962C8B-B14F-4D97-AF65-F5344CB8AC3E}">
        <p14:creationId xmlns:p14="http://schemas.microsoft.com/office/powerpoint/2010/main" val="28631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3" y="346571"/>
            <a:ext cx="4263865" cy="283369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4" y="3458128"/>
            <a:ext cx="4071444" cy="270581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66" y="358131"/>
            <a:ext cx="4263930" cy="2833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256" y="2950093"/>
            <a:ext cx="408275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จุดเล็กๆๆบนหมวกเรียงเป็นระเบียบ</a:t>
            </a:r>
            <a:endParaRPr lang="th-TH" sz="24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58127"/>
            <a:ext cx="4071444" cy="270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4509" y="6117011"/>
            <a:ext cx="594365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วงแหวนไม่ติดกับก้านแน่น </a:t>
            </a:r>
            <a:r>
              <a:rPr lang="th-TH" sz="2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คล้ายชายกระโปรงค่อน</a:t>
            </a:r>
            <a:r>
              <a:rPr lang="th-TH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ไปทางด้านบน</a:t>
            </a:r>
          </a:p>
        </p:txBody>
      </p:sp>
    </p:spTree>
    <p:extLst>
      <p:ext uri="{BB962C8B-B14F-4D97-AF65-F5344CB8AC3E}">
        <p14:creationId xmlns:p14="http://schemas.microsoft.com/office/powerpoint/2010/main" val="12764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09602"/>
            <a:ext cx="2854825" cy="4295662"/>
          </a:xfr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0" y="1509602"/>
            <a:ext cx="2854825" cy="4295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069" y="575055"/>
            <a:ext cx="806489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ดอกยังตูม</a:t>
            </a:r>
            <a:endParaRPr lang="th-TH" sz="3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7768" y="2220018"/>
            <a:ext cx="4239944" cy="28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1002" y="2387810"/>
            <a:ext cx="4077393" cy="2709949"/>
          </a:xfr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73" y="1636046"/>
            <a:ext cx="2854825" cy="4174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069" y="575055"/>
            <a:ext cx="806489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ดอกยังตูม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634" y="2387023"/>
            <a:ext cx="4018832" cy="26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" y="1014314"/>
            <a:ext cx="1901670" cy="2861447"/>
          </a:xfr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04" y="1014314"/>
            <a:ext cx="1897136" cy="2854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090" y="251888"/>
            <a:ext cx="806489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เกิดเป็นกลุ่ม หรือเดี่ยว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28" y="3975499"/>
            <a:ext cx="3863504" cy="2567619"/>
          </a:xfrm>
          <a:prstGeom prst="rect">
            <a:avLst/>
          </a:prstGeom>
        </p:spPr>
      </p:pic>
      <p:cxnSp>
        <p:nvCxnSpPr>
          <p:cNvPr id="12" name="ลูกศรเชื่อมต่อแบบตรง 11"/>
          <p:cNvCxnSpPr/>
          <p:nvPr/>
        </p:nvCxnSpPr>
        <p:spPr>
          <a:xfrm>
            <a:off x="1331640" y="5370799"/>
            <a:ext cx="0" cy="290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ตัวแทนเนื้อหา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8" y="4064955"/>
            <a:ext cx="3701870" cy="2460200"/>
          </a:xfrm>
          <a:prstGeom prst="rect">
            <a:avLst/>
          </a:prstGeom>
        </p:spPr>
      </p:pic>
      <p:pic>
        <p:nvPicPr>
          <p:cNvPr id="11" name="ตัวแทนเนื้อหา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53" y="1014533"/>
            <a:ext cx="1829996" cy="2753599"/>
          </a:xfrm>
          <a:prstGeom prst="rect">
            <a:avLst/>
          </a:prstGeom>
        </p:spPr>
      </p:pic>
      <p:pic>
        <p:nvPicPr>
          <p:cNvPr id="14" name="ตัวแทนเนื้อหา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50" y="1053127"/>
            <a:ext cx="1810288" cy="27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78230"/>
            <a:ext cx="2711644" cy="4078315"/>
          </a:xfr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314" y="2267780"/>
            <a:ext cx="4115403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069" y="575055"/>
            <a:ext cx="806489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ดอกบาน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8" y="1578230"/>
            <a:ext cx="2934323" cy="406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611560" y="404664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แหล่งค้นคว้าข้อมูล</a:t>
            </a:r>
          </a:p>
          <a:p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u="sng" dirty="0" smtClean="0"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ข้อมูล</a:t>
            </a:r>
            <a:r>
              <a:rPr lang="th-TH" sz="2000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ทรัพยากรชีวภาพจุลินท</a:t>
            </a:r>
            <a:r>
              <a:rPr lang="th-TH" sz="2000" u="sng" dirty="0" err="1"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รีย์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ชื่อเรื่อง          เห็ดนกยูง</a:t>
            </a: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http://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www.bedo.or.th/lcdb/biodiversity/view3.aspx?id=9620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ที่พิมพ์       18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ก.ค. 2553</a:t>
            </a:r>
          </a:p>
          <a:p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ผู้แต่ง        </a:t>
            </a:r>
            <a:r>
              <a:rPr lang="en-US" sz="2000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Bloggang.com : A-Chee </a:t>
            </a:r>
            <a:r>
              <a:rPr lang="en-US" sz="2000" u="sng" dirty="0" smtClean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: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 </a:t>
            </a:r>
            <a:r>
              <a:rPr lang="th-TH" sz="2000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เห็ดนกยูง </a:t>
            </a:r>
            <a:r>
              <a:rPr lang="en-US" sz="2000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The Parasol Mushroom </a:t>
            </a:r>
            <a:endParaRPr lang="th-TH" sz="2000" u="sng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 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https://www.bloggang.com/viewdiary.php?id=mittliv&amp;month=11-2010&amp;date=13&amp;group=26&amp;gblog=1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ปีที่พิมพ์       13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พ.ย. 2553</a:t>
            </a:r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207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4437112"/>
            <a:ext cx="8672946" cy="2268488"/>
          </a:xfrm>
        </p:spPr>
        <p:txBody>
          <a:bodyPr/>
          <a:lstStyle/>
          <a:p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เห็ดนกยูง</a:t>
            </a:r>
            <a:endParaRPr lang="th-TH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วิทยาศาสตร์: </a:t>
            </a:r>
            <a:r>
              <a:rPr lang="en-US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Macrolepiota </a:t>
            </a:r>
            <a:r>
              <a:rPr lang="en-US" sz="20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dolichaula</a:t>
            </a:r>
            <a:r>
              <a:rPr lang="en-US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Bedrk</a:t>
            </a:r>
            <a:r>
              <a:rPr lang="en-US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.&amp; Br.) Pegler &amp; </a:t>
            </a:r>
            <a:r>
              <a:rPr lang="en-US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Rayner</a:t>
            </a:r>
            <a:endParaRPr lang="th-TH" sz="20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 </a:t>
            </a:r>
            <a:r>
              <a:rPr lang="en-US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เห็ดค้อนกลอง</a:t>
            </a:r>
            <a:r>
              <a:rPr lang="en-US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400" dirty="0" err="1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เซียงฮ่ม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เห็ดนมสาว</a:t>
            </a:r>
          </a:p>
          <a:p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ใช้ประโยชน์</a:t>
            </a:r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   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รับประทานได้ </a:t>
            </a:r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0649"/>
            <a:ext cx="6336703" cy="4211268"/>
          </a:xfrm>
        </p:spPr>
      </p:pic>
    </p:spTree>
    <p:extLst>
      <p:ext uri="{BB962C8B-B14F-4D97-AF65-F5344CB8AC3E}">
        <p14:creationId xmlns:p14="http://schemas.microsoft.com/office/powerpoint/2010/main" val="29172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548680"/>
            <a:ext cx="8557506" cy="594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722893"/>
            <a:ext cx="75968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rgbClr val="FF0000"/>
                </a:solidFill>
              </a:rPr>
              <a:t>แต่จะมีเห็ดที่คล้ายๆเห็ดนกยูงหลายชนิด กินไม่ได้ต้องระมัดระวังนะคะ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58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823508" y="332656"/>
            <a:ext cx="784887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หมวกเห็ดมีรูปทรงโค้งคล้ายกระจกนูน กว้าง 5 เซนติเมตร ผิวปกคลุมไปด้วยสะเก็ด และตุ่มนูนเล็กๆ สีน้ำตาล ริมขอบเป็นแนวร่องละเอียด เนื้อเยื่อภายในสีขาว เมื่อผ่าออกจะเปลี่ยนเป็นสีน้ำตาล ปลายครีบไม่แตะกับก้าน ครีบมีจำนวนมาก 40-60 ครีบ สีครีม ก้านทรงกระบอก เส้นผ่าศูนย์กลาง 0.5 เซนติเมตร ยาว 7 เซนติเมตร ภายในกลวง เปราะ สีน้ำตาลอ่อน เมื่อกรีดลงไปบนก้านจะเปลี่ยนเป็นสีแดง วงแหวนไม่ติดกับก้านแน่น ค่อนไปทางด้านบน โคนกลม ลักษณะสปอร์ : สีชมพูอ่อน</a:t>
            </a:r>
          </a:p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เดือนที่ออก  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กรกฎาคม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พฤศจิกายน</a:t>
            </a:r>
          </a:p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สถานที่พบ   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ใกล้ๆกับกอไผ่ และมีเศษกิ่งไม้ใบไม้แห้งเยอะหรือมีอินทรียวัตถุสูง บริเวณที่วัวควายถ่ายมูลทิ้งไว้ และเกิดอยู่ที่เดิมที่เคยเกิดทุกปี</a:t>
            </a:r>
          </a:p>
          <a:p>
            <a:pPr algn="just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รับประทานได้แต่ต้องระวังเพราะมีเห็ดที่คล้ายๆกันหลายชนิดเป็นเห็ดพิษต้องมีประสบการณ์ในการเก็บเห็ดชนิดนี้เป็นพิเศษ</a:t>
            </a:r>
          </a:p>
          <a:p>
            <a:endParaRPr lang="th-TH" sz="1800" dirty="0"/>
          </a:p>
          <a:p>
            <a:r>
              <a:rPr lang="th-TH" sz="1400" dirty="0"/>
              <a:t> </a:t>
            </a:r>
          </a:p>
          <a:p>
            <a:r>
              <a:rPr lang="th-TH" sz="1400" dirty="0" smtClean="0"/>
              <a:t> </a:t>
            </a: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1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6229083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http://www.bedo.or.th/lcdb/biodiversity/view3.aspx?id=962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2" y="3581706"/>
            <a:ext cx="3796488" cy="252425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56" y="3576494"/>
            <a:ext cx="3796488" cy="25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684006" y="620688"/>
            <a:ext cx="8208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1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" y="1988840"/>
            <a:ext cx="5525880" cy="3672408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395536" y="6037257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https://www.bloggang.com/viewdiary.php?id</a:t>
            </a:r>
            <a:r>
              <a:rPr lang="en-US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=mittliv&amp;month=11-2010&amp;date=13&amp;group=26&amp;gblog=1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1146" y="411308"/>
            <a:ext cx="82153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บานแผ่ออกกว้าง มีปุ่มนูนตรงกลางหมวก คล้ายร่มกันแดด สีขาวนวลหรือน้ำตาลปนเทา มีสะเก็ดสีน้ำตาลปกคลุมทั่วหมวก</a:t>
            </a:r>
          </a:p>
        </p:txBody>
      </p:sp>
      <p:pic>
        <p:nvPicPr>
          <p:cNvPr id="14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64" y="1821018"/>
            <a:ext cx="2584186" cy="3888430"/>
          </a:xfrm>
        </p:spPr>
      </p:pic>
    </p:spTree>
    <p:extLst>
      <p:ext uri="{BB962C8B-B14F-4D97-AF65-F5344CB8AC3E}">
        <p14:creationId xmlns:p14="http://schemas.microsoft.com/office/powerpoint/2010/main" val="3876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684006" y="620688"/>
            <a:ext cx="8208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1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6037257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https://www.bloggang.com/viewdiary.php?id</a:t>
            </a:r>
            <a:r>
              <a:rPr lang="en-US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=mittliv&amp;month=11-2010&amp;date=13&amp;group=26&amp;gblog=1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08" y="1628800"/>
            <a:ext cx="2734953" cy="4115293"/>
          </a:xfrm>
        </p:spPr>
      </p:pic>
      <p:pic>
        <p:nvPicPr>
          <p:cNvPr id="10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28801"/>
            <a:ext cx="2733229" cy="4112696"/>
          </a:xfrm>
        </p:spPr>
      </p:pic>
      <p:sp>
        <p:nvSpPr>
          <p:cNvPr id="7" name="สี่เหลี่ยมผืนผ้า 6"/>
          <p:cNvSpPr/>
          <p:nvPr/>
        </p:nvSpPr>
        <p:spPr>
          <a:xfrm>
            <a:off x="683568" y="61644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ดอก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อ่อนรูปทรงกลมหรือรูปไข่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2736304" cy="4117325"/>
          </a:xfrm>
        </p:spPr>
      </p:pic>
    </p:spTree>
    <p:extLst>
      <p:ext uri="{BB962C8B-B14F-4D97-AF65-F5344CB8AC3E}">
        <p14:creationId xmlns:p14="http://schemas.microsoft.com/office/powerpoint/2010/main" val="40298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684006" y="620688"/>
            <a:ext cx="8208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1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08" y="1628802"/>
            <a:ext cx="2734953" cy="4115289"/>
          </a:xfrm>
        </p:spPr>
      </p:pic>
      <p:pic>
        <p:nvPicPr>
          <p:cNvPr id="10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28801"/>
            <a:ext cx="2733229" cy="4112695"/>
          </a:xfrm>
        </p:spPr>
      </p:pic>
      <p:sp>
        <p:nvSpPr>
          <p:cNvPr id="7" name="สี่เหลี่ยมผืนผ้า 6"/>
          <p:cNvSpPr/>
          <p:nvPr/>
        </p:nvSpPr>
        <p:spPr>
          <a:xfrm>
            <a:off x="683568" y="61644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ดูๆไปเธอก็คล้ายนมสาวน้อยนะ ถึงได้เรียกอีกชื่อว่า 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เห็ดนมสาว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1"/>
            <a:ext cx="2736304" cy="4117322"/>
          </a:xfrm>
        </p:spPr>
      </p:pic>
    </p:spTree>
    <p:extLst>
      <p:ext uri="{BB962C8B-B14F-4D97-AF65-F5344CB8AC3E}">
        <p14:creationId xmlns:p14="http://schemas.microsoft.com/office/powerpoint/2010/main" val="12927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684006" y="620688"/>
            <a:ext cx="8208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1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6221923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https://www.bloggang.com/viewdiary.php?id</a:t>
            </a:r>
            <a:r>
              <a:rPr lang="en-US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=mittliv&amp;month=11-2010&amp;date=13&amp;group=26&amp;gblog=1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31" y="1450091"/>
            <a:ext cx="2409079" cy="3624946"/>
          </a:xfrm>
        </p:spPr>
      </p:pic>
      <p:pic>
        <p:nvPicPr>
          <p:cNvPr id="10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2" y="1444545"/>
            <a:ext cx="5510613" cy="3662262"/>
          </a:xfrm>
        </p:spPr>
      </p:pic>
      <p:sp>
        <p:nvSpPr>
          <p:cNvPr id="6" name="สี่เหลี่ยมผืนผ้า 5"/>
          <p:cNvSpPr/>
          <p:nvPr/>
        </p:nvSpPr>
        <p:spPr>
          <a:xfrm>
            <a:off x="395536" y="43602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หมวกเห็ดมีรูปทรงโค้งคล้ายกระจกนูน กว้าง 5 เซนติเมตร ผิวปกคลุมไปด้วยสะเก็ด และตุ่มนูนเล็กๆ สีน้ำตาล ริมขอบเป็นแนวร่องละเอียด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84006" y="5206260"/>
            <a:ext cx="7776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เมื่อบานแผ่ออกกว้าง มีปุ่มนูนตรงกลางหมวก คล้ายร่มกันแดด สีขาวนวลหรือน้ำตาลปนเทา มีสะเก็ดสีน้ำตาลปกคลุมทั่วหมวก</a:t>
            </a:r>
          </a:p>
        </p:txBody>
      </p:sp>
    </p:spTree>
    <p:extLst>
      <p:ext uri="{BB962C8B-B14F-4D97-AF65-F5344CB8AC3E}">
        <p14:creationId xmlns:p14="http://schemas.microsoft.com/office/powerpoint/2010/main" val="28592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971600" y="-171400"/>
            <a:ext cx="64087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23" y="404664"/>
            <a:ext cx="4120998" cy="2738747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413413" y="6221923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https://www.bloggang.com/viewdiary.php?id</a:t>
            </a:r>
            <a:r>
              <a:rPr lang="en-US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=mittliv&amp;month=11-2010&amp;date=13&amp;group=26&amp;gblog=1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0" y="3356992"/>
            <a:ext cx="4115926" cy="2735375"/>
          </a:xfrm>
        </p:spPr>
      </p:pic>
      <p:sp>
        <p:nvSpPr>
          <p:cNvPr id="11" name="สี่เหลี่ยมผืนผ้า 10"/>
          <p:cNvSpPr/>
          <p:nvPr/>
        </p:nvSpPr>
        <p:spPr>
          <a:xfrm>
            <a:off x="683566" y="908720"/>
            <a:ext cx="38884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เนื้อ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บางนิ่มสีขาว รสหวาน มีกลิ่นหอมอ่อน ๆครีบ ไม่ติดก้าน สีขาว</a:t>
            </a:r>
            <a:b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b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3600" dirty="0"/>
          </a:p>
        </p:txBody>
      </p:sp>
      <p:pic>
        <p:nvPicPr>
          <p:cNvPr id="13" name="ตัวแทนรูปภาพ 3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38" y="3344444"/>
            <a:ext cx="4120998" cy="2738746"/>
          </a:xfrm>
        </p:spPr>
      </p:pic>
    </p:spTree>
    <p:extLst>
      <p:ext uri="{BB962C8B-B14F-4D97-AF65-F5344CB8AC3E}">
        <p14:creationId xmlns:p14="http://schemas.microsoft.com/office/powerpoint/2010/main" val="27928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แทนรูปภาพ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2" y="2936724"/>
            <a:ext cx="2125943" cy="3198912"/>
          </a:xfrm>
        </p:spPr>
      </p:pic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323528" y="332656"/>
            <a:ext cx="3888432" cy="2376264"/>
          </a:xfrm>
        </p:spPr>
        <p:txBody>
          <a:bodyPr/>
          <a:lstStyle>
            <a:extLst/>
          </a:lstStyle>
          <a:p>
            <a:pPr algn="thaiDist"/>
            <a:r>
              <a:rPr lang="th-TH" sz="3200" b="1" dirty="0" smtClean="0"/>
              <a:t>ลักษณะ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ก้าน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ขนาด 150-300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mm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โตประมาณ 8-15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mm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โคนก้านอวบมีเส้นผ่าศูนย์กลางประมาณ 40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mm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สีขาวมีผงกำมะหยี่สีน้ำตาลปกคลุม ผิวสีน้ำตาลนี้จะแตกออกเป็นลายหนังงูเมื่อก้านเห็ดโตขึ้น ด้านบนก้านมีวงแหวนแบบซ้อนหนึ่งวง วงแหวนมีขนาดใหญ่ ด้านบนสีขาว ด้านล่างสีน้ำตาล </a:t>
            </a: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เลื่อนขึ้นเลื่อนลงได้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924943"/>
            <a:ext cx="2167181" cy="326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2924943"/>
            <a:ext cx="2160240" cy="325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0962"/>
            <a:ext cx="3744415" cy="2488475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179512" y="625379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https://www.bloggang.com/viewdiary.php?id</a:t>
            </a:r>
            <a:r>
              <a:rPr lang="en-US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=mittliv&amp;month=11-2010&amp;date=13&amp;group=26&amp;gblog=1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896035" y="2348880"/>
            <a:ext cx="324036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วงแหวนไม่ติดกับก้านแน่น ค่อนไปทางด้านบน </a:t>
            </a:r>
            <a:r>
              <a:rPr lang="th-TH" sz="20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7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สลิปสตรีม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สลิปสตรี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สลิปสตรี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1398</TotalTime>
  <Words>630</Words>
  <Application>Microsoft Office PowerPoint</Application>
  <PresentationFormat>นำเสนอทางหน้าจอ (4:3)</PresentationFormat>
  <Paragraphs>73</Paragraphs>
  <Slides>20</Slides>
  <Notes>9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9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20</vt:i4>
      </vt:variant>
    </vt:vector>
  </HeadingPairs>
  <TitlesOfParts>
    <vt:vector size="30" baseType="lpstr">
      <vt:lpstr>Arial</vt:lpstr>
      <vt:lpstr>Angsana New</vt:lpstr>
      <vt:lpstr>IrisUPC</vt:lpstr>
      <vt:lpstr>Cordia New</vt:lpstr>
      <vt:lpstr>Calibri</vt:lpstr>
      <vt:lpstr>TH Sarabun New</vt:lpstr>
      <vt:lpstr>Trebuchet MS</vt:lpstr>
      <vt:lpstr>Georgia</vt:lpstr>
      <vt:lpstr>Dotum</vt:lpstr>
      <vt:lpstr>สลิปสตรีม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เห็ดนกยูง</dc:title>
  <dc:creator>กัลยา กาญจนรุ่ง</dc:creator>
  <cp:lastModifiedBy>UserX</cp:lastModifiedBy>
  <cp:revision>119</cp:revision>
  <dcterms:created xsi:type="dcterms:W3CDTF">2017-05-28T10:48:03Z</dcterms:created>
  <dcterms:modified xsi:type="dcterms:W3CDTF">2017-12-15T21:58:52Z</dcterms:modified>
</cp:coreProperties>
</file>