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0" r:id="rId2"/>
    <p:sldId id="266" r:id="rId3"/>
    <p:sldId id="276" r:id="rId4"/>
    <p:sldId id="280" r:id="rId5"/>
    <p:sldId id="279" r:id="rId6"/>
    <p:sldId id="271" r:id="rId7"/>
    <p:sldId id="275" r:id="rId8"/>
    <p:sldId id="277" r:id="rId9"/>
    <p:sldId id="278" r:id="rId10"/>
    <p:sldId id="268" r:id="rId11"/>
    <p:sldId id="269" r:id="rId12"/>
    <p:sldId id="272" r:id="rId13"/>
    <p:sldId id="273" r:id="rId14"/>
    <p:sldId id="274" r:id="rId15"/>
  </p:sldIdLst>
  <p:sldSz cx="9144000" cy="6858000" type="screen4x3"/>
  <p:notesSz cx="6858000" cy="9144000"/>
  <p:embeddedFontLst>
    <p:embeddedFont>
      <p:font typeface="Angsana New" panose="02020603050405020304" pitchFamily="18" charset="-34"/>
      <p:regular r:id="rId18"/>
      <p:bold r:id="rId19"/>
      <p:italic r:id="rId20"/>
      <p:boldItalic r:id="rId21"/>
    </p:embeddedFont>
    <p:embeddedFont>
      <p:font typeface="TH Sarabun New" panose="020B0500040200020003" pitchFamily="34" charset="-34"/>
      <p:regular r:id="rId22"/>
      <p:bold r:id="rId23"/>
      <p:italic r:id="rId24"/>
      <p:boldItalic r:id="rId25"/>
    </p:embeddedFont>
    <p:embeddedFont>
      <p:font typeface="Cordia New" panose="020B0304020202020204" pitchFamily="34" charset="-34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Dotum" panose="020B0600000101010101" pitchFamily="34" charset="-127"/>
      <p:regular r:id="rId34"/>
    </p:embeddedFont>
  </p:embeddedFontLst>
  <p:defaultTextStyle>
    <a:lvl1pPr marL="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1" autoAdjust="0"/>
    <p:restoredTop sz="94660"/>
  </p:normalViewPr>
  <p:slideViewPr>
    <p:cSldViewPr>
      <p:cViewPr>
        <p:scale>
          <a:sx n="81" d="100"/>
          <a:sy n="81" d="100"/>
        </p:scale>
        <p:origin x="-10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th-TH" sz="1200"/>
            </a:lvl1pPr>
            <a:extLst/>
          </a:lstStyle>
          <a:p>
            <a:endParaRPr lang="th-TH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th-TH" sz="1200"/>
            </a:lvl1pPr>
            <a:extLst/>
          </a:lstStyle>
          <a:p>
            <a:fld id="{6E7D018D-748F-47BF-843A-40349A141CAC}" type="datetimeFigureOut">
              <a:rPr lang="th-TH" smtClean="0"/>
              <a:pPr/>
              <a:t>16/12/60</a:t>
            </a:fld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th-TH" sz="1200"/>
            </a:lvl1pPr>
            <a:extLst/>
          </a:lstStyle>
          <a:p>
            <a:endParaRPr lang="th-TH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th-TH" sz="1200"/>
            </a:lvl1pPr>
            <a:extLst/>
          </a:lstStyle>
          <a:p>
            <a:fld id="{04AC5213-BACC-41AB-9B61-B40CF6C5296E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87414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th-TH" sz="1200"/>
            </a:lvl1pPr>
            <a:extLst/>
          </a:lstStyle>
          <a:p>
            <a:endParaRPr lang="th-TH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th-TH" sz="1200"/>
            </a:lvl1pPr>
            <a:extLst/>
          </a:lstStyle>
          <a:p>
            <a:fld id="{23E9B8FB-2ABD-42C9-A6DA-A6789EAF441D}" type="datetimeFigureOut">
              <a:pPr/>
              <a:t>16/12/60</a:t>
            </a:fld>
            <a:endParaRPr lang="th-TH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th-TH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th-TH"/>
              <a:t>คลิกเพื่อแก้ไขลักษณะข้อความต้นแบบ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th-TH" sz="1200"/>
            </a:lvl1pPr>
            <a:extLst/>
          </a:lstStyle>
          <a:p>
            <a:endParaRPr lang="th-TH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th-TH" sz="1200"/>
            </a:lvl1pPr>
            <a:extLst/>
          </a:lstStyle>
          <a:p>
            <a:fld id="{BE2A7042-DEED-4AA1-9E89-4A16B2572577}" type="slidenum"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607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th-TH" smtClean="0"/>
              <a:pPr/>
              <a:t>2</a:t>
            </a:fld>
            <a:endParaRPr lang="th-TH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11</a:t>
            </a:fld>
            <a:endParaRPr lang="th-TH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3</a:t>
            </a:fld>
            <a:endParaRPr lang="th-TH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4</a:t>
            </a:fld>
            <a:endParaRPr lang="th-TH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5</a:t>
            </a:fld>
            <a:endParaRPr lang="th-TH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6</a:t>
            </a:fld>
            <a:endParaRPr lang="th-TH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7</a:t>
            </a:fld>
            <a:endParaRPr lang="th-TH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8</a:t>
            </a:fld>
            <a:endParaRPr lang="th-TH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9</a:t>
            </a:fld>
            <a:endParaRPr lang="th-TH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10</a:t>
            </a:fld>
            <a:endParaRPr lang="th-TH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ปกอัลบั้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th-TH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th-TH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คลิกเพื่อเพิ่มชื่ออัลบั้มรูป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chemeClr val="bg1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th-TH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th-TH"/>
              <a:t>คลิกเพื่อเพิ่มวันที่หรือรายละเอียด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3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ผสม 3 ภาพขึ้นไ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4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4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4 ภาพขึ้นไปที่มีคำอธิบายภาพขนาดใหญ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2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ภาพขึ้นไป คือ ภาพแนวตั้ง 1 ภาพพร้อมภาพแนวนอน 3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ภาพขึ้นไป คือ ภาพแนวนอน 3 ภาพพร้อมภาพแนวตั้ง 2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ภาพขึ้นไป คือ ภาพแนวนอน 2 ภาพพร้อมภาพแนวตั้ง 3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สี่เหลี่ยมจัตุรัส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สี่เหลี่ยมจัตุรัส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th-TH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th-TH" sz="2400" i="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 Panorama 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pPr/>
              <a:t>16/12/60</a:t>
            </a:fld>
            <a:endParaRPr kumimoji="0"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pPr/>
              <a:t>‹#›</a:t>
            </a:fld>
            <a:endParaRPr kumimoji="0"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pPr/>
              <a:t>16/12/60</a:t>
            </a:fld>
            <a:endParaRPr kumimoji="0"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pPr/>
              <a:t>‹#›</a:t>
            </a:fld>
            <a:endParaRPr kumimoji="0"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แบบเต็มหน้าจ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th-TH" i="0"/>
              <a:t>คลิกไอคอนเพื่อเพิ่มรูปภาพแบบเต็มหน้า</a:t>
            </a:r>
            <a:endParaRPr kumimoji="0" lang="th-TH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ส่วนอัลบั้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th-TH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คลิกเพื่อเพิ่มชื่อเรื่องรอง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th-TH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คลิกเพื่อเพิ่มชื่อส่วน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ผสม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3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0" hangingPunct="1"/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kumimoji="0" lang="th-TH">
                <a:solidFill>
                  <a:schemeClr val="bg1"/>
                </a:solidFill>
              </a:rPr>
              <a:pPr/>
              <a:t>‹#›</a:t>
            </a:fld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th-TH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th-TH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th-TH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th-TH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th-TH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th-TH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249" y="692696"/>
            <a:ext cx="8424934" cy="560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5159" y="980728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มาทำความรู้จักกับ</a:t>
            </a: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39075" y="4437111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000" dirty="0" smtClean="0">
                <a:solidFill>
                  <a:srgbClr val="FFFF00"/>
                </a:solidFill>
                <a:latin typeface="TH Sarabun New" panose="020B0500040200020003" pitchFamily="34" charset="-34"/>
                <a:ea typeface="Dotum" pitchFamily="34" charset="-127"/>
                <a:cs typeface="TH Sarabun New" panose="020B0500040200020003" pitchFamily="34" charset="-34"/>
              </a:rPr>
              <a:t>เห็ด</a:t>
            </a:r>
            <a:r>
              <a:rPr lang="th-TH" sz="8000" dirty="0" err="1" smtClean="0">
                <a:solidFill>
                  <a:srgbClr val="FFFF00"/>
                </a:solidFill>
                <a:latin typeface="TH Sarabun New" panose="020B0500040200020003" pitchFamily="34" charset="-34"/>
                <a:ea typeface="Dotum" pitchFamily="34" charset="-127"/>
                <a:cs typeface="TH Sarabun New" panose="020B0500040200020003" pitchFamily="34" charset="-34"/>
              </a:rPr>
              <a:t>หลินจือเขา</a:t>
            </a:r>
            <a:r>
              <a:rPr lang="th-TH" sz="8000" dirty="0" smtClean="0">
                <a:solidFill>
                  <a:srgbClr val="FFFF00"/>
                </a:solidFill>
                <a:latin typeface="TH Sarabun New" panose="020B0500040200020003" pitchFamily="34" charset="-34"/>
                <a:ea typeface="Dotum" pitchFamily="34" charset="-127"/>
                <a:cs typeface="TH Sarabun New" panose="020B0500040200020003" pitchFamily="34" charset="-34"/>
              </a:rPr>
              <a:t>กวาง</a:t>
            </a:r>
            <a:endParaRPr lang="th-TH" sz="8000" dirty="0">
              <a:solidFill>
                <a:srgbClr val="FFFF00"/>
              </a:solidFill>
              <a:latin typeface="TH Sarabun New" panose="020B0500040200020003" pitchFamily="34" charset="-34"/>
              <a:ea typeface="Dotum" pitchFamily="34" charset="-127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961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224805" cy="5418603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6" name="สี่เหลี่ยมผืนผ้า 5"/>
          <p:cNvSpPr/>
          <p:nvPr/>
        </p:nvSpPr>
        <p:spPr>
          <a:xfrm>
            <a:off x="2411760" y="1268760"/>
            <a:ext cx="4392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มักพบขึ้น</a:t>
            </a:r>
            <a:r>
              <a:rPr lang="th-TH" sz="2800" dirty="0" smtClean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ตามตอ</a:t>
            </a:r>
            <a:r>
              <a:rPr lang="th-TH" sz="2800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ไม้ที่ตาย</a:t>
            </a:r>
            <a:r>
              <a:rPr lang="th-TH" sz="2800" dirty="0" smtClean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แล้วจำพวกไม้เนื้อแข็ง  พบ</a:t>
            </a:r>
            <a:r>
              <a:rPr lang="th-TH" sz="2800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ได้ทั้งแบบกลุ่มและแบบเดี่ยว</a:t>
            </a:r>
          </a:p>
        </p:txBody>
      </p:sp>
    </p:spTree>
    <p:extLst>
      <p:ext uri="{BB962C8B-B14F-4D97-AF65-F5344CB8AC3E}">
        <p14:creationId xmlns:p14="http://schemas.microsoft.com/office/powerpoint/2010/main" val="2589700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99148"/>
            <a:ext cx="4896544" cy="3255681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5" name="สี่เหลี่ยมผืนผ้า 4"/>
          <p:cNvSpPr/>
          <p:nvPr/>
        </p:nvSpPr>
        <p:spPr>
          <a:xfrm>
            <a:off x="971600" y="548680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ประโยชน์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รักษา 3 ระบบหลัก ทางเดินอาหาร (โรคกระเพาะ โรคแผลในลำไส้ ท้องผูก อาหารไม่ย่อย ริดสีดวง) หายใจ (บรรเทาอาการ ไอ ลดเสมหะ ปอดอักเสบ ภูมิแพ้) ไหลเวียนโลหิต (โรคความดันโลหิตสูงและต่ำ เบาหวาน เส้นโลหิตตึงตัว อาการปวดหัวข้างเดียว ระดูไม่ปกติ ลดคลอ</a:t>
            </a:r>
            <a:r>
              <a:rPr lang="th-TH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เลสเตอรอล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ในเลือด) เพิ่มภูมิคุ้มกัน บรรเทาอาการไขข้อต่าง ๆ ต่อต้านมะเร็งและยืดชีวิตผู้ป่วยเอดส์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403648" y="6072975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 </a:t>
            </a: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www.thaikasetsart.com/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เห็ดอาหารที่เป็นยา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สรรพคุณ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15291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ข้อความ 4"/>
          <p:cNvSpPr>
            <a:spLocks noGrp="1"/>
          </p:cNvSpPr>
          <p:nvPr>
            <p:ph type="body" sz="quarter" idx="14"/>
          </p:nvPr>
        </p:nvSpPr>
        <p:spPr>
          <a:xfrm>
            <a:off x="1043608" y="1124744"/>
            <a:ext cx="7272808" cy="4608512"/>
          </a:xfrm>
        </p:spPr>
        <p:txBody>
          <a:bodyPr>
            <a:normAutofit/>
          </a:bodyPr>
          <a:lstStyle/>
          <a:p>
            <a:pPr algn="thaiDist"/>
            <a:r>
              <a:rPr lang="th-TH" sz="36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แหล่งค้นคว้าข้อมูล</a:t>
            </a:r>
            <a:endParaRPr lang="en-US" sz="3600" b="1" dirty="0" smtClean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endParaRPr lang="en-US" sz="36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www.thaikasetsart.com/tag/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sz="3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หลินจือ</a:t>
            </a:r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https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://medthai.com ›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สมุนไพร</a:t>
            </a:r>
            <a:endParaRPr lang="en-US" sz="28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sz="28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endParaRPr lang="th-TH" sz="3000" dirty="0"/>
          </a:p>
        </p:txBody>
      </p:sp>
    </p:spTree>
    <p:extLst>
      <p:ext uri="{BB962C8B-B14F-4D97-AF65-F5344CB8AC3E}">
        <p14:creationId xmlns:p14="http://schemas.microsoft.com/office/powerpoint/2010/main" val="7805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674" y="908720"/>
            <a:ext cx="8017943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908720"/>
            <a:ext cx="6354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 smtClean="0">
                <a:solidFill>
                  <a:schemeClr val="bg1"/>
                </a:solidFill>
              </a:rPr>
              <a:t> </a:t>
            </a:r>
            <a:r>
              <a:rPr lang="th-TH" sz="6000" dirty="0" smtClean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sz="6000" dirty="0" err="1" smtClean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หลินจือ</a:t>
            </a:r>
            <a:endParaRPr lang="th-TH" sz="6000" dirty="0" smtClean="0">
              <a:solidFill>
                <a:srgbClr val="FFFF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6000" dirty="0" smtClean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ทำเป็นยาบำรุงสุขภาพ</a:t>
            </a:r>
          </a:p>
          <a:p>
            <a:pPr algn="ctr"/>
            <a:endParaRPr lang="th-TH" sz="6000" dirty="0" smtClean="0">
              <a:solidFill>
                <a:srgbClr val="FFFF00"/>
              </a:solidFill>
            </a:endParaRPr>
          </a:p>
          <a:p>
            <a:pPr algn="ctr"/>
            <a:endParaRPr lang="th-TH" sz="6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925" y="909948"/>
            <a:ext cx="7910128" cy="525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3789040"/>
            <a:ext cx="75968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 smtClean="0">
                <a:solidFill>
                  <a:srgbClr val="FFFF00"/>
                </a:solidFill>
              </a:rPr>
              <a:t>ขอบคุณคะ</a:t>
            </a:r>
          </a:p>
          <a:p>
            <a:pPr algn="ctr"/>
            <a:r>
              <a:rPr lang="th-TH" sz="7200" dirty="0" smtClean="0">
                <a:solidFill>
                  <a:srgbClr val="FFFF00"/>
                </a:solidFill>
              </a:rPr>
              <a:t>ไว้ติดตามชมชุดต่อไป</a:t>
            </a: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3608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6639138" cy="441432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4725144"/>
            <a:ext cx="8672946" cy="1980456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หลินจือเขา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กวาง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ชื่อวิทยาศาสตร์: 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en-US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Ganoderma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ชื่ออื่น                 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เห็ดหมื่นปี, เห็ดอมตะ</a:t>
            </a:r>
            <a:endParaRPr lang="th-TH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ใช้ประโยชน์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    สมุนไพรรักษาโรค  และเป็นยาบำรุงร่างกาย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683568" y="404664"/>
            <a:ext cx="7488832" cy="5832648"/>
          </a:xfrm>
          <a:noFill/>
        </p:spPr>
        <p:txBody>
          <a:bodyPr/>
          <a:lstStyle>
            <a:extLst/>
          </a:lstStyle>
          <a:p>
            <a:pPr algn="thaiDist"/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sz="2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หลินจือ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ชื่อสามัญ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Lingzhi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mushroom,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Reishi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algn="thaiDist"/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b="1" dirty="0" smtClean="0"/>
              <a:t>	</a:t>
            </a:r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หลินจือ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จัดเป็นยาจีนที่ใช้กันมายาวนานกว่า 2,000 ปีแล้ว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Chinese traditional medicine)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โดยใช้กันนับตั้งแต่สมัยจักรพรรดิฉินซีฮ่องเต้เป็นต้นมา เห็ด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หลินจือ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ที่ขึ้นอยู่ตามธรรมชาติมีมากกว่า 100 สายพันธุ์ โดยสายพันธุ์ที่นิยมและมีสรรพคุณทางยาที่ดีที่สุดคือ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สายพันธุ์สีแดง 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หลินจือแดง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หรือกาโน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เดอร์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 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ลูซิดัม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Ganoderma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lucidum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โดยในเห็ด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หลินจือ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จะมีสารพอลิ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แซ็กคาไรด์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Polysaccharide)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ซึ่งจะช่วยยับยั้งและรักษาอาการต่าง ๆ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โดย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แต่ละชนิดจะมีปริมาณสารพอลิ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แซ็กคาไรด์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ในปริมาณที่แตกต่างกันออกไป ซึ่งแน่นอนว่าคงหนีไม่พ้นสายพันธุ์สีแดงที่กล่าวข้างต้น</a:t>
            </a:r>
          </a:p>
          <a:p>
            <a:pPr algn="thaiDist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เห็ด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ชนิดนี้จัดว่าเป็นของหายากที่มีคุณค่าสูงในทางสมุนไพรจีน โดยมีการยกย่องว่าเป็นยอดเห็ด เป็นเห็ดที่ดีที่สุดในหมู่สมุนไพรจีน เพราะได้มีการบันทึกในคัมภีร์โบราณ “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เสินหนงเปินเฉ่า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” (ตำราเก่าแก่ที่คนจีนนับถือกันมากที่สุด) ซึ่งได้กล่าวไว้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ว่า เห็ด</a:t>
            </a:r>
            <a:r>
              <a:rPr lang="th-TH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หลินจือ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นี้เป็นเทพเจ้าแห่งชีวิตที่มีพลังมหัศจรรย์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นักวิทยาศาสตร์พบว่าในเห็ดชนิดนี้มีสารต่าง ๆ ที่เป็นประโยชน์ต่อร่างกายมากกว่า 250 ชนิด ! 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เป็นยาบำรุงร่างกายและใช้เป็นยาอายุวัฒนะในการยืดอายุ นอกจากนี้ยังช่วยทำให้ผิวพรรณเปล่งปลั่ง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รักษาโรคต่าง ๆ ได้หลายโรค และยังปลอดภัยไม่มีสารพิษใด ๆ ต่อร่างกาย !</a:t>
            </a:r>
          </a:p>
          <a:p>
            <a:pPr algn="thaiDist"/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87624" y="605264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 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https://medthai.com ›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สมุนไพร</a:t>
            </a:r>
          </a:p>
        </p:txBody>
      </p:sp>
    </p:spTree>
    <p:extLst>
      <p:ext uri="{BB962C8B-B14F-4D97-AF65-F5344CB8AC3E}">
        <p14:creationId xmlns:p14="http://schemas.microsoft.com/office/powerpoint/2010/main" val="341647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683568" y="404664"/>
            <a:ext cx="7488832" cy="5832648"/>
          </a:xfrm>
          <a:noFill/>
        </p:spPr>
        <p:txBody>
          <a:bodyPr/>
          <a:lstStyle>
            <a:extLst/>
          </a:lstStyle>
          <a:p>
            <a:pPr algn="thaiDist"/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b="1" dirty="0" smtClean="0"/>
              <a:t>	</a:t>
            </a:r>
            <a:r>
              <a:rPr lang="th-TH" dirty="0"/>
              <a:t>เห็ด</a:t>
            </a:r>
            <a:r>
              <a:rPr lang="th-TH" dirty="0" err="1"/>
              <a:t>หลินจือถูก</a:t>
            </a:r>
            <a:r>
              <a:rPr lang="th-TH" dirty="0"/>
              <a:t>จัดอยู่ในสกุล </a:t>
            </a:r>
            <a:r>
              <a:rPr lang="en-US" dirty="0" err="1"/>
              <a:t>Ganoderma</a:t>
            </a:r>
            <a:r>
              <a:rPr lang="en-US" dirty="0"/>
              <a:t> </a:t>
            </a:r>
            <a:r>
              <a:rPr lang="th-TH" dirty="0"/>
              <a:t>มีชื่อเรียกตามท้องถิ่นต่าง ๆ กันหลายชื่อ เช่น เห็ดหิ้ง เห็ดหัวงู เห็ดจวักงู เห็ดแม่เบี้ย เห็ดนางกวัก เห็ดกระด้าง เห็ดไม้ เห็ดหมื่นปี เป็นต้น การเจริญเติบโตในช่วงแรกจะอยู่ในรูปของเส้นใย เมื่อสภาพแวดล้อมที่เหมาะสมจะสร้างดอกเห็ดสีน้ำตาลถึงน้ำตาลดำ ขอบของดอกเห็ดมีสีขาว ดอกเห็ดขยายกว้างออกมีลักษณะคล้ายพัด ผิวด้านบนเป็นมันเหมือนเคลือบด้วย</a:t>
            </a:r>
            <a:r>
              <a:rPr lang="th-TH" dirty="0" err="1"/>
              <a:t>แลคเกอร์</a:t>
            </a:r>
            <a:r>
              <a:rPr lang="th-TH" dirty="0"/>
              <a:t> ผิวด้านล่างมีสีขาวขุ่นเต็มไปด้วยรูเล็ก ๆ ซึ่งเป็นที่สร้างสปอร์ของเชื้อมีสีน้ำตาลเป็นผงเล็ก ๆ กระจายทั่วบริเวณข้างเคียง  และเมื่อสภาพแวดล้อมเหมาะสมก็สามารถงอกเจริญเป็นเส้นใยใหม่ได้</a:t>
            </a:r>
          </a:p>
          <a:p>
            <a:pPr algn="thaiDist" fontAlgn="base"/>
            <a:r>
              <a:rPr lang="th-TH" dirty="0" smtClean="0"/>
              <a:t>	ใน</a:t>
            </a:r>
            <a:r>
              <a:rPr lang="th-TH" dirty="0"/>
              <a:t>สภาพธรรมชาติจะพบเห็ด</a:t>
            </a:r>
            <a:r>
              <a:rPr lang="th-TH" dirty="0" err="1"/>
              <a:t>หลินจื</a:t>
            </a:r>
            <a:r>
              <a:rPr lang="th-TH" dirty="0"/>
              <a:t>อบ</a:t>
            </a:r>
            <a:r>
              <a:rPr lang="th-TH" dirty="0" err="1"/>
              <a:t>นขอน</a:t>
            </a:r>
            <a:r>
              <a:rPr lang="th-TH" dirty="0"/>
              <a:t>ไม้ผุหรือเศษซากพืช โดยเห็ด</a:t>
            </a:r>
            <a:r>
              <a:rPr lang="th-TH" dirty="0" err="1"/>
              <a:t>หลินจือ</a:t>
            </a:r>
            <a:r>
              <a:rPr lang="th-TH" dirty="0"/>
              <a:t>จะทำหน้าที่ใน</a:t>
            </a:r>
            <a:r>
              <a:rPr lang="th-TH" b="1" dirty="0"/>
              <a:t>การย่อยสลาย</a:t>
            </a:r>
            <a:r>
              <a:rPr lang="th-TH" dirty="0"/>
              <a:t>ไม้เนื้อแข็งเหล่านี้ โดยปล่อยสารออกมาย่อยเศษซากพืชเหล่านั้น และดูดซึมเป็นอาหาร ในสภาพการณ์เช่นนี้ ดูเหมือนว่าเห็ด</a:t>
            </a:r>
            <a:r>
              <a:rPr lang="th-TH" dirty="0" err="1"/>
              <a:t>หลินจือ</a:t>
            </a:r>
            <a:r>
              <a:rPr lang="th-TH" dirty="0"/>
              <a:t>ไม่ใช่สาเหตุที่สามารถเข้าทำลายพืชโดยตรง แต่สามารถร่วมกับเชื้ออื่นในการเข้าทำลายพืชที่เป็นไม้เนื้ออ่อนในปัจจุบันมีการเปลี่ยนแปลงอย่างมากมายเกี่ยวกับระบบ</a:t>
            </a:r>
            <a:r>
              <a:rPr lang="th-TH" dirty="0" err="1"/>
              <a:t>นิเวศน์วิทยา</a:t>
            </a:r>
            <a:r>
              <a:rPr lang="th-TH" dirty="0"/>
              <a:t> กล่าวคือมีการถางป่าเพื่อทำการปลูกพืชชนิดเดียวเป็นบริเวณกว้าง  ทำให้เชื้อมีพืชอาศัยเพียงชนิดเดียวในการเข้าทำลายและเชื้อมีการปรับตัวเองที่จะสามารถเข้าทำลายพืชโดยตรง  ซึ่งจะเป็นพืชยืนต้นทั้งในเขตร้อนและเขตอบอุ่น  เชื้อเห็ดจะเข้าทำลายส่วนของรากทำให้รากเน่าเปื่อยตายไป</a:t>
            </a:r>
          </a:p>
          <a:p>
            <a:pPr algn="thaiDist" fontAlgn="base"/>
            <a:r>
              <a:rPr lang="th-TH" dirty="0" smtClean="0"/>
              <a:t>	เชื้อ</a:t>
            </a:r>
            <a:r>
              <a:rPr lang="th-TH" dirty="0"/>
              <a:t>เห็ดสามารถเข้าทำลายพืชได้หลายชนิดด้วยกัน  ทั้งที่ทำความเสียหายได้อย่างรุนแรงและไม่รุนแรงที่ทำความเสียหายอย่างรุนแรงดูเหมือนว่าจะเป็นพืชในตระกูลปาล์ม  เช่น ปาล์มน้ำมัน หมาก และมะพร้าว ส่วนพืชอื่น ๆ ที่มีรายงานว่ามีการเข้าทำลายของเชื้อเห็ดนี้ได้อย่างรุนแรงได้แก่ ชา ยางพาราเป็นต้น ในพืชยืนต้นหลายชนิดจะพบว่ามีการสร้างดอกเห็ดบนต้น แต่อาการไม่รุนแรงถึงกับทำให้ต้นตายได้ เช่น ส้ม สะตอ มะม่วง มะนาว</a:t>
            </a:r>
          </a:p>
          <a:p>
            <a:pPr algn="thaiDist"/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87624" y="605264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/>
              <a:t>แหล่งที่มาข้อมูล </a:t>
            </a:r>
            <a:r>
              <a:rPr lang="en-US" dirty="0"/>
              <a:t>www.thaikasetsart.com/tag/</a:t>
            </a:r>
            <a:r>
              <a:rPr lang="th-TH" dirty="0"/>
              <a:t>เห็ด</a:t>
            </a:r>
            <a:r>
              <a:rPr lang="th-TH" dirty="0" err="1"/>
              <a:t>หลินจือ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805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683568" y="1554877"/>
            <a:ext cx="2952328" cy="3636404"/>
          </a:xfrm>
          <a:noFill/>
        </p:spPr>
        <p:txBody>
          <a:bodyPr/>
          <a:lstStyle>
            <a:extLst/>
          </a:lstStyle>
          <a:p>
            <a:pPr algn="thaiDist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หลินจือถูก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จัดอยู่ในสกุล </a:t>
            </a:r>
            <a:r>
              <a:rPr lang="en-US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Ganoderma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มีชื่อเรียกตามท้องถิ่นต่าง ๆ กันหลายชื่อ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เห็ดหิ้ง เห็ดหัวงู เห็ดจวักงู เห็ดแม่เบี้ย เห็ดนางกวัก เห็ดกระด้าง เห็ดไม้ เห็ดหมื่นปี เป็น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ต้น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1577" y="404664"/>
            <a:ext cx="4124799" cy="274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815" y="3284984"/>
            <a:ext cx="4137603" cy="2749781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699228" y="6151349"/>
            <a:ext cx="7257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 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www.thaikasetsart.com/tag/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หลินจือ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/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990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4282764" y="836712"/>
            <a:ext cx="4104455" cy="2405912"/>
          </a:xfrm>
          <a:noFill/>
        </p:spPr>
        <p:txBody>
          <a:bodyPr/>
          <a:lstStyle>
            <a:extLst/>
          </a:lstStyle>
          <a:p>
            <a:pPr algn="thaiDist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ในสภาพธรรมชาติจะพบเห็ด</a:t>
            </a:r>
            <a:r>
              <a:rPr lang="th-TH" sz="28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หลินจือบน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ขอน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ไม้ผุหรือเศษซากพืช โดยเห็ด</a:t>
            </a:r>
            <a:r>
              <a:rPr lang="th-TH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หลินจือ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จะทำหน้าที่ในการย่อยสลายไม้เนื้อแข็งเหล่านี้ โดยปล่อยสารออกมาย่อยเศษซากพืชเหล่านั้น และดูดซึมเป็นอาหาร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124744"/>
            <a:ext cx="3439910" cy="517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3346041"/>
            <a:ext cx="4258291" cy="283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86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462554" y="620688"/>
            <a:ext cx="29845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การเจริญเติบโตในช่วงแรกจะอยู่ในรูปของเส้นใย เมื่อสภาพแวดล้อมที่เหมาะสมจะสร้างดอกเห็ดสีน้ำตาลถึงน้ำตาลดำ ขอบของดอกเห็ดมีสี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ขาว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6394" y="3425239"/>
            <a:ext cx="2085446" cy="313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5508" y="637996"/>
            <a:ext cx="4049373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3441762"/>
            <a:ext cx="4752528" cy="315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4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5292080" y="620688"/>
            <a:ext cx="3024336" cy="2232248"/>
          </a:xfrm>
          <a:noFill/>
        </p:spPr>
        <p:txBody>
          <a:bodyPr/>
          <a:lstStyle>
            <a:extLst/>
          </a:lstStyle>
          <a:p>
            <a:pPr algn="thaiDist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ดอกเห็ดขยายกว้างออกมีลักษณะคล้ายพัด ผิวด้านบนเป็นมันเหมือนเคลือบด้วย</a:t>
            </a:r>
            <a:r>
              <a:rPr lang="th-TH" sz="3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แลคเกอร์</a:t>
            </a:r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9725" y="3565403"/>
            <a:ext cx="4116841" cy="273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6073"/>
            <a:ext cx="4401740" cy="2926688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5" name="j0321101.jpg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3573016"/>
            <a:ext cx="4104453" cy="272902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9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332655"/>
            <a:ext cx="7039505" cy="468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Grp="1"/>
          </p:cNvSpPr>
          <p:nvPr>
            <p:ph type="body" sz="quarter" idx="13"/>
          </p:nvPr>
        </p:nvSpPr>
        <p:spPr>
          <a:xfrm>
            <a:off x="971600" y="5157192"/>
            <a:ext cx="7272808" cy="936104"/>
          </a:xfrm>
          <a:noFill/>
        </p:spPr>
        <p:txBody>
          <a:bodyPr/>
          <a:lstStyle>
            <a:extLst/>
          </a:lstStyle>
          <a:p>
            <a:pPr algn="thaiDist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ผิวด้านล่างมีสีขาวขุ่นเต็มไปด้วยรูเล็ก ๆ ซึ่งเป็นที่สร้างสปอร์ของเชื้อมีสีน้ำตาลเป็นผงเล็ก ๆ กระจายทั่วบริเวณข้างเคียง  และเมื่อสภาพแวดล้อมเหมาะสมก็สามารถงอกเจริญเป็นเส้นใยใหม่ได้</a:t>
            </a:r>
          </a:p>
        </p:txBody>
      </p:sp>
    </p:spTree>
    <p:extLst>
      <p:ext uri="{BB962C8B-B14F-4D97-AF65-F5344CB8AC3E}">
        <p14:creationId xmlns:p14="http://schemas.microsoft.com/office/powerpoint/2010/main" val="479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อัลบั้มรูปแบบร่วมสมัย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382</Words>
  <Application>Microsoft Office PowerPoint</Application>
  <PresentationFormat>นำเสนอทางหน้าจอ (4:3)</PresentationFormat>
  <Paragraphs>47</Paragraphs>
  <Slides>14</Slides>
  <Notes>10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6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14</vt:i4>
      </vt:variant>
    </vt:vector>
  </HeadingPairs>
  <TitlesOfParts>
    <vt:vector size="21" baseType="lpstr">
      <vt:lpstr>Arial</vt:lpstr>
      <vt:lpstr>Angsana New</vt:lpstr>
      <vt:lpstr>TH Sarabun New</vt:lpstr>
      <vt:lpstr>Cordia New</vt:lpstr>
      <vt:lpstr>Calibri</vt:lpstr>
      <vt:lpstr>Dotum</vt:lpstr>
      <vt:lpstr>อัลบั้มรูปแบบร่วมสมัย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กัลยา กาญจนรุ่ง</dc:creator>
  <cp:lastModifiedBy/>
  <cp:revision>1</cp:revision>
  <dcterms:created xsi:type="dcterms:W3CDTF">2017-07-27T06:10:19Z</dcterms:created>
  <dcterms:modified xsi:type="dcterms:W3CDTF">2017-12-16T11:47:26Z</dcterms:modified>
  <dc:title>เห็ดหลินจือเขากวาง</dc:title>
</cp:coreProperties>
</file>