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80" r:id="rId2"/>
    <p:sldId id="266" r:id="rId3"/>
    <p:sldId id="287" r:id="rId4"/>
    <p:sldId id="297" r:id="rId5"/>
    <p:sldId id="296" r:id="rId6"/>
    <p:sldId id="298" r:id="rId7"/>
    <p:sldId id="299" r:id="rId8"/>
    <p:sldId id="300" r:id="rId9"/>
    <p:sldId id="277" r:id="rId10"/>
    <p:sldId id="278" r:id="rId11"/>
    <p:sldId id="279" r:id="rId12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5"/>
      <p:bold r:id="rId16"/>
      <p:italic r:id="rId17"/>
      <p:boldItalic r:id="rId18"/>
    </p:embeddedFont>
    <p:embeddedFont>
      <p:font typeface="TH Sarabun New" panose="020B0500040200020003" pitchFamily="34" charset="-34"/>
      <p:regular r:id="rId19"/>
      <p:bold r:id="rId20"/>
      <p:italic r:id="rId21"/>
      <p:boldItalic r:id="rId22"/>
    </p:embeddedFont>
    <p:embeddedFont>
      <p:font typeface="Cordia New" panose="020B0304020202020204" pitchFamily="34" charset="-34"/>
      <p:regular r:id="rId23"/>
      <p:bold r:id="rId24"/>
      <p:italic r:id="rId25"/>
      <p:bold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Dotum" panose="020B0600000101010101" pitchFamily="34" charset="-127"/>
      <p:regular r:id="rId31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16/12/60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16/12/60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8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16/12/60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16/12/60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9343" y="646929"/>
            <a:ext cx="8151866" cy="5420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04288" y="980728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683568" y="4259987"/>
            <a:ext cx="76328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8000" dirty="0" smtClean="0">
                <a:solidFill>
                  <a:srgbClr val="FF0000"/>
                </a:solidFill>
                <a:latin typeface="2006_iannnnnBKK" pitchFamily="2" charset="0"/>
                <a:ea typeface="Dotum" pitchFamily="34" charset="-127"/>
                <a:cs typeface="DS-Ampun" pitchFamily="18" charset="-34"/>
              </a:rPr>
              <a:t> </a:t>
            </a:r>
            <a:r>
              <a:rPr lang="th-TH" sz="8000" dirty="0" smtClean="0">
                <a:solidFill>
                  <a:srgbClr val="FF00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เห็ดโคนข้าวตอก </a:t>
            </a:r>
            <a:endParaRPr lang="th-TH" sz="8000" dirty="0">
              <a:solidFill>
                <a:srgbClr val="FF00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540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74" y="260648"/>
            <a:ext cx="6621641" cy="4402687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51520" y="4725144"/>
            <a:ext cx="8672946" cy="1980456"/>
          </a:xfrm>
        </p:spPr>
        <p:txBody>
          <a:bodyPr/>
          <a:lstStyle/>
          <a:p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เห็ดโคนข้าวตอก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Termitomyces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microcarpus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Berk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. &amp; Br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.).</a:t>
            </a:r>
            <a:endParaRPr lang="th-TH" sz="24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อื่นๆ: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    เห็ดข้าวปลวกไก่น้อย 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,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เห็ดข้าวตอก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ใช้ประโยชน์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  นำมา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รับประทานได้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487155" y="531459"/>
            <a:ext cx="3940829" cy="5187833"/>
          </a:xfrm>
        </p:spPr>
        <p:txBody>
          <a:bodyPr/>
          <a:lstStyle>
            <a:extLst/>
          </a:lstStyle>
          <a:p>
            <a:r>
              <a:rPr lang="th-TH" dirty="0" smtClean="0">
                <a:solidFill>
                  <a:schemeClr val="tx1"/>
                </a:solidFill>
              </a:rPr>
              <a:t> </a:t>
            </a:r>
            <a:r>
              <a:rPr lang="th-TH" sz="40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เห็ดโคนข้าวตอก</a:t>
            </a:r>
            <a:endParaRPr lang="th-TH" sz="4000" b="1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18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เป็นเห็ดโคนดอกเล็กๆ จะขึ้นเป็นสีขาวโพลนเต็มไปหมด มีขนาดเส้นผ่าศูนย์กลางประมาณ 2-3 ซ.ม. มักจะขึ้นตามที่โล่งดินร่วงซุย หรือใต้ต้นไม้ ที่มีใบไม้เยอะๆ     อยู่รวมกันเป็นกลุ่ม มีสีขาว </a:t>
            </a:r>
            <a:r>
              <a:rPr lang="th-TH" sz="18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สูง</a:t>
            </a:r>
            <a:r>
              <a:rPr lang="th-TH" sz="18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ประมาณ 1-3.7 เซนติเมตร ดอกมีความกว้างประมาณ0.5-1.3เซนติเมตร ดอกมีลักษณะยอดแหลม ขอบดอกและผิวดอกเรียบ </a:t>
            </a:r>
            <a:r>
              <a:rPr lang="th-TH" sz="18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ครีบ</a:t>
            </a:r>
            <a:r>
              <a:rPr lang="th-TH" sz="18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มีลักษณะคล้ายซี่ฟัน ครีบติดก้านดอกมาก มีการเรียงกันของครีบดอกที่ใกล้กัน โคนหรือขาเป็นทรงกระบอกปลายเล็กผิวเรียบ        พบในบริเวณที่ชื้น อุณหภูมิ 30</a:t>
            </a:r>
            <a:r>
              <a:rPr lang="en-US" sz="18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ºC </a:t>
            </a:r>
            <a:r>
              <a:rPr lang="th-TH" sz="18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ความชื้นสัมพัทธ์ 92%    หลังฝนตก มีอากาศร้อนอบอ้าว พบช่วงต้นฤดูฝน           หมวกเห็ดคล้ายร่มขึ้นเป็นดอกเดี่ยวกระจัดกระจายเป็นกลุ่มใหญ่บน       พื้นดินที่มีจอมปลวก    ป่าดิบชื้น        ลักษณะสัณฐานวิทยา หมวกเห็ด สีขาวนวล รูปร่ม ยอดหมวกสีน้ำตาลอ่อน ซึ่งจะจางหายไปเมื่อดอกบานเต็มที่ ผิวเรียบ เนื้อบาง เส้นผ่าศูนย์กลาง 1-1.5 เซนติเมตร ครีบสีขาวนวล กว้าง 1-2 มิลลิเมตร ไม่ยึดติดกับก้าน ก้านตรงยาว 2-4 เซนติเมตร เส้นผ่าศูนย์กลาง 1-2 มิลลิเมตร โคนก้านสีน้ำตาลอ่อนผิวเรียบ</a:t>
            </a:r>
            <a:endParaRPr lang="th-TH" sz="1800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:www.bedo.or.th ›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หน้าแรก › ทรัพยากรชีวภาพ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1100" y="3501008"/>
            <a:ext cx="3773092" cy="2508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133" y="875501"/>
            <a:ext cx="3731067" cy="248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7722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611560" y="286053"/>
            <a:ext cx="3240360" cy="2782908"/>
          </a:xfrm>
        </p:spPr>
        <p:txBody>
          <a:bodyPr/>
          <a:lstStyle>
            <a:extLst/>
          </a:lstStyle>
          <a:p>
            <a:r>
              <a:rPr lang="th-TH" dirty="0" smtClean="0">
                <a:solidFill>
                  <a:schemeClr val="tx1"/>
                </a:solidFill>
              </a:rPr>
              <a:t> </a:t>
            </a:r>
            <a:r>
              <a:rPr lang="th-TH" sz="32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</a:t>
            </a:r>
            <a:endParaRPr lang="th-TH" sz="3200" b="1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18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ดอก  </a:t>
            </a:r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ลักษณะยอดแหลม ขอบดอกและผิวดอกเรียบ </a:t>
            </a:r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โคน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หรือขาเป็นทรงกระบอกปลายเล็กผิวเรียบ        </a:t>
            </a:r>
            <a:endParaRPr lang="th-TH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b="1" u="sng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หมวกเห็ด</a:t>
            </a:r>
            <a:r>
              <a:rPr lang="th-TH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คล้ายร่ม 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หมวกเห็ด สีขาวนวล รูปร่ม ยอดหมวกสีน้ำตาลอ่อน ซึ่งจะจางหายไปเมื่อดอกบานเต็มที่ ผิวเรียบ เนื้อบาง </a:t>
            </a:r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:www.bedo.or.th ›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หน้าแรก › ทรัพยากรชีวภาพ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036" y="253189"/>
            <a:ext cx="4234922" cy="2815772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83731" y="3789405"/>
            <a:ext cx="2815791" cy="1872203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17610"/>
            <a:ext cx="3766513" cy="2824885"/>
          </a:xfrm>
          <a:prstGeom prst="rect">
            <a:avLst/>
          </a:prstGeom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74533" y="3821584"/>
            <a:ext cx="2732671" cy="181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68829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755576" y="404664"/>
            <a:ext cx="7416824" cy="2113334"/>
          </a:xfrm>
        </p:spPr>
        <p:txBody>
          <a:bodyPr/>
          <a:lstStyle>
            <a:extLst/>
          </a:lstStyle>
          <a:p>
            <a:r>
              <a:rPr lang="th-TH" sz="2400" dirty="0" smtClean="0">
                <a:solidFill>
                  <a:schemeClr val="tx1"/>
                </a:solidFill>
              </a:rPr>
              <a:t> </a:t>
            </a:r>
            <a:r>
              <a:rPr lang="th-TH" sz="24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ปลวกเลี้ยงราหรือ</a:t>
            </a:r>
            <a:r>
              <a:rPr lang="th-TH" sz="24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ปลวกเลี้ยงเห็ด</a:t>
            </a:r>
          </a:p>
          <a:p>
            <a:pPr algn="thaiDist"/>
            <a:r>
              <a:rPr lang="th-TH" sz="18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   ปลวกเลี้ยงรามีหลายชนิด เห็ดโคนก็มีหลายชนิดเช่นกัน ความสัมพันธ์ระหว่างชนิดเห็ดโคนกับชนิดปลวกไม่มีความเฉพาะเจาะจง กล่าวคือ มีเห็ดโคนหลายชนิดอยู่ร่วมได้กับปลวกหนึ่งชนิด และในทางกลับกันก็มีปลวกหลายชนิดที่มีความสัมพันธ์กับเห็ดโคนเพียงชนิดเดียว ยังมีเห็ดโคนอีก</a:t>
            </a:r>
            <a:r>
              <a:rPr lang="th-TH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กลุ่มหนึ่งที่ไม่มีรากเทียมคือ เห็ดโคนข้าวตอก </a:t>
            </a:r>
            <a:r>
              <a:rPr lang="th-TH" sz="18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เห็ดโคนพวกนี้มีขนาดเล็ก เส้นผ่านศูนย์กลางของหมวกประมาณ 2 ซ.ม. เริ่มจากการมีเส้นใยเห็ดเจริญเติบโตอยู่ในรังปลวก เมื่อถึงฤดูฝนปลวกจะขนชิ้นส่วนของสวนเห็ดขึ้นมาจากรัง แล้วเอามาวางไว้เหนือดิน ภายในเวลาเพียง 2 วัน จะเห็นดอกเห็ดโคนข้าวตอก ขนาดเล็กสีขาวขึ้นบนชิ้นส่วนของสวนเห็ดเต็มไปหมด         </a:t>
            </a:r>
            <a:endParaRPr lang="en-US" sz="18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http://banhed432.blogspot.com/p/blog-page_3947.html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85795" y="2589245"/>
            <a:ext cx="2593747" cy="1723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31642" y="2564904"/>
            <a:ext cx="2665756" cy="177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75215" y="4425206"/>
            <a:ext cx="2604327" cy="173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6590" y="4425206"/>
            <a:ext cx="2617108" cy="1740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3367334"/>
            <a:ext cx="1853836" cy="278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955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5004048" y="332656"/>
            <a:ext cx="3451199" cy="2906536"/>
          </a:xfrm>
        </p:spPr>
        <p:txBody>
          <a:bodyPr/>
          <a:lstStyle>
            <a:extLst/>
          </a:lstStyle>
          <a:p>
            <a:pPr algn="thaiDist"/>
            <a:r>
              <a:rPr lang="th-TH" sz="2400" dirty="0" smtClean="0">
                <a:solidFill>
                  <a:schemeClr val="tx1"/>
                </a:solidFill>
              </a:rPr>
              <a:t> </a:t>
            </a:r>
            <a:r>
              <a:rPr lang="th-TH" sz="36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สวนเห็ดปลวก</a:t>
            </a:r>
          </a:p>
          <a:p>
            <a:pPr algn="thaiDist"/>
            <a:r>
              <a:rPr lang="th-TH" sz="28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เส้น</a:t>
            </a:r>
            <a:r>
              <a:rPr lang="th-TH" sz="28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ใยเห็ดเจริญเติบโตอยู่ในรังปลวก เมื่อถึงฤดูฝนปลวกจะขนชิ้นส่วนของสวนเห็ดขึ้นมาจากรัง แล้วเอามาวางไว้เหนือ</a:t>
            </a:r>
            <a:r>
              <a:rPr lang="th-TH" sz="28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ดิน เรียกว่า</a:t>
            </a:r>
            <a:r>
              <a:rPr lang="th-TH" sz="28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ไข่เห็ดปลวก  </a:t>
            </a:r>
            <a:endParaRPr lang="en-US" sz="2800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ttp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://banhed43:h2.blogspot.com/p/blog-page_3947.html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6447" y="507758"/>
            <a:ext cx="4373471" cy="2906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79197" y="3542532"/>
            <a:ext cx="3753958" cy="2495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6447" y="3546008"/>
            <a:ext cx="3743506" cy="2489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478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755576" y="506198"/>
            <a:ext cx="3456384" cy="1296144"/>
          </a:xfrm>
        </p:spPr>
        <p:txBody>
          <a:bodyPr/>
          <a:lstStyle>
            <a:extLst/>
          </a:lstStyle>
          <a:p>
            <a:pPr algn="thaiDist"/>
            <a:r>
              <a:rPr lang="th-TH" sz="2400" dirty="0" smtClean="0">
                <a:solidFill>
                  <a:schemeClr val="tx1"/>
                </a:solidFill>
              </a:rPr>
              <a:t>     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ภายใน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เวลาเพียง 2 วัน จะเห็นดอกเห็ดโคนข้าวตอก ขนาดเล็กสีขาวขึ้นบนชิ้นส่วนของสวนเห็ดเต็มไปหมด         </a:t>
            </a:r>
            <a:endParaRPr lang="en-US" sz="24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/>
              <a:t>แหล่งข้อมูล  </a:t>
            </a:r>
            <a:r>
              <a:rPr lang="en-US" dirty="0" smtClean="0"/>
              <a:t>:</a:t>
            </a:r>
            <a:r>
              <a:rPr lang="en-US" dirty="0"/>
              <a:t>http://banhed432.blogspot.com/p/blog-page_3947.html</a:t>
            </a:r>
            <a:endParaRPr lang="th-TH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92384" y="764704"/>
            <a:ext cx="3951394" cy="2627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81061" y="3520608"/>
            <a:ext cx="3950055" cy="2626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248" y="1772816"/>
            <a:ext cx="3186679" cy="2118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5614" y="4070943"/>
            <a:ext cx="3188313" cy="2119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216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755576" y="506198"/>
            <a:ext cx="3312368" cy="1266618"/>
          </a:xfrm>
        </p:spPr>
        <p:txBody>
          <a:bodyPr/>
          <a:lstStyle>
            <a:extLst/>
          </a:lstStyle>
          <a:p>
            <a:pPr algn="thaiDist"/>
            <a:r>
              <a:rPr lang="th-TH" sz="2400" dirty="0" smtClean="0">
                <a:solidFill>
                  <a:schemeClr val="tx1"/>
                </a:solidFill>
              </a:rPr>
              <a:t>      </a:t>
            </a:r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การเก็บเห็ดปลวกไก่น้อยหากจะให้อร่อยต้องเก็บตอนที่ดอกยังไม่บาน และใช้กรรไกรหรือมือ เอาส่วนที่มีดินตรงปลายสุดออกเพื่อง่ายต่อการจัดเก็บ โดยควรห่อกระดาษก่อนเก็บเข้าตู้เย็น</a:t>
            </a:r>
            <a:endParaRPr lang="en-US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http://banhed432.blogspot.com/p/blog-page_3947.html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92384" y="696833"/>
            <a:ext cx="3951394" cy="2627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81061" y="3520608"/>
            <a:ext cx="3950055" cy="2626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6256" y="2132856"/>
            <a:ext cx="2948698" cy="1960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4461" y="4214575"/>
            <a:ext cx="2972289" cy="1976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8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971600" y="764704"/>
            <a:ext cx="7416824" cy="4824536"/>
          </a:xfrm>
        </p:spPr>
        <p:txBody>
          <a:bodyPr>
            <a:normAutofit/>
          </a:bodyPr>
          <a:lstStyle/>
          <a:p>
            <a:pPr algn="thaiDist"/>
            <a:r>
              <a:rPr lang="th-TH" sz="36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pPr algn="thaiDist"/>
            <a:endParaRPr lang="th-TH" sz="3600" b="1" dirty="0" smtClean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th-TH" sz="3600" b="1" dirty="0" smtClean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2400" b="1" dirty="0" smtClean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http</a:t>
            </a:r>
            <a:r>
              <a:rPr lang="en-US" sz="2400" b="1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://</a:t>
            </a:r>
            <a:r>
              <a:rPr lang="en-US" sz="2400" b="1" dirty="0" smtClean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banhed432.blogspot.com/p/blog-page_3947.html</a:t>
            </a:r>
            <a:endParaRPr lang="en-US" sz="2400" b="1" dirty="0">
              <a:solidFill>
                <a:srgbClr val="0070C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เห็ดโคนข้าวตอก - ข้อมูลทรัพยากรชีวภาพ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จุลินท</a:t>
            </a:r>
            <a:r>
              <a:rPr lang="th-TH" sz="2800" b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รีย์</a:t>
            </a:r>
            <a:r>
              <a:rPr lang="en-US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www.bedo.or.th </a:t>
            </a:r>
            <a:r>
              <a:rPr lang="en-US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›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หน้าแรก › ทรัพยากร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ชีวภาพ </a:t>
            </a:r>
            <a:r>
              <a:rPr lang="en-US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,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29 มี.ค. 2554</a:t>
            </a:r>
            <a:endParaRPr lang="th-TH" sz="28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th-TH" sz="3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6030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5975" y="724590"/>
            <a:ext cx="8142925" cy="5414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980728"/>
            <a:ext cx="792088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96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เห็ดปลวกไก่น้อย </a:t>
            </a:r>
          </a:p>
          <a:p>
            <a:pPr algn="ctr"/>
            <a:endParaRPr lang="th-TH" sz="9600" dirty="0" smtClean="0">
              <a:solidFill>
                <a:schemeClr val="bg1"/>
              </a:solidFill>
            </a:endParaRPr>
          </a:p>
          <a:p>
            <a:pPr algn="ctr"/>
            <a:endParaRPr lang="th-TH" sz="9600" dirty="0" smtClean="0">
              <a:solidFill>
                <a:schemeClr val="bg1"/>
              </a:solidFill>
            </a:endParaRPr>
          </a:p>
          <a:p>
            <a:pPr algn="ctr"/>
            <a:r>
              <a:rPr lang="th-TH" sz="60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เป็นเห็ดปลวกที่มีขนาดเล็ก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1538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8877" y="602923"/>
            <a:ext cx="7932619" cy="5274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55576" y="476672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90251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639</Words>
  <Application>Microsoft Office PowerPoint</Application>
  <PresentationFormat>นำเสนอทางหน้าจอ (4:3)</PresentationFormat>
  <Paragraphs>51</Paragraphs>
  <Slides>11</Slides>
  <Notes>7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8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11</vt:i4>
      </vt:variant>
    </vt:vector>
  </HeadingPairs>
  <TitlesOfParts>
    <vt:vector size="20" baseType="lpstr">
      <vt:lpstr>Arial</vt:lpstr>
      <vt:lpstr>Angsana New</vt:lpstr>
      <vt:lpstr>DS-Ampun</vt:lpstr>
      <vt:lpstr>TH Sarabun New</vt:lpstr>
      <vt:lpstr>2006_iannnnnBKK</vt:lpstr>
      <vt:lpstr>Cordia New</vt:lpstr>
      <vt:lpstr>Calibri</vt:lpstr>
      <vt:lpstr>Dotum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2017-12-16T12:32:54Z</dcterms:modified>
  <dc:title>เห็ดโคนข้าวตอก</dc:title>
</cp:coreProperties>
</file>