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72" r:id="rId2"/>
    <p:sldId id="266" r:id="rId3"/>
    <p:sldId id="268" r:id="rId4"/>
    <p:sldId id="281" r:id="rId5"/>
    <p:sldId id="270" r:id="rId6"/>
    <p:sldId id="288" r:id="rId7"/>
    <p:sldId id="280" r:id="rId8"/>
    <p:sldId id="289" r:id="rId9"/>
    <p:sldId id="285" r:id="rId10"/>
    <p:sldId id="283" r:id="rId11"/>
    <p:sldId id="293" r:id="rId12"/>
    <p:sldId id="284" r:id="rId13"/>
    <p:sldId id="279" r:id="rId14"/>
    <p:sldId id="287" r:id="rId15"/>
    <p:sldId id="290" r:id="rId16"/>
    <p:sldId id="292" r:id="rId17"/>
    <p:sldId id="291" r:id="rId18"/>
    <p:sldId id="295" r:id="rId19"/>
    <p:sldId id="294" r:id="rId20"/>
    <p:sldId id="269" r:id="rId21"/>
    <p:sldId id="278" r:id="rId22"/>
    <p:sldId id="282" r:id="rId23"/>
    <p:sldId id="273" r:id="rId24"/>
    <p:sldId id="274" r:id="rId25"/>
    <p:sldId id="275" r:id="rId26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29"/>
      <p:bold r:id="rId30"/>
      <p:italic r:id="rId31"/>
      <p:boldItalic r:id="rId32"/>
    </p:embeddedFont>
    <p:embeddedFont>
      <p:font typeface="TH Sarabun New" panose="020B0500040200020003" pitchFamily="34" charset="-34"/>
      <p:regular r:id="rId33"/>
      <p:bold r:id="rId34"/>
      <p:italic r:id="rId35"/>
      <p:boldItalic r:id="rId36"/>
    </p:embeddedFont>
    <p:embeddedFont>
      <p:font typeface="Cordia New" panose="020B0304020202020204" pitchFamily="34" charset="-34"/>
      <p:regular r:id="rId37"/>
      <p:bold r:id="rId38"/>
      <p:italic r:id="rId39"/>
      <p:boldItalic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Dotum" panose="020B0600000101010101" pitchFamily="34" charset="-127"/>
      <p:regular r:id="rId45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16/12/60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16/12/60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11</a:t>
            </a:fld>
            <a:endParaRPr lang="th-TH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12</a:t>
            </a:fld>
            <a:endParaRPr lang="th-TH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13</a:t>
            </a:fld>
            <a:endParaRPr lang="th-TH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14</a:t>
            </a:fld>
            <a:endParaRPr lang="th-TH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15</a:t>
            </a:fld>
            <a:endParaRPr lang="th-TH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16</a:t>
            </a:fld>
            <a:endParaRPr lang="th-TH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17</a:t>
            </a:fld>
            <a:endParaRPr lang="th-TH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18</a:t>
            </a:fld>
            <a:endParaRPr lang="th-TH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19</a:t>
            </a:fld>
            <a:endParaRPr lang="th-TH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20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21</a:t>
            </a:fld>
            <a:endParaRPr lang="th-TH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22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16/12/60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16/12/60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1.jp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th/url?sa=t&amp;rct=j&amp;q=&amp;esrc=s&amp;source=web&amp;cd=7&amp;cad=rja&amp;uact=8&amp;ved=0ahUKEwiNuaC62oDYAhUFvo8KHT3MAeEQFghXMAY&amp;url=http://oknation.nationtv.tv/blog/olympus27/2012/04/24/entry-2&amp;usg=AOvVaw3fONJyueZO_vTS-lzhX8b5" TargetMode="External"/><Relationship Id="rId2" Type="http://schemas.openxmlformats.org/officeDocument/2006/relationships/hyperlink" Target="https://www.google.co.th/url?sa=t&amp;rct=j&amp;q=&amp;esrc=s&amp;source=web&amp;cd=8&amp;cad=rja&amp;uact=8&amp;ved=0ahUKEwiNuaC62oDYAhUFvo8KHT3MAeEQFgheMAc&amp;url=http://biodiversity.forest.go.th/index.php?option%3Dcom_doffungus%26id%3D739%26view%3Dshowone%26Itemid%3D37&amp;usg=AOvVaw29IqVXZmAbh4Dhh6L5XJ7f" TargetMode="Externa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www.facebook.com/hashtag/%E0%B9%80%E0%B8%AB%E0%B9%87%E0%B8%94%E0%B8%82%E0%B8%AD%E0%B8%99%E0%B8%AB%E0%B8%A5%E0%B8%B2%E0%B8%81%E0%B8%AA%E0%B8%B5?source=feed_text&amp;story_id=148580824812245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2394" y="606485"/>
            <a:ext cx="8231139" cy="547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57527" y="764704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31899" y="2852936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เห็ดขอนหลากสี</a:t>
            </a:r>
            <a:endParaRPr lang="th-TH" sz="72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55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4460"/>
            <a:ext cx="3898801" cy="25726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596" y="413855"/>
            <a:ext cx="3898803" cy="257269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36" y="3294780"/>
            <a:ext cx="3898801" cy="25726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574" y="3294175"/>
            <a:ext cx="3898803" cy="257269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445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86" y="414460"/>
            <a:ext cx="3869333" cy="25726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674248" y="6093296"/>
            <a:ext cx="77861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b="1" dirty="0"/>
              <a:t>แหล่งข้อมูล</a:t>
            </a:r>
            <a:endParaRPr lang="th-TH" dirty="0"/>
          </a:p>
          <a:p>
            <a:pPr algn="r"/>
            <a:r>
              <a:rPr lang="en-US" dirty="0"/>
              <a:t>http://en.wikipedia.org/wiki/Trametes_versicolor</a:t>
            </a:r>
          </a:p>
        </p:txBody>
      </p:sp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330" y="413855"/>
            <a:ext cx="3869334" cy="25726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70" y="3294780"/>
            <a:ext cx="3869333" cy="25726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308" y="3294175"/>
            <a:ext cx="3869334" cy="25726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205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86" y="414460"/>
            <a:ext cx="3869333" cy="25726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330" y="413855"/>
            <a:ext cx="3869334" cy="257269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70" y="3294780"/>
            <a:ext cx="3869333" cy="25726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308" y="3294175"/>
            <a:ext cx="3869334" cy="257269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09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015916"/>
            <a:ext cx="1674935" cy="252027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005645"/>
            <a:ext cx="3744416" cy="248847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28795"/>
            <a:ext cx="1710132" cy="2573240"/>
          </a:xfrm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77" y="3933056"/>
            <a:ext cx="3871958" cy="257323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8" name="สี่เหลี่ยมผืนผ้า 7"/>
          <p:cNvSpPr/>
          <p:nvPr/>
        </p:nvSpPr>
        <p:spPr>
          <a:xfrm>
            <a:off x="323528" y="476672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dirty="0" smtClean="0"/>
              <a:t>เป็นเห็ดขอนตระกูลหางไก่งวงชนิดหนึ่ง</a:t>
            </a:r>
            <a:endParaRPr lang="th-TH" sz="2800" dirty="0"/>
          </a:p>
        </p:txBody>
      </p:sp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999892"/>
            <a:ext cx="1674935" cy="252027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999892"/>
            <a:ext cx="1674935" cy="252027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410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86" y="424182"/>
            <a:ext cx="3869333" cy="25532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330" y="423577"/>
            <a:ext cx="3869334" cy="255325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71" y="3294780"/>
            <a:ext cx="3869331" cy="25726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308" y="3294175"/>
            <a:ext cx="3869333" cy="25726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382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86" y="424182"/>
            <a:ext cx="3404333" cy="25532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830" y="423577"/>
            <a:ext cx="3404334" cy="255325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07" y="3294780"/>
            <a:ext cx="3430258" cy="25726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844" y="3294175"/>
            <a:ext cx="3430260" cy="25726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798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86" y="424182"/>
            <a:ext cx="3404333" cy="255324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830" y="423577"/>
            <a:ext cx="3404334" cy="25532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07" y="3294780"/>
            <a:ext cx="3430258" cy="257269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844" y="3294175"/>
            <a:ext cx="3430260" cy="25726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787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86" y="424182"/>
            <a:ext cx="3404333" cy="255324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830" y="423577"/>
            <a:ext cx="3404334" cy="25532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07" y="3294780"/>
            <a:ext cx="3430258" cy="257269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844" y="3294175"/>
            <a:ext cx="3430260" cy="25726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092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86" y="569047"/>
            <a:ext cx="3404333" cy="226351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830" y="568442"/>
            <a:ext cx="3404334" cy="226351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07" y="3440748"/>
            <a:ext cx="3430258" cy="228075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844" y="3440144"/>
            <a:ext cx="3430260" cy="228075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023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96752"/>
            <a:ext cx="3790501" cy="252027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449" y="4005064"/>
            <a:ext cx="3319517" cy="248963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89" y="1196752"/>
            <a:ext cx="3870152" cy="2573240"/>
          </a:xfrm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64" y="3933056"/>
            <a:ext cx="3430985" cy="257323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8" name="สี่เหลี่ยมผืนผ้า 7"/>
          <p:cNvSpPr/>
          <p:nvPr/>
        </p:nvSpPr>
        <p:spPr>
          <a:xfrm>
            <a:off x="323528" y="476672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เมื่อดอกยังอ่อน</a:t>
            </a:r>
            <a:endPara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6133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21" y="263839"/>
            <a:ext cx="6851598" cy="4553457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28600" y="4581128"/>
            <a:ext cx="8672946" cy="2124472"/>
          </a:xfrm>
          <a:solidFill>
            <a:schemeClr val="accent2"/>
          </a:solidFill>
        </p:spPr>
        <p:txBody>
          <a:bodyPr/>
          <a:lstStyle/>
          <a:p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เห็ดขอนหลากสี</a:t>
            </a:r>
            <a:endParaRPr lang="th-TH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4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Tremates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versicolor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or </a:t>
            </a:r>
            <a:r>
              <a:rPr lang="en-US" sz="24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Coriolus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versicolor</a:t>
            </a:r>
            <a:endParaRPr lang="en-US" sz="24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               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หางไก่งวง</a:t>
            </a:r>
            <a:endParaRPr lang="en-US" sz="2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เป็นสมุนไพรรักษาโรค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43039"/>
            <a:ext cx="7703887" cy="512226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6" name="สี่เหลี่ยมผืนผ้า 5"/>
          <p:cNvSpPr/>
          <p:nvPr/>
        </p:nvSpPr>
        <p:spPr>
          <a:xfrm>
            <a:off x="539552" y="489705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dirty="0" smtClean="0"/>
              <a:t>ด้านหลังดอกจะเป็นรูพรุน</a:t>
            </a:r>
            <a:endParaRPr lang="th-TH" sz="2800" dirty="0"/>
          </a:p>
        </p:txBody>
      </p:sp>
    </p:spTree>
    <p:extLst>
      <p:ext uri="{BB962C8B-B14F-4D97-AF65-F5344CB8AC3E}">
        <p14:creationId xmlns:p14="http://schemas.microsoft.com/office/powerpoint/2010/main" val="402096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1" y="332656"/>
            <a:ext cx="4678331" cy="311059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3" y="3513337"/>
            <a:ext cx="4678331" cy="311059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1187624" y="915919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ด้านหน้า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5868144" y="4653136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ด้านหลัง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742644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539552" y="188640"/>
            <a:ext cx="792088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 </a:t>
            </a:r>
            <a:endParaRPr lang="th-TH" dirty="0" smtClean="0"/>
          </a:p>
          <a:p>
            <a:pPr algn="thaiDist"/>
            <a:r>
              <a:rPr lang="th-TH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นำไปใช้ประโยชน์</a:t>
            </a:r>
            <a:endParaRPr lang="th-TH" sz="2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               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Polysaccharide-k (PSK)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ที่สกัดได้จาก  </a:t>
            </a:r>
            <a:r>
              <a:rPr lang="en-US" sz="2200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T.versicolor</a:t>
            </a:r>
            <a:r>
              <a:rPr lang="en-US" sz="2200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ถูกนำไปใช้เพื่อเพิ่มระบบภูมิคุ้มกันในการรักษาโรคมะเร็งของบางเมืองในยุโรปและมีการนำไปใช้ในจีน ญี่ปุ่น ในประเทศญี่ปุ่น</a:t>
            </a:r>
            <a:r>
              <a:rPr lang="th-TH" sz="2200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r>
              <a:rPr lang="en-US" sz="2200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T.versicolor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ได้รับความเห็นชอบให้ใช้บำบัดรักษาโรคมะเร็งโดยอยู่ภายใต้การควบคุมขององกรปกครองเพื่อสุขภาพ</a:t>
            </a:r>
          </a:p>
          <a:p>
            <a:pPr algn="thaiDist"/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               การทดลองขั้นต้นในหลอดทดลองของห้องปฏิบัติพบว่าสาร 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PSK 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มีคุณสมบัติต่อต้านเซลล์ มะเร็ง ส่วนการทดลองภายในร่างกายมนุษย์ยังอยู่ในขั้นการทดลองอยู่ การทดลองในขั้นต้นแสดงให้เห็นว่า 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PSK 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อาจช่วยลดสารที่ชักนำการก่อการกลายพันธ์  สารกัมมันตรังสี และสิ่งที่ให้เกิดความผิดปกติตามธรรมชาติ ด้วยการทดลองจากเซลล์มะเร็งที่เพาะเลี้ยงไว้   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PSK 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จึงมีประโยชน์ในการบำบัดรักษามะเร็งกระเพาะอาหาร  หลอดอาหาร ลำไส้ใหญ่  เต้านม และมะเร็งปอด  การทดลองขั้นต้นทางคลินิกในมนุษย์แสดงให้เห็นว่าสาร 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PSK 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อาจช่วยลดการเกิดมะเร็งขึ้นซ้ำอีก และการทดลองอื่นๆ ก็แสดงให้เห็นว่าเห็ดชนิดนี้สามารถยับยั้งการเกิดเซลล์มะเร็งได้จริงในหลอดทดลอง นอกจากนี้ยังแสดงให้เห็นว่า 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nutraceutical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blend (MC-S)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ของ 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PSK  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สาร 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lentinan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สารสกัดชนิดอื่นจากเห็ด อาจจะยับยั้งการเพิ่มขึ้นของเซลล์มะเร็งภายใต้สภาวะการควบคุมของห้องปฏิบัติการได้</a:t>
            </a:r>
          </a:p>
          <a:p>
            <a:pPr algn="thaiDist"/>
            <a:endParaRPr lang="th-TH" sz="2200" b="1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22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</a:t>
            </a:r>
            <a:endParaRPr lang="th-TH" sz="2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http://en.wikipedia.org/wiki/Trametes_versicolor</a:t>
            </a:r>
          </a:p>
        </p:txBody>
      </p:sp>
    </p:spTree>
    <p:extLst>
      <p:ext uri="{BB962C8B-B14F-4D97-AF65-F5344CB8AC3E}">
        <p14:creationId xmlns:p14="http://schemas.microsoft.com/office/powerpoint/2010/main" val="65219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611560" y="980728"/>
            <a:ext cx="7776864" cy="3888432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3600" b="1" dirty="0" smtClean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เห็ดรา - กรมป่าไม้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</a:t>
            </a:r>
            <a:r>
              <a:rPr lang="en-US" sz="1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://biodiversity.forest.go.th/index.php?option=com_doffungus&amp;id=739&amp;view=showone&amp;Itemid=37</a:t>
            </a:r>
          </a:p>
          <a:p>
            <a:pPr algn="thaiDist"/>
            <a:endParaRPr lang="en-US" sz="14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เห็ดหางไก่งวง </a:t>
            </a:r>
            <a:r>
              <a:rPr lang="th-TH" u="sng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– </a:t>
            </a:r>
            <a:r>
              <a:rPr lang="en-US" u="sng" dirty="0" err="1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Oknation</a:t>
            </a:r>
            <a:r>
              <a:rPr lang="en-US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,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24 เม.ย. 2555</a:t>
            </a:r>
            <a:endParaRPr lang="en-US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</a:t>
            </a:r>
            <a:r>
              <a:rPr lang="en-US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://oknation.nationtv.tv/blog/olympus27/2012/04/24/entry-2</a:t>
            </a:r>
            <a:endParaRPr lang="en-US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93450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976" y="764704"/>
            <a:ext cx="8126296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82774" y="620688"/>
            <a:ext cx="7308304" cy="8248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th-TH" sz="8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เห็ดขอนหลากสี</a:t>
            </a:r>
          </a:p>
          <a:p>
            <a:pPr algn="ctr"/>
            <a:endParaRPr lang="th-TH" sz="6000" dirty="0" smtClean="0">
              <a:solidFill>
                <a:srgbClr val="FF0000"/>
              </a:solidFill>
            </a:endParaRPr>
          </a:p>
          <a:p>
            <a:pPr algn="ctr"/>
            <a:endParaRPr lang="th-TH" sz="6000" dirty="0" smtClean="0">
              <a:solidFill>
                <a:srgbClr val="FF0000"/>
              </a:solidFill>
            </a:endParaRPr>
          </a:p>
          <a:p>
            <a:pPr algn="ctr"/>
            <a:endParaRPr lang="th-TH" sz="6000" dirty="0">
              <a:solidFill>
                <a:srgbClr val="FF0000"/>
              </a:solidFill>
            </a:endParaRPr>
          </a:p>
          <a:p>
            <a:pPr algn="ctr"/>
            <a:r>
              <a:rPr lang="th-TH" sz="60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เป็นสมุนไพรรักษาโรค</a:t>
            </a:r>
            <a:endParaRPr lang="th-TH" sz="60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6212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624" y="836712"/>
            <a:ext cx="7542318" cy="5656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8148" y="3068960"/>
            <a:ext cx="759684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h-TH" sz="7200" dirty="0" smtClean="0">
              <a:solidFill>
                <a:srgbClr val="FFFF00"/>
              </a:solidFill>
            </a:endParaRPr>
          </a:p>
          <a:p>
            <a:pPr algn="ctr"/>
            <a:endParaRPr lang="th-TH" sz="7200" dirty="0" smtClean="0">
              <a:solidFill>
                <a:srgbClr val="FFFF00"/>
              </a:solidFill>
            </a:endParaRPr>
          </a:p>
          <a:p>
            <a:pPr algn="ctr"/>
            <a:r>
              <a:rPr lang="th-TH" sz="72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554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228994"/>
            <a:ext cx="3024336" cy="201086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3" name="สี่เหลี่ยมผืนผ้า 2"/>
          <p:cNvSpPr/>
          <p:nvPr/>
        </p:nvSpPr>
        <p:spPr>
          <a:xfrm>
            <a:off x="833836" y="404664"/>
            <a:ext cx="759371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เห็ดขอนหลากสี</a:t>
            </a:r>
            <a:r>
              <a:rPr lang="th-TH" sz="2400" i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i="1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Trametes</a:t>
            </a:r>
            <a:r>
              <a:rPr lang="en-US" sz="2000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 </a:t>
            </a:r>
            <a:r>
              <a:rPr lang="en-US" sz="2000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versicolor</a:t>
            </a:r>
            <a:r>
              <a:rPr lang="en-US" sz="2000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 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รู้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จักกันดีชื่อ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r>
              <a:rPr lang="en-US" sz="2000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Coriolus</a:t>
            </a:r>
            <a:r>
              <a:rPr lang="en-US" sz="2000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r>
              <a:rPr lang="en-US" sz="2000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versicolor</a:t>
            </a:r>
            <a:r>
              <a:rPr lang="en-US" sz="2000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 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 </a:t>
            </a:r>
            <a:r>
              <a:rPr lang="en-US" sz="2000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Polyporus</a:t>
            </a:r>
            <a:r>
              <a:rPr lang="en-US" sz="2000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versicolor</a:t>
            </a:r>
            <a:r>
              <a:rPr lang="en-US" sz="2000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เป็นเห็ดประเภท 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polypore 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ที่พบได้ทั่วไปในโลก เห็ดชนิดนี้มีสีสันหลากหลาย สีของดอกเห็ดจะแตกต่างกันไปในแต่ละพื้นที่  </a:t>
            </a:r>
            <a:r>
              <a:rPr lang="en-US" sz="2000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T.versicolor</a:t>
            </a:r>
            <a:r>
              <a:rPr lang="en-US" sz="2000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มีชื่อเรียกโดยทั่วไปว่า เห็ดหางไก่งวง ( 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turkey tail )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เพราะดอกเห็ดมีลักษณะคล้ายกับหางไก่งวง เห็ดชนิดนี้เป็นเห็ดทางการแพทย์ของจีนโดยมีชื่อว่า </a:t>
            </a:r>
            <a:r>
              <a:rPr lang="th-TH" sz="2000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r>
              <a:rPr lang="en-US" sz="2000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yun</a:t>
            </a:r>
            <a:r>
              <a:rPr lang="en-US" sz="2000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zhi</a:t>
            </a:r>
            <a:r>
              <a:rPr lang="en-US" sz="2000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ในประเทศจีนและญี่ปุ่นใช้เสริมระบบภูมิคุ้มกันในการบำบัดรักษาโรคมะเร็ง</a:t>
            </a:r>
          </a:p>
          <a:p>
            <a:pPr algn="thaiDist"/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650690" y="6381903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http://oknation.nationtv.tv/blog/olympus27/2012/04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/24/entry-2</a:t>
            </a:r>
          </a:p>
        </p:txBody>
      </p:sp>
      <p:pic>
        <p:nvPicPr>
          <p:cNvPr id="9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204864"/>
            <a:ext cx="3060679" cy="203407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4335797"/>
            <a:ext cx="3078766" cy="204705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365104"/>
            <a:ext cx="3041753" cy="202244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76" y="3068960"/>
            <a:ext cx="3898801" cy="259228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3" name="สี่เหลี่ยมผืนผ้า 2"/>
          <p:cNvSpPr/>
          <p:nvPr/>
        </p:nvSpPr>
        <p:spPr>
          <a:xfrm>
            <a:off x="539552" y="188640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                บนผิวของดอกเห็ดมีสีที่แตกต่างกันจากศูนย์กลางดอก ดอกเห็ดจะมีสีน้ำตาลหรือน้ำตาลดำ  บางครั้งมีสีค่อนค้างดำ ในดอกที่อายุมากจะพบสาหร่ายเจริญบนดอกเห็ดด้วยทำให้เห็ดมีสีเขียวจากสาหร่าย ดอกเห็ดเจริญเป็นเหมือนชั้นกระเบื้อง แบน ขนาด 8 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x 5 x 0.5-1 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เซนติเมตร เป็นทรงสามเหลี่ยม หรือหมุนเป็นวง  บริเวณ 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pore (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ส่วนที่ทำหน้าที่สร้างสปอร์) ค่อนข้างขาวหรือมีสีน้ำตาลสว่าง เรียงกันสลับซับซ้อนโดยมี 2-5 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pore 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ต่อมิลลิเมตร</a:t>
            </a:r>
          </a:p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th-TH" sz="24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674248" y="6093296"/>
            <a:ext cx="77861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r"/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http://en.wikipedia.org/wiki/Trametes_versicolor</a:t>
            </a:r>
          </a:p>
        </p:txBody>
      </p:sp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339" y="3069564"/>
            <a:ext cx="3898803" cy="259107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563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5" y="1988840"/>
            <a:ext cx="6264696" cy="416535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755576" y="260649"/>
            <a:ext cx="74888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 smtClean="0"/>
              <a:t>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เห็ด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ขอนหลากสี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r>
              <a:rPr lang="en-US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Tremates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versicolor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or </a:t>
            </a:r>
            <a:r>
              <a:rPr lang="en-US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Coriolus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versicolor</a:t>
            </a:r>
            <a:endParaRPr lang="en-US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ดอกรูปครึ่งวงกลมหรือรูปไตแผ่แบนบางครั้งเชื่อมติดกันด้านข้างๆๆ มีขนอ่อนถึงขนเป็นมันวาวคล้ายไหม  มีแถบวงกลมซ้อนถี่ ขอบบางเป็นคลื่น  มีหลายสี มักเป็นสีน้ำตาล เขียว น้ำเงิน เทา ส้ม มีรูสีขาว ไม่มีก้าน เนื้อเป็นเส้นหยาบเหนียว </a:t>
            </a:r>
          </a:p>
          <a:p>
            <a:endParaRPr lang="th-TH" sz="2800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79512" y="6093296"/>
            <a:ext cx="82809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r"/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http://biodiversity.forest.go.th/index.php?option=com_doffungus&amp;id=739&amp;view=showone&amp;Itemid=37</a:t>
            </a:r>
          </a:p>
        </p:txBody>
      </p:sp>
    </p:spTree>
    <p:extLst>
      <p:ext uri="{BB962C8B-B14F-4D97-AF65-F5344CB8AC3E}">
        <p14:creationId xmlns:p14="http://schemas.microsoft.com/office/powerpoint/2010/main" val="87431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71" y="3336234"/>
            <a:ext cx="4115400" cy="273630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21187"/>
            <a:ext cx="4248471" cy="282478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6" name="สี่เหลี่ยมผืนผ้า 5"/>
          <p:cNvSpPr/>
          <p:nvPr/>
        </p:nvSpPr>
        <p:spPr>
          <a:xfrm>
            <a:off x="179512" y="6093296"/>
            <a:ext cx="82809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r"/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http://biodiversity.forest.go.th/index.php?option=com_doffungus&amp;id=739&amp;view=showone&amp;Itemid=37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755576" y="332656"/>
            <a:ext cx="31683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ริมขอบยื่นงอนออกมาเรียงตัวเหลื่อมซ้อนกันเป็นชั้น</a:t>
            </a:r>
          </a:p>
        </p:txBody>
      </p:sp>
      <p:pic>
        <p:nvPicPr>
          <p:cNvPr id="9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439" y="2208232"/>
            <a:ext cx="4747489" cy="315657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236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836712"/>
            <a:ext cx="3898801" cy="259228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795728"/>
            <a:ext cx="3960440" cy="263327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45024"/>
            <a:ext cx="3960440" cy="263327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645024"/>
            <a:ext cx="3898803" cy="259228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6" name="สี่เหลี่ยมผืนผ้า 5"/>
          <p:cNvSpPr/>
          <p:nvPr/>
        </p:nvSpPr>
        <p:spPr>
          <a:xfrm>
            <a:off x="323528" y="215062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dirty="0" smtClean="0"/>
              <a:t>เป็นเห็ดขอนหลากสีชนิดหนึ่งพบเห็นได้ทั่วไปตามขอนไม้ในฤดูฝน</a:t>
            </a:r>
            <a:endParaRPr lang="th-TH" sz="2800" dirty="0"/>
          </a:p>
        </p:txBody>
      </p:sp>
    </p:spTree>
    <p:extLst>
      <p:ext uri="{BB962C8B-B14F-4D97-AF65-F5344CB8AC3E}">
        <p14:creationId xmlns:p14="http://schemas.microsoft.com/office/powerpoint/2010/main" val="2938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687" y="3356992"/>
            <a:ext cx="4114420" cy="271497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01" y="1755706"/>
            <a:ext cx="3160665" cy="210150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22095" y="147201"/>
            <a:ext cx="31683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dirty="0" smtClean="0"/>
              <a:t> </a:t>
            </a:r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สภาพที่อยู่อาศัย</a:t>
            </a:r>
            <a:endParaRPr lang="en-US" sz="3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79512" y="6093296"/>
            <a:ext cx="82809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b="1" dirty="0"/>
              <a:t>แหล่งข้อมูล</a:t>
            </a:r>
            <a:endParaRPr lang="th-TH" dirty="0"/>
          </a:p>
          <a:p>
            <a:pPr algn="r"/>
            <a:r>
              <a:rPr lang="en-US" sz="1400" dirty="0"/>
              <a:t>http://biodiversity.forest.go.th/index.php?option=com_doffungus&amp;id=739&amp;view=showone&amp;Itemid=37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663229" y="764704"/>
            <a:ext cx="32606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พบตามขอนไม้ หรือ เคลือบไปตามผิวเนื้อไม้ มักจะเกิดเป็นกลุ่ม</a:t>
            </a:r>
          </a:p>
        </p:txBody>
      </p:sp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97641"/>
            <a:ext cx="4032448" cy="30243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28" y="3964434"/>
            <a:ext cx="3044675" cy="228350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129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562961" y="1484784"/>
            <a:ext cx="7786183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6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เห็ดขอนหลากสีที่เก็บภาพได้จากป่า</a:t>
            </a:r>
          </a:p>
          <a:p>
            <a:pPr algn="ctr"/>
            <a:endParaRPr lang="th-TH" sz="6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6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บ้านปะอาว </a:t>
            </a:r>
          </a:p>
          <a:p>
            <a:pPr algn="ctr"/>
            <a:r>
              <a:rPr lang="th-TH" sz="4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</a:p>
          <a:p>
            <a:pPr algn="ctr"/>
            <a:r>
              <a:rPr lang="th-TH" sz="4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อ</a:t>
            </a:r>
            <a:r>
              <a:rPr lang="en-US" sz="4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th-TH" sz="4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เมือง จ</a:t>
            </a:r>
            <a:r>
              <a:rPr lang="en-US" sz="4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th-TH" sz="4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อุบลราชธานี </a:t>
            </a:r>
            <a:endParaRPr lang="en-US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6607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ใบจาก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225</Words>
  <Application>Microsoft Office PowerPoint</Application>
  <PresentationFormat>นำเสนอทางหน้าจอ (4:3)</PresentationFormat>
  <Paragraphs>92</Paragraphs>
  <Slides>25</Slides>
  <Notes>21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7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25</vt:i4>
      </vt:variant>
    </vt:vector>
  </HeadingPairs>
  <TitlesOfParts>
    <vt:vector size="33" baseType="lpstr">
      <vt:lpstr>Arial</vt:lpstr>
      <vt:lpstr>Angsana New</vt:lpstr>
      <vt:lpstr>TH Sarabun New</vt:lpstr>
      <vt:lpstr>Cordia New</vt:lpstr>
      <vt:lpstr>Calibri</vt:lpstr>
      <vt:lpstr>Dotum</vt:lpstr>
      <vt:lpstr>TH SarabunPSK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2017-12-16T12:19:16Z</dcterms:modified>
  <dc:title>เห็ดขอนหลากสี</dc:title>
</cp:coreProperties>
</file>