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2" r:id="rId2"/>
    <p:sldId id="266" r:id="rId3"/>
    <p:sldId id="268" r:id="rId4"/>
    <p:sldId id="281" r:id="rId5"/>
    <p:sldId id="270" r:id="rId6"/>
    <p:sldId id="288" r:id="rId7"/>
    <p:sldId id="280" r:id="rId8"/>
    <p:sldId id="289" r:id="rId9"/>
    <p:sldId id="285" r:id="rId10"/>
    <p:sldId id="283" r:id="rId11"/>
    <p:sldId id="293" r:id="rId12"/>
    <p:sldId id="284" r:id="rId13"/>
    <p:sldId id="279" r:id="rId14"/>
    <p:sldId id="287" r:id="rId15"/>
    <p:sldId id="290" r:id="rId16"/>
    <p:sldId id="292" r:id="rId17"/>
    <p:sldId id="291" r:id="rId18"/>
    <p:sldId id="295" r:id="rId19"/>
    <p:sldId id="294" r:id="rId20"/>
    <p:sldId id="269" r:id="rId21"/>
    <p:sldId id="278" r:id="rId22"/>
    <p:sldId id="282" r:id="rId23"/>
    <p:sldId id="273" r:id="rId24"/>
    <p:sldId id="274" r:id="rId25"/>
    <p:sldId id="275" r:id="rId26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29"/>
      <p:bold r:id="rId30"/>
      <p:italic r:id="rId31"/>
      <p:boldItalic r:id="rId32"/>
    </p:embeddedFont>
    <p:embeddedFont>
      <p:font typeface="TH Sarabun New" panose="020B0500040200020003" pitchFamily="34" charset="-34"/>
      <p:regular r:id="rId33"/>
      <p:bold r:id="rId34"/>
      <p:italic r:id="rId35"/>
      <p:boldItalic r:id="rId36"/>
    </p:embeddedFont>
    <p:embeddedFont>
      <p:font typeface="Cordia New" panose="020B0304020202020204" pitchFamily="34" charset="-34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Dotum" panose="020B0600000101010101" pitchFamily="34" charset="-127"/>
      <p:regular r:id="rId45"/>
    </p:embeddedFont>
  </p:embeddedFontLst>
  <p:defaultTextStyle>
    <a:lvl1pPr marL="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>
      <p:cViewPr>
        <p:scale>
          <a:sx n="81" d="100"/>
          <a:sy n="81" d="100"/>
        </p:scale>
        <p:origin x="-109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6E7D018D-748F-47BF-843A-40349A141CAC}" type="datetimeFigureOut">
              <a:rPr lang="th-TH" smtClean="0"/>
              <a:pPr/>
              <a:t>16/12/60</a:t>
            </a:fld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04AC5213-BACC-41AB-9B61-B40CF6C5296E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741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23E9B8FB-2ABD-42C9-A6DA-A6789EAF441D}" type="datetimeFigureOut">
              <a:pPr/>
              <a:t>16/12/60</a:t>
            </a:fld>
            <a:endParaRPr lang="th-TH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th-TH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th-TH"/>
              <a:t>คลิกเพื่อแก้ไขลักษณะข้อความต้นแบบ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BE2A7042-DEED-4AA1-9E89-4A16B2572577}" type="slidenum"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th-TH" smtClean="0"/>
              <a:pPr/>
              <a:t>2</a:t>
            </a:fld>
            <a:endParaRPr lang="th-T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11</a:t>
            </a:fld>
            <a:endParaRPr lang="th-TH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12</a:t>
            </a:fld>
            <a:endParaRPr lang="th-TH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13</a:t>
            </a:fld>
            <a:endParaRPr lang="th-TH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14</a:t>
            </a:fld>
            <a:endParaRPr lang="th-TH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15</a:t>
            </a:fld>
            <a:endParaRPr lang="th-TH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16</a:t>
            </a:fld>
            <a:endParaRPr lang="th-TH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17</a:t>
            </a:fld>
            <a:endParaRPr lang="th-TH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18</a:t>
            </a:fld>
            <a:endParaRPr lang="th-TH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19</a:t>
            </a:fld>
            <a:endParaRPr lang="th-TH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20</a:t>
            </a:fld>
            <a:endParaRPr lang="th-T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21</a:t>
            </a:fld>
            <a:endParaRPr lang="th-TH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22</a:t>
            </a:fld>
            <a:endParaRPr lang="th-T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5</a:t>
            </a:fld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6</a:t>
            </a:fld>
            <a:endParaRPr lang="th-T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7</a:t>
            </a:fld>
            <a:endParaRPr lang="th-TH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8</a:t>
            </a:fld>
            <a:endParaRPr lang="th-TH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9</a:t>
            </a:fld>
            <a:endParaRPr lang="th-TH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10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ปก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th-TH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คลิกเพื่อเพิ่มชื่ออัลบั้มรูป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th-TH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th-TH"/>
              <a:t>คลิกเพื่อเพิ่มวันที่หรือรายละเอียด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3 ภาพ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ขนาดใหญ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ภาพขึ้นไป คือ ภาพแนวตั้ง 1 ภาพพร้อมภาพแนวนอน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3 ภาพพร้อมภาพแนวตั้ง 2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2 ภาพพร้อมภาพแนวตั้ง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th-TH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2400" i="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 Panorama 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16/12/60</a:t>
            </a:fld>
            <a:endParaRPr kumimoji="0"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16/12/60</a:t>
            </a:fld>
            <a:endParaRPr kumimoji="0"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แบบเต็มหน้าจ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th-TH" i="0"/>
              <a:t>คลิกไอคอนเพื่อเพิ่มรูปภาพแบบเต็มหน้า</a:t>
            </a:r>
            <a:endParaRPr kumimoji="0" lang="th-TH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ส่วน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คลิกเพื่อเพิ่มชื่อเรื่องรอง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คลิกเพื่อเพิ่มชื่อส่วน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16/12/60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th-TH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th-TH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th-TH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th-TH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th/url?sa=t&amp;rct=j&amp;q=&amp;esrc=s&amp;source=web&amp;cd=7&amp;cad=rja&amp;uact=8&amp;ved=0ahUKEwiNuaC62oDYAhUFvo8KHT3MAeEQFghXMAY&amp;url=http://oknation.nationtv.tv/blog/olympus27/2012/04/24/entry-2&amp;usg=AOvVaw3fONJyueZO_vTS-lzhX8b5" TargetMode="External"/><Relationship Id="rId2" Type="http://schemas.openxmlformats.org/officeDocument/2006/relationships/hyperlink" Target="https://www.google.co.th/url?sa=t&amp;rct=j&amp;q=&amp;esrc=s&amp;source=web&amp;cd=8&amp;cad=rja&amp;uact=8&amp;ved=0ahUKEwiNuaC62oDYAhUFvo8KHT3MAeEQFgheMAc&amp;url=http://biodiversity.forest.go.th/index.php?option%3Dcom_doffungus%26id%3D739%26view%3Dshowone%26Itemid%3D37&amp;usg=AOvVaw29IqVXZmAbh4Dhh6L5XJ7f" TargetMode="Externa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facebook.com/hashtag/%E0%B9%80%E0%B8%AB%E0%B9%87%E0%B8%94%E0%B8%82%E0%B8%AD%E0%B8%99%E0%B8%AB%E0%B8%A5%E0%B8%B2%E0%B8%81%E0%B8%AA%E0%B8%B5?source=feed_text&amp;story_id=148580824812245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394" y="606485"/>
            <a:ext cx="8231139" cy="54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7527" y="764704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มาทำความรู้จักกับ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31899" y="2852936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7200" dirty="0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เห็ดขอนหลากสี</a:t>
            </a:r>
            <a:endParaRPr lang="th-TH" sz="7200" dirty="0">
              <a:solidFill>
                <a:srgbClr val="FFFF00"/>
              </a:solidFill>
              <a:latin typeface="TH Sarabun New" panose="020B0500040200020003" pitchFamily="34" charset="-34"/>
              <a:ea typeface="Dotum" pitchFamily="34" charset="-127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55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460"/>
            <a:ext cx="3898801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96" y="413855"/>
            <a:ext cx="3898803" cy="257269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6" y="3294780"/>
            <a:ext cx="3898801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74" y="3294175"/>
            <a:ext cx="3898803" cy="257269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4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6" y="414460"/>
            <a:ext cx="3869333" cy="257269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2" name="สี่เหลี่ยมผืนผ้า 1"/>
          <p:cNvSpPr/>
          <p:nvPr/>
        </p:nvSpPr>
        <p:spPr>
          <a:xfrm>
            <a:off x="674248" y="6093296"/>
            <a:ext cx="778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/>
              <a:t>แหล่งข้อมูล</a:t>
            </a:r>
            <a:endParaRPr lang="th-TH" dirty="0"/>
          </a:p>
          <a:p>
            <a:pPr algn="r"/>
            <a:r>
              <a:rPr lang="en-US" dirty="0"/>
              <a:t>http://en.wikipedia.org/wiki/Trametes_versicolor</a:t>
            </a:r>
          </a:p>
        </p:txBody>
      </p:sp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30" y="413855"/>
            <a:ext cx="3869334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0" y="3294780"/>
            <a:ext cx="3869333" cy="257269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8" y="3294175"/>
            <a:ext cx="3869334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0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6" y="414460"/>
            <a:ext cx="3869333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30" y="413855"/>
            <a:ext cx="3869334" cy="257269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0" y="3294780"/>
            <a:ext cx="3869333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8" y="3294175"/>
            <a:ext cx="3869334" cy="257269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9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15916"/>
            <a:ext cx="1674935" cy="252027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05645"/>
            <a:ext cx="3744416" cy="248847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28795"/>
            <a:ext cx="1710132" cy="2573240"/>
          </a:xfrm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7" y="3933056"/>
            <a:ext cx="3871958" cy="257323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8" name="สี่เหลี่ยมผืนผ้า 7"/>
          <p:cNvSpPr/>
          <p:nvPr/>
        </p:nvSpPr>
        <p:spPr>
          <a:xfrm>
            <a:off x="323528" y="47667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 smtClean="0"/>
              <a:t>เป็นเห็ดขอนตระกูลหางไก่งวงชนิดหนึ่ง</a:t>
            </a:r>
            <a:endParaRPr lang="th-TH" sz="2800" dirty="0"/>
          </a:p>
        </p:txBody>
      </p:sp>
      <p:pic>
        <p:nvPicPr>
          <p:cNvPr id="9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99892"/>
            <a:ext cx="1674935" cy="252027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0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99892"/>
            <a:ext cx="1674935" cy="252027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1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6" y="424182"/>
            <a:ext cx="3869333" cy="25532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30" y="423577"/>
            <a:ext cx="3869334" cy="255325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" y="3294780"/>
            <a:ext cx="3869331" cy="257269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8" y="3294175"/>
            <a:ext cx="3869333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8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" y="424182"/>
            <a:ext cx="3404333" cy="25532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30" y="423577"/>
            <a:ext cx="3404334" cy="255325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" y="3294780"/>
            <a:ext cx="3430258" cy="257269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44" y="3294175"/>
            <a:ext cx="3430260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9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" y="424182"/>
            <a:ext cx="3404333" cy="255324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30" y="423577"/>
            <a:ext cx="3404334" cy="25532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" y="3294780"/>
            <a:ext cx="3430258" cy="257269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44" y="3294175"/>
            <a:ext cx="3430260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8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" y="424182"/>
            <a:ext cx="3404333" cy="255324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30" y="423577"/>
            <a:ext cx="3404334" cy="25532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" y="3294780"/>
            <a:ext cx="3430258" cy="257269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44" y="3294175"/>
            <a:ext cx="3430260" cy="257269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9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86" y="569047"/>
            <a:ext cx="3404333" cy="226351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30" y="568442"/>
            <a:ext cx="3404334" cy="226351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6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" y="3440748"/>
            <a:ext cx="3430258" cy="228075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44" y="3440144"/>
            <a:ext cx="3430260" cy="2280757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23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3790501" cy="252027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49" y="4005064"/>
            <a:ext cx="3319517" cy="248963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89" y="1196752"/>
            <a:ext cx="3870152" cy="2573240"/>
          </a:xfrm>
        </p:spPr>
      </p:pic>
      <p:pic>
        <p:nvPicPr>
          <p:cNvPr id="7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4" y="3933056"/>
            <a:ext cx="3430985" cy="257323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8" name="สี่เหลี่ยมผืนผ้า 7"/>
          <p:cNvSpPr/>
          <p:nvPr/>
        </p:nvSpPr>
        <p:spPr>
          <a:xfrm>
            <a:off x="323528" y="47667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เมื่อดอกยังอ่อน</a:t>
            </a:r>
            <a:endPara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13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1" y="263839"/>
            <a:ext cx="6851598" cy="455345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8600" y="4581128"/>
            <a:ext cx="8672946" cy="2124472"/>
          </a:xfrm>
          <a:solidFill>
            <a:schemeClr val="accent2"/>
          </a:solidFill>
        </p:spPr>
        <p:txBody>
          <a:bodyPr/>
          <a:lstStyle/>
          <a:p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เห็ดขอนหลากสี</a:t>
            </a:r>
            <a:endParaRPr lang="th-TH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ชื่อวิทยาศาสตร์: </a:t>
            </a:r>
            <a:r>
              <a:rPr lang="en-US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Tremates</a:t>
            </a:r>
            <a:r>
              <a: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versicolor</a:t>
            </a:r>
            <a:r>
              <a: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or </a:t>
            </a:r>
            <a:r>
              <a:rPr lang="en-US" sz="2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Coriolus</a:t>
            </a:r>
            <a:r>
              <a: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versicolor</a:t>
            </a:r>
            <a:endParaRPr lang="en-US" sz="2400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                 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หางไก่งวง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ใช้ประโยชน์</a:t>
            </a:r>
            <a:r>
              <a:rPr lang="th-TH" sz="2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   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เป็นสมุนไพรรักษาโรค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43039"/>
            <a:ext cx="7703887" cy="512226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539552" y="489705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 smtClean="0"/>
              <a:t>ด้านหลังดอกจะเป็นรูพรุน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40209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332656"/>
            <a:ext cx="4678331" cy="311059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3513337"/>
            <a:ext cx="4678331" cy="311059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7" name="สี่เหลี่ยมผืนผ้า 6"/>
          <p:cNvSpPr/>
          <p:nvPr/>
        </p:nvSpPr>
        <p:spPr>
          <a:xfrm>
            <a:off x="1187624" y="915919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ด้านหน้า</a:t>
            </a:r>
            <a:endParaRPr lang="th-TH" sz="4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868144" y="4653136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ด้านหลัง</a:t>
            </a:r>
            <a:endParaRPr lang="th-TH" sz="4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42644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539552" y="188640"/>
            <a:ext cx="79208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endParaRPr lang="th-TH" dirty="0" smtClean="0"/>
          </a:p>
          <a:p>
            <a:pPr algn="thaiDist"/>
            <a:r>
              <a:rPr lang="th-TH" sz="2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นำไปใช้ประโยชน์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              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Polysaccharide-k (PSK) 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ที่สกัดได้จาก  </a:t>
            </a:r>
            <a:r>
              <a:rPr lang="en-US" sz="22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T.versicolor</a:t>
            </a:r>
            <a:r>
              <a:rPr lang="en-US" sz="22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ถูกนำไปใช้เพื่อเพิ่มระบบภูมิคุ้มกันในการรักษาโรคมะเร็งของบางเมืองในยุโรปและมีการนำไปใช้ในจีน ญี่ปุ่น ในประเทศญี่ปุ่น</a:t>
            </a:r>
            <a:r>
              <a:rPr lang="th-TH" sz="22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en-US" sz="22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T.versicolor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ได้รับความเห็นชอบให้ใช้บำบัดรักษาโรคมะเร็งโดยอยู่ภายใต้การควบคุมขององกรปกครองเพื่อสุขภาพ</a:t>
            </a:r>
          </a:p>
          <a:p>
            <a:pPr algn="thaiDist"/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              การทดลองขั้นต้นในหลอดทดลองของห้องปฏิบัติพบว่าสาร 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PSK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มีคุณสมบัติต่อต้านเซลล์ มะเร็ง ส่วนการทดลองภายในร่างกายมนุษย์ยังอยู่ในขั้นการทดลองอยู่ การทดลองในขั้นต้นแสดงให้เห็นว่า 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PSK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อาจช่วยลดสารที่ชักนำการก่อการกลายพันธ์  สารกัมมันตรังสี และสิ่งที่ให้เกิดความผิดปกติตามธรรมชาติ ด้วยการทดลองจากเซลล์มะเร็งที่เพาะเลี้ยงไว้   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PSK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จึงมีประโยชน์ในการบำบัดรักษามะเร็งกระเพาะอาหาร  หลอดอาหาร ลำไส้ใหญ่  เต้านม และมะเร็งปอด  การทดลองขั้นต้นทางคลินิกในมนุษย์แสดงให้เห็นว่าสาร 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PSK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อาจช่วยลดการเกิดมะเร็งขึ้นซ้ำอีก และการทดลองอื่นๆ ก็แสดงให้เห็นว่าเห็ดชนิดนี้สามารถยับยั้งการเกิดเซลล์มะเร็งได้จริงในหลอดทดลอง นอกจากนี้ยังแสดงให้เห็นว่า </a:t>
            </a:r>
            <a:r>
              <a:rPr lang="en-US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nutraceutical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blend (MC-S) 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 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PSK 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 </a:t>
            </a:r>
            <a:r>
              <a:rPr lang="en-US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lentinan</a:t>
            </a:r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สารสกัดชนิดอื่นจากเห็ด อาจจะยับยั้งการเพิ่มขึ้นของเซลล์มะเร็งภายใต้สภาวะการควบคุมของห้องปฏิบัติการได้</a:t>
            </a:r>
          </a:p>
          <a:p>
            <a:pPr algn="thaiDist"/>
            <a:endParaRPr lang="th-TH" sz="22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sz="2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http://en.wikipedia.org/wiki/Trametes_versicolor</a:t>
            </a:r>
          </a:p>
        </p:txBody>
      </p:sp>
    </p:spTree>
    <p:extLst>
      <p:ext uri="{BB962C8B-B14F-4D97-AF65-F5344CB8AC3E}">
        <p14:creationId xmlns:p14="http://schemas.microsoft.com/office/powerpoint/2010/main" val="6521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"/>
          <p:cNvSpPr>
            <a:spLocks noGrp="1"/>
          </p:cNvSpPr>
          <p:nvPr>
            <p:ph type="body" sz="quarter" idx="14"/>
          </p:nvPr>
        </p:nvSpPr>
        <p:spPr>
          <a:xfrm>
            <a:off x="611560" y="980728"/>
            <a:ext cx="7776864" cy="3888432"/>
          </a:xfrm>
        </p:spPr>
        <p:txBody>
          <a:bodyPr>
            <a:normAutofit/>
          </a:bodyPr>
          <a:lstStyle/>
          <a:p>
            <a:pPr algn="thaiDist"/>
            <a:r>
              <a:rPr lang="th-TH" sz="3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แหล่งค้นคว้าข้อมูล</a:t>
            </a:r>
          </a:p>
          <a:p>
            <a:pPr algn="thaiDist"/>
            <a:endParaRPr lang="th-TH" sz="3600" b="1" dirty="0" smtClean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เห็ดรา - กรมป่าไม้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1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</a:t>
            </a:r>
            <a:r>
              <a:rPr lang="en-US" sz="1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://biodiversity.forest.go.th/index.php?option=com_doffungus&amp;id=739&amp;view=showone&amp;Itemid=37</a:t>
            </a:r>
          </a:p>
          <a:p>
            <a:pPr algn="thaiDist"/>
            <a:endParaRPr lang="en-US" sz="14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เห็ดหางไก่งวง </a:t>
            </a:r>
            <a:r>
              <a:rPr lang="th-TH" u="sng" dirty="0" smtClean="0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– </a:t>
            </a:r>
            <a:r>
              <a:rPr lang="en-US" u="sng" dirty="0" err="1" smtClean="0"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Oknation</a:t>
            </a:r>
            <a:r>
              <a:rPr lang="en-US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24 เม.ย. 2555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http</a:t>
            </a:r>
            <a:r>
              <a:rPr lang="en-US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://oknation.nationtv.tv/blog/olympus27/2012/04/24/entry-2</a:t>
            </a:r>
            <a:endParaRPr lang="en-US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45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976" y="764704"/>
            <a:ext cx="812629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2774" y="620688"/>
            <a:ext cx="7308304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th-TH" sz="80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เห็ดขอนหลากสี</a:t>
            </a:r>
          </a:p>
          <a:p>
            <a:pPr algn="ctr"/>
            <a:endParaRPr lang="th-TH" sz="6000" dirty="0" smtClean="0">
              <a:solidFill>
                <a:srgbClr val="FF0000"/>
              </a:solidFill>
            </a:endParaRPr>
          </a:p>
          <a:p>
            <a:pPr algn="ctr"/>
            <a:endParaRPr lang="th-TH" sz="6000" dirty="0" smtClean="0">
              <a:solidFill>
                <a:srgbClr val="FF0000"/>
              </a:solidFill>
            </a:endParaRPr>
          </a:p>
          <a:p>
            <a:pPr algn="ctr"/>
            <a:endParaRPr lang="th-TH" sz="6000" dirty="0">
              <a:solidFill>
                <a:srgbClr val="FF0000"/>
              </a:solidFill>
            </a:endParaRPr>
          </a:p>
          <a:p>
            <a:pPr algn="ctr"/>
            <a:r>
              <a:rPr lang="th-TH" sz="60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เป็นสมุนไพรรักษาโรค</a:t>
            </a:r>
            <a:endParaRPr lang="th-TH" sz="60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th-TH" sz="6000" dirty="0" smtClean="0">
              <a:solidFill>
                <a:srgbClr val="FFFF00"/>
              </a:solidFill>
            </a:endParaRPr>
          </a:p>
          <a:p>
            <a:pPr algn="ctr"/>
            <a:r>
              <a:rPr lang="th-TH" sz="6000" dirty="0" smtClean="0">
                <a:solidFill>
                  <a:schemeClr val="bg1"/>
                </a:solidFill>
              </a:rPr>
              <a:t> </a:t>
            </a:r>
            <a:endParaRPr lang="th-TH" sz="60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6212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624" y="836712"/>
            <a:ext cx="7542318" cy="565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8148" y="3068960"/>
            <a:ext cx="75968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7200" dirty="0" smtClean="0">
              <a:solidFill>
                <a:srgbClr val="FFFF00"/>
              </a:solidFill>
            </a:endParaRPr>
          </a:p>
          <a:p>
            <a:pPr algn="ctr"/>
            <a:endParaRPr lang="th-TH" sz="7200" dirty="0" smtClean="0">
              <a:solidFill>
                <a:srgbClr val="FFFF00"/>
              </a:solidFill>
            </a:endParaRPr>
          </a:p>
          <a:p>
            <a:pPr algn="ctr"/>
            <a:r>
              <a:rPr lang="th-TH" sz="72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ขอบคุณคะ</a:t>
            </a:r>
          </a:p>
          <a:p>
            <a:pPr algn="ctr"/>
            <a:r>
              <a:rPr lang="th-TH" sz="7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54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28994"/>
            <a:ext cx="3024336" cy="201086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833836" y="404664"/>
            <a:ext cx="759371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เห็ดขอนหลากสี</a:t>
            </a:r>
            <a:r>
              <a:rPr lang="th-TH" sz="2400" i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000" i="1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Trametes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versicolor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รู้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จักกันดีชื่อ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Coriolus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versicolor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 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 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Polyporus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versicolor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เป็นเห็ดประเภท 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polypore 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ที่พบได้ทั่วไปในโลก เห็ดชนิดนี้มีสีสันหลากหลาย สีของดอกเห็ดจะแตกต่างกันไปในแต่ละพื้นที่  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T.versicolor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มีชื่อเรียกโดยทั่วไปว่า เห็ดหางไก่งวง ( 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turkey tail )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เพราะดอกเห็ดมีลักษณะคล้ายกับหางไก่งวง เห็ดชนิดนี้เป็นเห็ดทางการแพทย์ของจีนโดยมีชื่อว่า </a:t>
            </a:r>
            <a:r>
              <a:rPr lang="th-TH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yun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000" i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zhi</a:t>
            </a:r>
            <a:r>
              <a:rPr lang="en-US" sz="2000" i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ในประเทศจีนและญี่ปุ่นใช้เสริมระบบภูมิคุ้มกันในการบำบัดรักษาโรคมะเร็ง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50690" y="6381903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http://oknation.nationtv.tv/blog/olympus27/2012/04</a:t>
            </a: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/24/entry-2</a:t>
            </a:r>
          </a:p>
        </p:txBody>
      </p:sp>
      <p:pic>
        <p:nvPicPr>
          <p:cNvPr id="9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04864"/>
            <a:ext cx="3060679" cy="203407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0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4335797"/>
            <a:ext cx="3078766" cy="2047052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65104"/>
            <a:ext cx="3041753" cy="2022442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6" y="3068960"/>
            <a:ext cx="3898801" cy="259228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539552" y="188640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                บนผิวของดอกเห็ดมีสีที่แตกต่างกันจากศูนย์กลางดอก ดอกเห็ดจะมีสีน้ำตาลหรือน้ำตาลดำ  บางครั้งมีสีค่อนค้างดำ ในดอกที่อายุมากจะพบสาหร่ายเจริญบนดอกเห็ดด้วยทำให้เห็ดมีสีเขียวจากสาหร่าย ดอกเห็ดเจริญเป็นเหมือนชั้นกระเบื้อง แบน ขนาด 8 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x 5 x 0.5-1 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เซนติเมตร เป็นทรงสามเหลี่ยม หรือหมุนเป็นวง  บริเวณ 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pore (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ส่วนที่ทำหน้าที่สร้างสปอร์) ค่อนข้างขาวหรือมีสีน้ำตาลสว่าง เรียงกันสลับซับซ้อนโดยมี 2-5 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pore 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ต่อมิลลิเมตร</a:t>
            </a:r>
          </a:p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674248" y="6093296"/>
            <a:ext cx="778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r"/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http://en.wikipedia.org/wiki/Trametes_versicolor</a:t>
            </a:r>
          </a:p>
        </p:txBody>
      </p:sp>
      <p:pic>
        <p:nvPicPr>
          <p:cNvPr id="5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39" y="3069564"/>
            <a:ext cx="3898803" cy="259107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63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988840"/>
            <a:ext cx="6264696" cy="416535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755576" y="260649"/>
            <a:ext cx="74888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 smtClean="0"/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เห็ด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ขอนหลากสี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 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Tremates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versicolor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or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Coriolus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versicolor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ดอกรูปครึ่งวงกลมหรือรูปไตแผ่แบนบางครั้งเชื่อมติดกันด้านข้างๆๆ มีขนอ่อนถึงขนเป็นมันวาวคล้ายไหม  มีแถบวงกลมซ้อนถี่ ขอบบางเป็นคลื่น  มีหลายสี มักเป็นสีน้ำตาล เขียว น้ำเงิน เทา ส้ม มีรูสีขาว ไม่มีก้าน เนื้อเป็นเส้นหยาบเหนียว </a:t>
            </a:r>
          </a:p>
          <a:p>
            <a:endParaRPr lang="th-TH" sz="2800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6093296"/>
            <a:ext cx="8280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r"/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http://biodiversity.forest.go.th/index.php?option=com_doffungus&amp;id=739&amp;view=showone&amp;Itemid=37</a:t>
            </a:r>
          </a:p>
        </p:txBody>
      </p:sp>
    </p:spTree>
    <p:extLst>
      <p:ext uri="{BB962C8B-B14F-4D97-AF65-F5344CB8AC3E}">
        <p14:creationId xmlns:p14="http://schemas.microsoft.com/office/powerpoint/2010/main" val="8743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1" y="3336234"/>
            <a:ext cx="4115400" cy="273630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1187"/>
            <a:ext cx="4248471" cy="282478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179512" y="6093296"/>
            <a:ext cx="8280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r"/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http://biodiversity.forest.go.th/index.php?option=com_doffungus&amp;id=739&amp;view=showone&amp;Itemid=37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755576" y="332656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ริมขอบยื่นงอนออกมาเรียงตัวเหลื่อมซ้อนกันเป็นชั้น</a:t>
            </a:r>
          </a:p>
        </p:txBody>
      </p:sp>
      <p:pic>
        <p:nvPicPr>
          <p:cNvPr id="9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39" y="2208232"/>
            <a:ext cx="4747489" cy="315657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23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3898801" cy="259228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795728"/>
            <a:ext cx="3960440" cy="263327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7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4"/>
            <a:ext cx="3960440" cy="263327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24"/>
            <a:ext cx="3898803" cy="259228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323528" y="215062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 smtClean="0"/>
              <a:t>เป็นเห็ดขอนหลากสีชนิดหนึ่งพบเห็นได้ทั่วไปตามขอนไม้ในฤดูฝน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93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87" y="3356992"/>
            <a:ext cx="4114420" cy="2714977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1" y="1755706"/>
            <a:ext cx="3160665" cy="210150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622095" y="147201"/>
            <a:ext cx="3168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 smtClean="0"/>
              <a:t> 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สภาพที่อยู่อาศัย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79512" y="6093296"/>
            <a:ext cx="8280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/>
              <a:t>แหล่งข้อมูล</a:t>
            </a:r>
            <a:endParaRPr lang="th-TH" dirty="0"/>
          </a:p>
          <a:p>
            <a:pPr algn="r"/>
            <a:r>
              <a:rPr lang="en-US" sz="1400" dirty="0"/>
              <a:t>http://biodiversity.forest.go.th/index.php?option=com_doffungus&amp;id=739&amp;view=showone&amp;Itemid=37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63229" y="764704"/>
            <a:ext cx="3260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พบตามขอนไม้ หรือ เคลือบไปตามผิวเนื้อไม้ มักจะเกิดเป็นกลุ่ม</a:t>
            </a:r>
          </a:p>
        </p:txBody>
      </p:sp>
      <p:pic>
        <p:nvPicPr>
          <p:cNvPr id="8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97641"/>
            <a:ext cx="4032448" cy="30243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9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8" y="3964434"/>
            <a:ext cx="3044675" cy="228350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29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562961" y="1484784"/>
            <a:ext cx="778618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เห็ดขอนหลากสีที่เก็บภาพได้จากป่า</a:t>
            </a:r>
          </a:p>
          <a:p>
            <a:pPr algn="ctr"/>
            <a:endParaRPr lang="th-TH" sz="6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6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บ้านปะอาว </a:t>
            </a:r>
          </a:p>
          <a:p>
            <a:pPr algn="ctr"/>
            <a:r>
              <a:rPr lang="th-TH" sz="4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</a:p>
          <a:p>
            <a:pPr algn="ctr"/>
            <a:r>
              <a:rPr lang="th-TH" sz="4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</a:t>
            </a:r>
            <a:r>
              <a:rPr lang="en-US" sz="4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4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เมือง จ</a:t>
            </a:r>
            <a:r>
              <a:rPr lang="en-US" sz="4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4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อุบลราชธานี </a:t>
            </a:r>
            <a:endParaRPr lang="en-US" sz="4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60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อัลบั้มรูปแบบร่วมสมัย">
  <a:themeElements>
    <a:clrScheme name="ใบจาก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225</Words>
  <Application>Microsoft Office PowerPoint</Application>
  <PresentationFormat>นำเสนอทางหน้าจอ (4:3)</PresentationFormat>
  <Paragraphs>92</Paragraphs>
  <Slides>25</Slides>
  <Notes>21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25</vt:i4>
      </vt:variant>
    </vt:vector>
  </HeadingPairs>
  <TitlesOfParts>
    <vt:vector size="33" baseType="lpstr">
      <vt:lpstr>Arial</vt:lpstr>
      <vt:lpstr>Angsana New</vt:lpstr>
      <vt:lpstr>TH Sarabun New</vt:lpstr>
      <vt:lpstr>Cordia New</vt:lpstr>
      <vt:lpstr>Calibri</vt:lpstr>
      <vt:lpstr>Dotum</vt:lpstr>
      <vt:lpstr>TH SarabunPSK</vt:lpstr>
      <vt:lpstr>อัลบั้มรูปแบบร่วมสมัย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กัลยา กาญจนรุ่ง</dc:creator>
  <cp:lastModifiedBy/>
  <cp:revision>1</cp:revision>
  <dcterms:created xsi:type="dcterms:W3CDTF">2017-07-27T06:10:19Z</dcterms:created>
  <dcterms:modified xsi:type="dcterms:W3CDTF">2017-12-16T12:19:16Z</dcterms:modified>
  <dc:title>เห็ดขอนหลากสี</dc:title>
</cp:coreProperties>
</file>